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 id="2147483681" r:id="rId4"/>
    <p:sldMasterId id="2147483701" r:id="rId5"/>
  </p:sldMasterIdLst>
  <p:notesMasterIdLst>
    <p:notesMasterId r:id="rId7"/>
  </p:notesMasterIdLst>
  <p:sldIdLst>
    <p:sldId id="525" r:id="rId6"/>
    <p:sldId id="492" r:id="rId8"/>
    <p:sldId id="526" r:id="rId9"/>
    <p:sldId id="527" r:id="rId10"/>
    <p:sldId id="488" r:id="rId11"/>
    <p:sldId id="493" r:id="rId12"/>
    <p:sldId id="496" r:id="rId13"/>
    <p:sldId id="498" r:id="rId14"/>
    <p:sldId id="483" r:id="rId15"/>
    <p:sldId id="494" r:id="rId16"/>
    <p:sldId id="491" r:id="rId17"/>
    <p:sldId id="495" r:id="rId18"/>
    <p:sldId id="532" r:id="rId19"/>
    <p:sldId id="533" r:id="rId20"/>
    <p:sldId id="534" r:id="rId21"/>
    <p:sldId id="537" r:id="rId22"/>
    <p:sldId id="535" r:id="rId23"/>
    <p:sldId id="536" r:id="rId24"/>
    <p:sldId id="528" r:id="rId25"/>
    <p:sldId id="319" r:id="rId26"/>
    <p:sldId id="501" r:id="rId27"/>
    <p:sldId id="499" r:id="rId28"/>
    <p:sldId id="530" r:id="rId29"/>
    <p:sldId id="477" r:id="rId30"/>
    <p:sldId id="506" r:id="rId31"/>
    <p:sldId id="515" r:id="rId32"/>
    <p:sldId id="516" r:id="rId33"/>
    <p:sldId id="517" r:id="rId34"/>
    <p:sldId id="514" r:id="rId35"/>
    <p:sldId id="478" r:id="rId36"/>
    <p:sldId id="531" r:id="rId37"/>
    <p:sldId id="512" r:id="rId38"/>
    <p:sldId id="380" r:id="rId39"/>
    <p:sldId id="510" r:id="rId40"/>
    <p:sldId id="559" r:id="rId41"/>
    <p:sldId id="617" r:id="rId42"/>
    <p:sldId id="560" r:id="rId43"/>
    <p:sldId id="561" r:id="rId44"/>
    <p:sldId id="562" r:id="rId45"/>
    <p:sldId id="618" r:id="rId46"/>
    <p:sldId id="590" r:id="rId47"/>
    <p:sldId id="563" r:id="rId48"/>
    <p:sldId id="564" r:id="rId49"/>
    <p:sldId id="567" r:id="rId50"/>
    <p:sldId id="592" r:id="rId51"/>
    <p:sldId id="619" r:id="rId52"/>
    <p:sldId id="620" r:id="rId53"/>
    <p:sldId id="621" r:id="rId54"/>
    <p:sldId id="568" r:id="rId55"/>
    <p:sldId id="569" r:id="rId56"/>
    <p:sldId id="570" r:id="rId57"/>
    <p:sldId id="571" r:id="rId58"/>
    <p:sldId id="572" r:id="rId59"/>
    <p:sldId id="573" r:id="rId60"/>
    <p:sldId id="574" r:id="rId61"/>
    <p:sldId id="575" r:id="rId62"/>
    <p:sldId id="578" r:id="rId63"/>
    <p:sldId id="577" r:id="rId64"/>
    <p:sldId id="579" r:id="rId65"/>
    <p:sldId id="581" r:id="rId66"/>
    <p:sldId id="582" r:id="rId67"/>
    <p:sldId id="583" r:id="rId68"/>
    <p:sldId id="584" r:id="rId69"/>
    <p:sldId id="585" r:id="rId70"/>
    <p:sldId id="586" r:id="rId71"/>
    <p:sldId id="587" r:id="rId72"/>
    <p:sldId id="588" r:id="rId73"/>
    <p:sldId id="589" r:id="rId74"/>
    <p:sldId id="650" r:id="rId75"/>
    <p:sldId id="654" r:id="rId76"/>
    <p:sldId id="652" r:id="rId77"/>
    <p:sldId id="656" r:id="rId78"/>
    <p:sldId id="657" r:id="rId79"/>
    <p:sldId id="658" r:id="rId80"/>
    <p:sldId id="659" r:id="rId81"/>
    <p:sldId id="663" r:id="rId82"/>
    <p:sldId id="664" r:id="rId83"/>
    <p:sldId id="665"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志营 许" initials="志营"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3809" autoAdjust="0"/>
  </p:normalViewPr>
  <p:slideViewPr>
    <p:cSldViewPr snapToGrid="0">
      <p:cViewPr varScale="1">
        <p:scale>
          <a:sx n="67" d="100"/>
          <a:sy n="67" d="100"/>
        </p:scale>
        <p:origin x="4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8" Type="http://schemas.openxmlformats.org/officeDocument/2006/relationships/commentAuthors" Target="commentAuthors.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slide" Target="slides/slide78.xml"/><Relationship Id="rId83" Type="http://schemas.openxmlformats.org/officeDocument/2006/relationships/slide" Target="slides/slide77.xml"/><Relationship Id="rId82" Type="http://schemas.openxmlformats.org/officeDocument/2006/relationships/slide" Target="slides/slide76.xml"/><Relationship Id="rId81" Type="http://schemas.openxmlformats.org/officeDocument/2006/relationships/slide" Target="slides/slide75.xml"/><Relationship Id="rId80" Type="http://schemas.openxmlformats.org/officeDocument/2006/relationships/slide" Target="slides/slide74.xml"/><Relationship Id="rId8" Type="http://schemas.openxmlformats.org/officeDocument/2006/relationships/slide" Target="slides/slide2.xml"/><Relationship Id="rId79" Type="http://schemas.openxmlformats.org/officeDocument/2006/relationships/slide" Target="slides/slide73.xml"/><Relationship Id="rId78" Type="http://schemas.openxmlformats.org/officeDocument/2006/relationships/slide" Target="slides/slide72.xml"/><Relationship Id="rId77" Type="http://schemas.openxmlformats.org/officeDocument/2006/relationships/slide" Target="slides/slide71.xml"/><Relationship Id="rId76" Type="http://schemas.openxmlformats.org/officeDocument/2006/relationships/slide" Target="slides/slide70.xml"/><Relationship Id="rId75" Type="http://schemas.openxmlformats.org/officeDocument/2006/relationships/slide" Target="slides/slide69.xml"/><Relationship Id="rId74" Type="http://schemas.openxmlformats.org/officeDocument/2006/relationships/slide" Target="slides/slide68.xml"/><Relationship Id="rId73" Type="http://schemas.openxmlformats.org/officeDocument/2006/relationships/slide" Target="slides/slide67.xml"/><Relationship Id="rId72" Type="http://schemas.openxmlformats.org/officeDocument/2006/relationships/slide" Target="slides/slide66.xml"/><Relationship Id="rId71" Type="http://schemas.openxmlformats.org/officeDocument/2006/relationships/slide" Target="slides/slide65.xml"/><Relationship Id="rId70" Type="http://schemas.openxmlformats.org/officeDocument/2006/relationships/slide" Target="slides/slide64.xml"/><Relationship Id="rId7" Type="http://schemas.openxmlformats.org/officeDocument/2006/relationships/notesMaster" Target="notesMasters/notesMaster1.xml"/><Relationship Id="rId69" Type="http://schemas.openxmlformats.org/officeDocument/2006/relationships/slide" Target="slides/slide63.xml"/><Relationship Id="rId68" Type="http://schemas.openxmlformats.org/officeDocument/2006/relationships/slide" Target="slides/slide62.xml"/><Relationship Id="rId67" Type="http://schemas.openxmlformats.org/officeDocument/2006/relationships/slide" Target="slides/slide61.xml"/><Relationship Id="rId66" Type="http://schemas.openxmlformats.org/officeDocument/2006/relationships/slide" Target="slides/slide60.xml"/><Relationship Id="rId65" Type="http://schemas.openxmlformats.org/officeDocument/2006/relationships/slide" Target="slides/slide59.xml"/><Relationship Id="rId64" Type="http://schemas.openxmlformats.org/officeDocument/2006/relationships/slide" Target="slides/slide58.xml"/><Relationship Id="rId63" Type="http://schemas.openxmlformats.org/officeDocument/2006/relationships/slide" Target="slides/slide57.xml"/><Relationship Id="rId62" Type="http://schemas.openxmlformats.org/officeDocument/2006/relationships/slide" Target="slides/slide56.xml"/><Relationship Id="rId61" Type="http://schemas.openxmlformats.org/officeDocument/2006/relationships/slide" Target="slides/slide55.xml"/><Relationship Id="rId60" Type="http://schemas.openxmlformats.org/officeDocument/2006/relationships/slide" Target="slides/slide54.xml"/><Relationship Id="rId6" Type="http://schemas.openxmlformats.org/officeDocument/2006/relationships/slide" Target="slides/slide1.xml"/><Relationship Id="rId59" Type="http://schemas.openxmlformats.org/officeDocument/2006/relationships/slide" Target="slides/slide53.xml"/><Relationship Id="rId58" Type="http://schemas.openxmlformats.org/officeDocument/2006/relationships/slide" Target="slides/slide52.xml"/><Relationship Id="rId57" Type="http://schemas.openxmlformats.org/officeDocument/2006/relationships/slide" Target="slides/slide51.xml"/><Relationship Id="rId56" Type="http://schemas.openxmlformats.org/officeDocument/2006/relationships/slide" Target="slides/slide50.xml"/><Relationship Id="rId55" Type="http://schemas.openxmlformats.org/officeDocument/2006/relationships/slide" Target="slides/slide49.xml"/><Relationship Id="rId54" Type="http://schemas.openxmlformats.org/officeDocument/2006/relationships/slide" Target="slides/slide48.xml"/><Relationship Id="rId53" Type="http://schemas.openxmlformats.org/officeDocument/2006/relationships/slide" Target="slides/slide47.xml"/><Relationship Id="rId52" Type="http://schemas.openxmlformats.org/officeDocument/2006/relationships/slide" Target="slides/slide46.xml"/><Relationship Id="rId51" Type="http://schemas.openxmlformats.org/officeDocument/2006/relationships/slide" Target="slides/slide45.xml"/><Relationship Id="rId50" Type="http://schemas.openxmlformats.org/officeDocument/2006/relationships/slide" Target="slides/slide44.xml"/><Relationship Id="rId5" Type="http://schemas.openxmlformats.org/officeDocument/2006/relationships/slideMaster" Target="slideMasters/slideMaster4.xml"/><Relationship Id="rId49" Type="http://schemas.openxmlformats.org/officeDocument/2006/relationships/slide" Target="slides/slide43.xml"/><Relationship Id="rId48" Type="http://schemas.openxmlformats.org/officeDocument/2006/relationships/slide" Target="slides/slide42.xml"/><Relationship Id="rId47" Type="http://schemas.openxmlformats.org/officeDocument/2006/relationships/slide" Target="slides/slide41.xml"/><Relationship Id="rId46" Type="http://schemas.openxmlformats.org/officeDocument/2006/relationships/slide" Target="slides/slide40.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BAFF8-3A9D-46E8-99A2-0C9357E44015}" type="datetimeFigureOut">
              <a:rPr lang="zh-TW" altLang="en-US" smtClean="0"/>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B7F0FA-1BD4-4383-A8C5-5F618E7F9299}"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yann.lecun.com/exdb/publis/pdf/lecun-90b.pdf" TargetMode="External"/><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lurk.com/p/n27r0g"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4" Type="http://schemas.openxmlformats.org/officeDocument/2006/relationships/hyperlink" Target="https://goods.ruten.com.tw/item/show?21311211807513" TargetMode="External"/><Relationship Id="rId3" Type="http://schemas.openxmlformats.org/officeDocument/2006/relationships/hyperlink" Target="http://www.eion.com.tw/Store/?v=NVIDIA-Quadro-K600"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極致就是 </a:t>
            </a:r>
            <a:r>
              <a:rPr lang="en-US" altLang="zh-TW" dirty="0"/>
              <a:t>binary </a:t>
            </a:r>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Binary Connect</a:t>
            </a:r>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Binary Connect</a:t>
            </a:r>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dirty="0"/>
          </a:p>
          <a:p>
            <a:r>
              <a:rPr lang="en-US" altLang="zh-TW" dirty="0"/>
              <a:t>Lower: first layer of MLP on MNIST</a:t>
            </a:r>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least mentioned temperature …</a:t>
            </a:r>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D22BD70-4397-4067-AAF5-075DD707A23D}" type="slidenum">
              <a:rPr lang="zh-TW" altLang="en-US" smtClean="0"/>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memory spaces, limited computing power</a:t>
            </a:r>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rgbClr val="333333"/>
                </a:solidFill>
                <a:latin typeface="Open Sans"/>
              </a:rPr>
              <a:t>Pruning neural networks is an old idea going back to 1990 </a:t>
            </a:r>
            <a:r>
              <a:rPr lang="en-US" altLang="zh-TW" dirty="0">
                <a:solidFill>
                  <a:srgbClr val="1E6BB8"/>
                </a:solidFill>
                <a:latin typeface="Open Sans"/>
                <a:hlinkClick r:id="rId3"/>
              </a:rPr>
              <a:t>(with Yan </a:t>
            </a:r>
            <a:r>
              <a:rPr lang="en-US" altLang="zh-TW" dirty="0" err="1">
                <a:solidFill>
                  <a:srgbClr val="1E6BB8"/>
                </a:solidFill>
                <a:latin typeface="Open Sans"/>
                <a:hlinkClick r:id="rId3"/>
              </a:rPr>
              <a:t>Lecun’s</a:t>
            </a:r>
            <a:r>
              <a:rPr lang="en-US" altLang="zh-TW" dirty="0">
                <a:solidFill>
                  <a:srgbClr val="1E6BB8"/>
                </a:solidFill>
                <a:latin typeface="Open Sans"/>
                <a:hlinkClick r:id="rId3"/>
              </a:rPr>
              <a:t> optimal brain damage work)</a:t>
            </a:r>
            <a:r>
              <a:rPr lang="en-US" altLang="zh-TW" dirty="0">
                <a:solidFill>
                  <a:srgbClr val="333333"/>
                </a:solidFill>
                <a:latin typeface="Open Sans"/>
              </a:rPr>
              <a:t> and before. The idea is that among the many parameters in the network, some are redundant and don’t contribute a lot to the output.</a:t>
            </a:r>
            <a:endParaRPr lang="en-US" altLang="zh-TW" dirty="0">
              <a:solidFill>
                <a:srgbClr val="333333"/>
              </a:solidFill>
              <a:latin typeface="Open Sans"/>
            </a:endParaRPr>
          </a:p>
          <a:p>
            <a:r>
              <a:rPr lang="en-US" altLang="zh-TW" dirty="0">
                <a:solidFill>
                  <a:srgbClr val="333333"/>
                </a:solidFill>
                <a:latin typeface="Open Sans"/>
              </a:rPr>
              <a:t>If you could rank the neurons in the network according to how much they contribute, you could then remove the low ranking neurons from the network, resulting in a smaller and faster network.</a:t>
            </a:r>
            <a:endParaRPr lang="en-US" altLang="zh-TW" dirty="0">
              <a:solidFill>
                <a:srgbClr val="333333"/>
              </a:solidFill>
              <a:latin typeface="Open Sans"/>
            </a:endParaRPr>
          </a:p>
          <a:p>
            <a:r>
              <a:rPr lang="en-US" altLang="zh-TW" b="1" dirty="0">
                <a:solidFill>
                  <a:srgbClr val="333333"/>
                </a:solidFill>
                <a:latin typeface="Open Sans"/>
              </a:rPr>
              <a:t>Getting faster/smaller networks is important for running these deep learning networks on mobile devices.</a:t>
            </a:r>
            <a:endParaRPr lang="en-US" altLang="zh-TW" dirty="0">
              <a:solidFill>
                <a:srgbClr val="333333"/>
              </a:solidFill>
              <a:latin typeface="Open Sans"/>
            </a:endParaRPr>
          </a:p>
          <a:p>
            <a:r>
              <a:rPr lang="en-US" altLang="zh-TW" dirty="0">
                <a:solidFill>
                  <a:srgbClr val="333333"/>
                </a:solidFill>
                <a:latin typeface="Open Sans"/>
              </a:rPr>
              <a:t>The ranking can be done according to the L1/L2 mean of neuron weights, their mean activations, the number of times a neuron wasn’t zero on some validation set, and other creative methods . After the pruning, the accuracy will drop (hopefully not too much if the ranking clever), and the network is usually trained more to recover.</a:t>
            </a:r>
            <a:endParaRPr lang="en-US" altLang="zh-TW" dirty="0">
              <a:solidFill>
                <a:srgbClr val="333333"/>
              </a:solidFill>
              <a:latin typeface="Open Sans"/>
            </a:endParaRPr>
          </a:p>
          <a:p>
            <a:r>
              <a:rPr lang="en-US" altLang="zh-TW" dirty="0">
                <a:solidFill>
                  <a:srgbClr val="333333"/>
                </a:solidFill>
                <a:latin typeface="Open Sans"/>
              </a:rPr>
              <a:t>If we prune too much at once, the network might be damaged so much it won’t be able to recover.</a:t>
            </a:r>
            <a:endParaRPr lang="en-US" altLang="zh-TW" dirty="0">
              <a:solidFill>
                <a:srgbClr val="333333"/>
              </a:solidFill>
              <a:latin typeface="Open Sans"/>
            </a:endParaRPr>
          </a:p>
          <a:p>
            <a:r>
              <a:rPr lang="en-US" altLang="zh-TW" dirty="0">
                <a:solidFill>
                  <a:srgbClr val="333333"/>
                </a:solidFill>
                <a:latin typeface="Open Sans"/>
              </a:rPr>
              <a:t>So in practice this is an iterative process - often called ‘Iterative Pruning’: Prune / Train / Repeat.</a:t>
            </a:r>
            <a:endParaRPr lang="en-US" altLang="zh-TW" b="0" i="0" dirty="0">
              <a:solidFill>
                <a:srgbClr val="333333"/>
              </a:solidFill>
              <a:effectLst/>
              <a:latin typeface="Open Sans"/>
            </a:endParaRPr>
          </a:p>
          <a:p>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Lottery Ticket Hypothesis: Finding Small, Trainable Neural Networks</a:t>
            </a:r>
            <a:r>
              <a:rPr lang="zh-TW" altLang="zh-TW" dirty="0"/>
              <a:t>???</a:t>
            </a:r>
            <a:endParaRPr lang="zh-TW" altLang="zh-TW" dirty="0"/>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https://www.plurk.com/p/n27r0g</a:t>
            </a:r>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Hard to implement ... Can you implement by </a:t>
            </a:r>
            <a:r>
              <a:rPr lang="en-US" altLang="zh-TW" dirty="0" err="1"/>
              <a:t>keras</a:t>
            </a:r>
            <a:endParaRPr lang="en-US" altLang="zh-TW" dirty="0"/>
          </a:p>
          <a:p>
            <a:r>
              <a:rPr lang="en-US" altLang="zh-TW" dirty="0"/>
              <a:t>Even you can implement</a:t>
            </a:r>
            <a:endParaRPr lang="en-US" altLang="zh-TW" dirty="0"/>
          </a:p>
          <a:p>
            <a:r>
              <a:rPr lang="en-US" altLang="zh-TW" dirty="0"/>
              <a:t>It is hard to speedup by GPU </a:t>
            </a:r>
            <a:endParaRPr lang="en-US" altLang="zh-TW" dirty="0"/>
          </a:p>
          <a:p>
            <a:r>
              <a:rPr lang="en-US" altLang="zh-TW" dirty="0"/>
              <a:t>Actually, use zero to replace -&gt; just </a:t>
            </a:r>
            <a:r>
              <a:rPr lang="zh-TW" altLang="en-US" dirty="0"/>
              <a:t>自ｈｉ　</a:t>
            </a:r>
            <a:r>
              <a:rPr lang="en-US" altLang="zh-TW" dirty="0"/>
              <a:t>in paper</a:t>
            </a:r>
            <a:endParaRPr lang="en-US" altLang="zh-TW" dirty="0"/>
          </a:p>
          <a:p>
            <a:r>
              <a:rPr lang="en-US" altLang="zh-TW" dirty="0"/>
              <a:t>We will evaluate model size …..</a:t>
            </a:r>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sz="1200" b="0" i="0" u="none" strike="noStrike" kern="1200" dirty="0" err="1">
                <a:solidFill>
                  <a:schemeClr val="tx1"/>
                </a:solidFill>
                <a:effectLst/>
                <a:latin typeface="+mn-lt"/>
                <a:ea typeface="+mn-ea"/>
                <a:cs typeface="+mn-cs"/>
                <a:hlinkClick r:id="rId3"/>
              </a:rPr>
              <a:t>nVIDIA</a:t>
            </a:r>
            <a:r>
              <a:rPr lang="en-US" altLang="zh-TW" sz="1200" b="0" i="0" u="none" strike="noStrike" kern="1200" dirty="0">
                <a:solidFill>
                  <a:schemeClr val="tx1"/>
                </a:solidFill>
                <a:effectLst/>
                <a:latin typeface="+mn-lt"/>
                <a:ea typeface="+mn-ea"/>
                <a:cs typeface="+mn-cs"/>
                <a:hlinkClick r:id="rId3"/>
              </a:rPr>
              <a:t> Quadro K600 12GB 3D </a:t>
            </a:r>
            <a:r>
              <a:rPr lang="zh-TW" altLang="en-US" sz="1200" b="0" i="0" u="none" strike="noStrike" kern="1200" dirty="0">
                <a:solidFill>
                  <a:schemeClr val="tx1"/>
                </a:solidFill>
                <a:effectLst/>
                <a:latin typeface="+mn-lt"/>
                <a:ea typeface="+mn-ea"/>
                <a:cs typeface="+mn-cs"/>
                <a:hlinkClick r:id="rId3"/>
              </a:rPr>
              <a:t>繪圖卡</a:t>
            </a:r>
            <a:endParaRPr lang="zh-TW" altLang="en-US" sz="1200" b="0" i="0" u="none" strike="noStrike" kern="1200" dirty="0">
              <a:solidFill>
                <a:schemeClr val="tx1"/>
              </a:solidFill>
              <a:effectLst/>
              <a:latin typeface="+mn-lt"/>
              <a:ea typeface="+mn-ea"/>
              <a:cs typeface="+mn-cs"/>
            </a:endParaRP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defRPr/>
            </a:pPr>
            <a:r>
              <a:rPr lang="zh-TW" altLang="en-US" sz="1200" b="0" i="0" u="none" strike="noStrike" kern="1200" dirty="0">
                <a:solidFill>
                  <a:schemeClr val="tx1"/>
                </a:solidFill>
                <a:effectLst/>
                <a:latin typeface="+mn-lt"/>
                <a:ea typeface="+mn-ea"/>
                <a:cs typeface="+mn-cs"/>
                <a:hlinkClick r:id="rId4"/>
              </a:rPr>
              <a:t>原廠三年保</a:t>
            </a:r>
            <a:r>
              <a:rPr lang="en-US" altLang="zh-TW" sz="1200" b="0" i="0" u="none" strike="noStrike" kern="1200" dirty="0">
                <a:solidFill>
                  <a:schemeClr val="tx1"/>
                </a:solidFill>
                <a:effectLst/>
                <a:latin typeface="+mn-lt"/>
                <a:ea typeface="+mn-ea"/>
                <a:cs typeface="+mn-cs"/>
                <a:hlinkClick r:id="rId4"/>
              </a:rPr>
              <a:t>NVIDIA TESLA K40 12GB GPU K40 / K 40 CUDA </a:t>
            </a:r>
            <a:r>
              <a:rPr lang="zh-TW" altLang="en-US" sz="1200" b="0" i="0" u="none" strike="noStrike" kern="1200" dirty="0">
                <a:solidFill>
                  <a:schemeClr val="tx1"/>
                </a:solidFill>
                <a:effectLst/>
                <a:latin typeface="+mn-lt"/>
                <a:ea typeface="+mn-ea"/>
                <a:cs typeface="+mn-cs"/>
                <a:hlinkClick r:id="rId4"/>
              </a:rPr>
              <a:t>平行運算 </a:t>
            </a:r>
            <a:r>
              <a:rPr lang="en-US" altLang="zh-TW" sz="1200" b="0" i="0" u="none" strike="noStrike" kern="1200" dirty="0">
                <a:solidFill>
                  <a:schemeClr val="tx1"/>
                </a:solidFill>
                <a:effectLst/>
                <a:latin typeface="+mn-lt"/>
                <a:ea typeface="+mn-ea"/>
                <a:cs typeface="+mn-cs"/>
                <a:hlinkClick r:id="rId4"/>
              </a:rPr>
              <a:t>...</a:t>
            </a:r>
            <a:endParaRPr lang="en-US" altLang="zh-TW" sz="1200" b="0" i="0" u="none" strike="noStrike"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Hard to implement ... Can you implement by </a:t>
            </a:r>
            <a:r>
              <a:rPr lang="en-US" altLang="zh-TW" dirty="0" err="1"/>
              <a:t>keras</a:t>
            </a:r>
            <a:endParaRPr lang="en-US" altLang="zh-TW" dirty="0"/>
          </a:p>
          <a:p>
            <a:r>
              <a:rPr lang="en-US" altLang="zh-TW" dirty="0"/>
              <a:t>Even you can implement</a:t>
            </a:r>
            <a:endParaRPr lang="en-US" altLang="zh-TW" dirty="0"/>
          </a:p>
          <a:p>
            <a:r>
              <a:rPr lang="en-US" altLang="zh-TW" dirty="0"/>
              <a:t>It is hard to speedup by GPU </a:t>
            </a:r>
            <a:endParaRPr lang="en-US" altLang="zh-TW" dirty="0"/>
          </a:p>
          <a:p>
            <a:r>
              <a:rPr lang="en-US" altLang="zh-TW" dirty="0"/>
              <a:t>Actually, use zero to replace -&gt; just </a:t>
            </a:r>
            <a:r>
              <a:rPr lang="zh-TW" altLang="en-US" dirty="0"/>
              <a:t>自ｈｉ　</a:t>
            </a:r>
            <a:r>
              <a:rPr lang="en-US" altLang="zh-TW" dirty="0"/>
              <a:t>in paper</a:t>
            </a:r>
            <a:endParaRPr lang="en-US" altLang="zh-TW" dirty="0"/>
          </a:p>
          <a:p>
            <a:r>
              <a:rPr lang="en-US" altLang="zh-TW" dirty="0"/>
              <a:t>We will evaluate model size …..</a:t>
            </a:r>
            <a:endParaRPr lang="zh-TW" altLang="en-US" dirty="0"/>
          </a:p>
        </p:txBody>
      </p:sp>
      <p:sp>
        <p:nvSpPr>
          <p:cNvPr id="4" name="投影片編號版面配置區 3"/>
          <p:cNvSpPr>
            <a:spLocks noGrp="1"/>
          </p:cNvSpPr>
          <p:nvPr>
            <p:ph type="sldNum" sz="quarter" idx="5"/>
          </p:nvPr>
        </p:nvSpPr>
        <p:spPr/>
        <p:txBody>
          <a:bodyPr/>
          <a:lstStyle/>
          <a:p>
            <a:fld id="{56B7F0FA-1BD4-4383-A8C5-5F618E7F9299}"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endParaRPr lang="zh-TW" altLang="en-US"/>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endParaRPr lang="zh-TW" altLang="en-US"/>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endParaRPr lang="zh-TW" altLang="en-US"/>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hasCustomPrompt="1"/>
          </p:nvPr>
        </p:nvSpPr>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endParaRPr lang="zh-TW" altLang="en-US"/>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endParaRPr lang="zh-TW"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endParaRPr lang="zh-TW" altLang="en-US"/>
          </a:p>
        </p:txBody>
      </p:sp>
      <p:sp>
        <p:nvSpPr>
          <p:cNvPr id="5" name="Date Placeholder 4"/>
          <p:cNvSpPr>
            <a:spLocks noGrp="1"/>
          </p:cNvSpPr>
          <p:nvPr>
            <p:ph type="dt" sz="half" idx="10"/>
          </p:nvPr>
        </p:nvSpPr>
        <p:spPr/>
        <p:txBody>
          <a:bodyPr/>
          <a:lstStyle/>
          <a:p>
            <a:fld id="{75BFC1E7-DA0F-4654-9F24-DA7A673E91C4}"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FFA3EF1-16E3-4576-99D1-800592528CA1}" type="slidenum">
              <a:rPr lang="zh-TW" altLang="en-US" smtClean="0"/>
            </a:fld>
            <a:endParaRPr lang="zh-TW"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0" Type="http://schemas.openxmlformats.org/officeDocument/2006/relationships/theme" Target="../theme/theme3.xml"/><Relationship Id="rId2" Type="http://schemas.openxmlformats.org/officeDocument/2006/relationships/slideLayout" Target="../slideLayouts/slideLayout33.xml"/><Relationship Id="rId19" Type="http://schemas.openxmlformats.org/officeDocument/2006/relationships/slideLayout" Target="../slideLayouts/slideLayout50.xml"/><Relationship Id="rId18" Type="http://schemas.openxmlformats.org/officeDocument/2006/relationships/slideLayout" Target="../slideLayouts/slideLayout49.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9.xml"/><Relationship Id="rId8" Type="http://schemas.openxmlformats.org/officeDocument/2006/relationships/slideLayout" Target="../slideLayouts/slideLayout58.xml"/><Relationship Id="rId7" Type="http://schemas.openxmlformats.org/officeDocument/2006/relationships/slideLayout" Target="../slideLayouts/slideLayout57.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 Id="rId3" Type="http://schemas.openxmlformats.org/officeDocument/2006/relationships/slideLayout" Target="../slideLayouts/slideLayout53.xml"/><Relationship Id="rId20" Type="http://schemas.openxmlformats.org/officeDocument/2006/relationships/theme" Target="../theme/theme4.xml"/><Relationship Id="rId2" Type="http://schemas.openxmlformats.org/officeDocument/2006/relationships/slideLayout" Target="../slideLayouts/slideLayout52.xml"/><Relationship Id="rId19" Type="http://schemas.openxmlformats.org/officeDocument/2006/relationships/slideLayout" Target="../slideLayouts/slideLayout69.xml"/><Relationship Id="rId18" Type="http://schemas.openxmlformats.org/officeDocument/2006/relationships/slideLayout" Target="../slideLayouts/slideLayout68.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A3EF1-16E3-4576-99D1-800592528CA1}"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A3EF1-16E3-4576-99D1-800592528CA1}"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A3EF1-16E3-4576-99D1-800592528CA1}"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BFC1E7-DA0F-4654-9F24-DA7A673E91C4}" type="datetimeFigureOut">
              <a:rPr lang="zh-TW" altLang="en-US" smtClean="0"/>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FA3EF1-16E3-4576-99D1-800592528CA1}"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7" Type="http://schemas.openxmlformats.org/officeDocument/2006/relationships/notesSlide" Target="../notesSlides/notesSlide14.xml"/><Relationship Id="rId16" Type="http://schemas.openxmlformats.org/officeDocument/2006/relationships/slideLayout" Target="../slideLayouts/slideLayout2.xml"/><Relationship Id="rId15" Type="http://schemas.openxmlformats.org/officeDocument/2006/relationships/image" Target="../media/image36.png"/><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png"/><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9.png"/><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5" Type="http://schemas.openxmlformats.org/officeDocument/2006/relationships/slideLayout" Target="../slideLayouts/slideLayout2.xml"/><Relationship Id="rId14" Type="http://schemas.openxmlformats.org/officeDocument/2006/relationships/image" Target="../media/image55.png"/><Relationship Id="rId13" Type="http://schemas.openxmlformats.org/officeDocument/2006/relationships/image" Target="../media/image54.png"/><Relationship Id="rId12" Type="http://schemas.openxmlformats.org/officeDocument/2006/relationships/image" Target="../media/image53.png"/><Relationship Id="rId11" Type="http://schemas.openxmlformats.org/officeDocument/2006/relationships/image" Target="../media/image52.png"/><Relationship Id="rId10" Type="http://schemas.openxmlformats.org/officeDocument/2006/relationships/image" Target="../media/image51.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arxiv.org/abs/1610.02357" TargetMode="External"/><Relationship Id="rId3" Type="http://schemas.openxmlformats.org/officeDocument/2006/relationships/hyperlink" Target="https://arxiv.org/abs/1707.01083" TargetMode="External"/><Relationship Id="rId2" Type="http://schemas.openxmlformats.org/officeDocument/2006/relationships/hyperlink" Target="https://arxiv.org/abs/1704.04861" TargetMode="External"/><Relationship Id="rId1" Type="http://schemas.openxmlformats.org/officeDocument/2006/relationships/hyperlink" Target="https://arxiv.org/abs/1602.0736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2.png"/><Relationship Id="rId1" Type="http://schemas.openxmlformats.org/officeDocument/2006/relationships/tags" Target="../tags/tag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31.xml"/><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0.jpeg"/><Relationship Id="rId1"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1.jpeg"/><Relationship Id="rId1" Type="http://schemas.openxmlformats.org/officeDocument/2006/relationships/image" Target="../media/image69.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2.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53.xml.rels><?xml version="1.0" encoding="UTF-8" standalone="yes"?>
<Relationships xmlns="http://schemas.openxmlformats.org/package/2006/relationships"><Relationship Id="rId9" Type="http://schemas.openxmlformats.org/officeDocument/2006/relationships/image" Target="../media/image82.png"/><Relationship Id="rId8" Type="http://schemas.openxmlformats.org/officeDocument/2006/relationships/image" Target="../media/image81.png"/><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4" Type="http://schemas.openxmlformats.org/officeDocument/2006/relationships/slideLayout" Target="../slideLayouts/slideLayout2.xml"/><Relationship Id="rId13" Type="http://schemas.openxmlformats.org/officeDocument/2006/relationships/image" Target="../media/image86.png"/><Relationship Id="rId12" Type="http://schemas.openxmlformats.org/officeDocument/2006/relationships/image" Target="../media/image85.png"/><Relationship Id="rId11" Type="http://schemas.openxmlformats.org/officeDocument/2006/relationships/image" Target="../media/image84.png"/><Relationship Id="rId10" Type="http://schemas.openxmlformats.org/officeDocument/2006/relationships/image" Target="../media/image83.png"/><Relationship Id="rId1" Type="http://schemas.openxmlformats.org/officeDocument/2006/relationships/image" Target="../media/image74.png"/></Relationships>
</file>

<file path=ppt/slides/_rels/slide54.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image" Target="../media/image82.png"/><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4" Type="http://schemas.openxmlformats.org/officeDocument/2006/relationships/slideLayout" Target="../slideLayouts/slideLayout2.xml"/><Relationship Id="rId13" Type="http://schemas.openxmlformats.org/officeDocument/2006/relationships/image" Target="../media/image87.png"/><Relationship Id="rId12" Type="http://schemas.openxmlformats.org/officeDocument/2006/relationships/image" Target="../media/image86.png"/><Relationship Id="rId11" Type="http://schemas.openxmlformats.org/officeDocument/2006/relationships/image" Target="../media/image85.png"/><Relationship Id="rId10" Type="http://schemas.openxmlformats.org/officeDocument/2006/relationships/image" Target="../media/image84.png"/><Relationship Id="rId1" Type="http://schemas.openxmlformats.org/officeDocument/2006/relationships/image" Target="../media/image74.png"/></Relationships>
</file>

<file path=ppt/slides/_rels/slide55.xml.rels><?xml version="1.0" encoding="UTF-8" standalone="yes"?>
<Relationships xmlns="http://schemas.openxmlformats.org/package/2006/relationships"><Relationship Id="rId9" Type="http://schemas.openxmlformats.org/officeDocument/2006/relationships/image" Target="../media/image96.png"/><Relationship Id="rId8" Type="http://schemas.openxmlformats.org/officeDocument/2006/relationships/image" Target="../media/image95.png"/><Relationship Id="rId7" Type="http://schemas.openxmlformats.org/officeDocument/2006/relationships/image" Target="../media/image94.png"/><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6" Type="http://schemas.openxmlformats.org/officeDocument/2006/relationships/slideLayout" Target="../slideLayouts/slideLayout2.xml"/><Relationship Id="rId25" Type="http://schemas.openxmlformats.org/officeDocument/2006/relationships/image" Target="../media/image112.png"/><Relationship Id="rId24" Type="http://schemas.openxmlformats.org/officeDocument/2006/relationships/image" Target="../media/image111.png"/><Relationship Id="rId23" Type="http://schemas.openxmlformats.org/officeDocument/2006/relationships/image" Target="../media/image110.png"/><Relationship Id="rId22" Type="http://schemas.openxmlformats.org/officeDocument/2006/relationships/image" Target="../media/image109.png"/><Relationship Id="rId21" Type="http://schemas.openxmlformats.org/officeDocument/2006/relationships/image" Target="../media/image108.png"/><Relationship Id="rId20" Type="http://schemas.openxmlformats.org/officeDocument/2006/relationships/image" Target="../media/image107.png"/><Relationship Id="rId2" Type="http://schemas.openxmlformats.org/officeDocument/2006/relationships/image" Target="../media/image89.png"/><Relationship Id="rId19" Type="http://schemas.openxmlformats.org/officeDocument/2006/relationships/image" Target="../media/image106.png"/><Relationship Id="rId18" Type="http://schemas.openxmlformats.org/officeDocument/2006/relationships/image" Target="../media/image105.png"/><Relationship Id="rId17" Type="http://schemas.openxmlformats.org/officeDocument/2006/relationships/image" Target="../media/image104.png"/><Relationship Id="rId16" Type="http://schemas.openxmlformats.org/officeDocument/2006/relationships/image" Target="../media/image103.png"/><Relationship Id="rId15" Type="http://schemas.openxmlformats.org/officeDocument/2006/relationships/image" Target="../media/image102.png"/><Relationship Id="rId14" Type="http://schemas.openxmlformats.org/officeDocument/2006/relationships/image" Target="../media/image101.png"/><Relationship Id="rId13" Type="http://schemas.openxmlformats.org/officeDocument/2006/relationships/image" Target="../media/image100.png"/><Relationship Id="rId12" Type="http://schemas.openxmlformats.org/officeDocument/2006/relationships/image" Target="../media/image99.png"/><Relationship Id="rId11" Type="http://schemas.openxmlformats.org/officeDocument/2006/relationships/image" Target="../media/image98.png"/><Relationship Id="rId10" Type="http://schemas.openxmlformats.org/officeDocument/2006/relationships/image" Target="../media/image97.png"/><Relationship Id="rId1" Type="http://schemas.openxmlformats.org/officeDocument/2006/relationships/image" Target="../media/image88.png"/></Relationships>
</file>

<file path=ppt/slides/_rels/slide56.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image" Target="../media/image83.png"/><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0" Type="http://schemas.openxmlformats.org/officeDocument/2006/relationships/slideLayout" Target="../slideLayouts/slideLayout2.xml"/><Relationship Id="rId2" Type="http://schemas.openxmlformats.org/officeDocument/2006/relationships/image" Target="../media/image76.png"/><Relationship Id="rId19" Type="http://schemas.openxmlformats.org/officeDocument/2006/relationships/image" Target="../media/image120.png"/><Relationship Id="rId18" Type="http://schemas.openxmlformats.org/officeDocument/2006/relationships/image" Target="../media/image119.png"/><Relationship Id="rId17" Type="http://schemas.openxmlformats.org/officeDocument/2006/relationships/image" Target="../media/image118.png"/><Relationship Id="rId16" Type="http://schemas.openxmlformats.org/officeDocument/2006/relationships/image" Target="../media/image117.png"/><Relationship Id="rId15" Type="http://schemas.openxmlformats.org/officeDocument/2006/relationships/image" Target="../media/image116.png"/><Relationship Id="rId14" Type="http://schemas.openxmlformats.org/officeDocument/2006/relationships/image" Target="../media/image115.png"/><Relationship Id="rId13" Type="http://schemas.openxmlformats.org/officeDocument/2006/relationships/image" Target="../media/image114.png"/><Relationship Id="rId12" Type="http://schemas.openxmlformats.org/officeDocument/2006/relationships/image" Target="../media/image113.png"/><Relationship Id="rId11" Type="http://schemas.openxmlformats.org/officeDocument/2006/relationships/image" Target="../media/image86.png"/><Relationship Id="rId10" Type="http://schemas.openxmlformats.org/officeDocument/2006/relationships/image" Target="../media/image85.png"/><Relationship Id="rId1" Type="http://schemas.openxmlformats.org/officeDocument/2006/relationships/image" Target="../media/image74.png"/></Relationships>
</file>

<file path=ppt/slides/_rels/slide57.xml.rels><?xml version="1.0" encoding="UTF-8" standalone="yes"?>
<Relationships xmlns="http://schemas.openxmlformats.org/package/2006/relationships"><Relationship Id="rId9" Type="http://schemas.openxmlformats.org/officeDocument/2006/relationships/image" Target="../media/image126.png"/><Relationship Id="rId8" Type="http://schemas.openxmlformats.org/officeDocument/2006/relationships/image" Target="../media/image125.png"/><Relationship Id="rId7" Type="http://schemas.openxmlformats.org/officeDocument/2006/relationships/image" Target="../media/image124.png"/><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 Id="rId3" Type="http://schemas.openxmlformats.org/officeDocument/2006/relationships/image" Target="../media/image90.png"/><Relationship Id="rId22" Type="http://schemas.openxmlformats.org/officeDocument/2006/relationships/slideLayout" Target="../slideLayouts/slideLayout2.xml"/><Relationship Id="rId21" Type="http://schemas.openxmlformats.org/officeDocument/2006/relationships/image" Target="../media/image138.png"/><Relationship Id="rId20" Type="http://schemas.openxmlformats.org/officeDocument/2006/relationships/image" Target="../media/image137.png"/><Relationship Id="rId2" Type="http://schemas.openxmlformats.org/officeDocument/2006/relationships/image" Target="../media/image89.png"/><Relationship Id="rId19" Type="http://schemas.openxmlformats.org/officeDocument/2006/relationships/image" Target="../media/image136.png"/><Relationship Id="rId18" Type="http://schemas.openxmlformats.org/officeDocument/2006/relationships/image" Target="../media/image135.png"/><Relationship Id="rId17" Type="http://schemas.openxmlformats.org/officeDocument/2006/relationships/image" Target="../media/image134.png"/><Relationship Id="rId16" Type="http://schemas.openxmlformats.org/officeDocument/2006/relationships/image" Target="../media/image133.png"/><Relationship Id="rId15" Type="http://schemas.openxmlformats.org/officeDocument/2006/relationships/image" Target="../media/image132.png"/><Relationship Id="rId14" Type="http://schemas.openxmlformats.org/officeDocument/2006/relationships/image" Target="../media/image131.png"/><Relationship Id="rId13" Type="http://schemas.openxmlformats.org/officeDocument/2006/relationships/image" Target="../media/image130.png"/><Relationship Id="rId12" Type="http://schemas.openxmlformats.org/officeDocument/2006/relationships/image" Target="../media/image129.png"/><Relationship Id="rId11" Type="http://schemas.openxmlformats.org/officeDocument/2006/relationships/image" Target="../media/image128.png"/><Relationship Id="rId10" Type="http://schemas.openxmlformats.org/officeDocument/2006/relationships/image" Target="../media/image127.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0.png"/><Relationship Id="rId1" Type="http://schemas.openxmlformats.org/officeDocument/2006/relationships/image" Target="../media/image139.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7.png"/></Relationships>
</file>

<file path=ppt/slides/_rels/slide6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68.xml.rels><?xml version="1.0" encoding="UTF-8" standalone="yes"?>
<Relationships xmlns="http://schemas.openxmlformats.org/package/2006/relationships"><Relationship Id="rId9" Type="http://schemas.openxmlformats.org/officeDocument/2006/relationships/image" Target="../media/image156.png"/><Relationship Id="rId8" Type="http://schemas.openxmlformats.org/officeDocument/2006/relationships/image" Target="../media/image155.png"/><Relationship Id="rId7" Type="http://schemas.openxmlformats.org/officeDocument/2006/relationships/image" Target="../media/image154.png"/><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50.png"/><Relationship Id="rId28" Type="http://schemas.openxmlformats.org/officeDocument/2006/relationships/slideLayout" Target="../slideLayouts/slideLayout2.xml"/><Relationship Id="rId27" Type="http://schemas.openxmlformats.org/officeDocument/2006/relationships/image" Target="../media/image174.png"/><Relationship Id="rId26" Type="http://schemas.openxmlformats.org/officeDocument/2006/relationships/image" Target="../media/image173.png"/><Relationship Id="rId25" Type="http://schemas.openxmlformats.org/officeDocument/2006/relationships/image" Target="../media/image172.png"/><Relationship Id="rId24" Type="http://schemas.openxmlformats.org/officeDocument/2006/relationships/image" Target="../media/image171.png"/><Relationship Id="rId23" Type="http://schemas.openxmlformats.org/officeDocument/2006/relationships/image" Target="../media/image170.png"/><Relationship Id="rId22" Type="http://schemas.openxmlformats.org/officeDocument/2006/relationships/image" Target="../media/image169.png"/><Relationship Id="rId21" Type="http://schemas.openxmlformats.org/officeDocument/2006/relationships/image" Target="../media/image168.png"/><Relationship Id="rId20" Type="http://schemas.openxmlformats.org/officeDocument/2006/relationships/image" Target="../media/image167.png"/><Relationship Id="rId2" Type="http://schemas.openxmlformats.org/officeDocument/2006/relationships/image" Target="../media/image149.png"/><Relationship Id="rId19" Type="http://schemas.openxmlformats.org/officeDocument/2006/relationships/image" Target="../media/image166.png"/><Relationship Id="rId18" Type="http://schemas.openxmlformats.org/officeDocument/2006/relationships/image" Target="../media/image165.png"/><Relationship Id="rId17" Type="http://schemas.openxmlformats.org/officeDocument/2006/relationships/image" Target="../media/image164.png"/><Relationship Id="rId16" Type="http://schemas.openxmlformats.org/officeDocument/2006/relationships/image" Target="../media/image163.png"/><Relationship Id="rId15" Type="http://schemas.openxmlformats.org/officeDocument/2006/relationships/image" Target="../media/image162.png"/><Relationship Id="rId14" Type="http://schemas.openxmlformats.org/officeDocument/2006/relationships/image" Target="../media/image161.png"/><Relationship Id="rId13" Type="http://schemas.openxmlformats.org/officeDocument/2006/relationships/image" Target="../media/image160.png"/><Relationship Id="rId12" Type="http://schemas.openxmlformats.org/officeDocument/2006/relationships/image" Target="../media/image159.png"/><Relationship Id="rId11" Type="http://schemas.openxmlformats.org/officeDocument/2006/relationships/image" Target="../media/image158.png"/><Relationship Id="rId10" Type="http://schemas.openxmlformats.org/officeDocument/2006/relationships/image" Target="../media/image157.png"/><Relationship Id="rId1" Type="http://schemas.openxmlformats.org/officeDocument/2006/relationships/image" Target="../media/image14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6.jpeg"/><Relationship Id="rId1" Type="http://schemas.openxmlformats.org/officeDocument/2006/relationships/image" Target="../media/image17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hyperlink" Target="https://arxiv.org/abs/1803.03635" TargetMode="External"/><Relationship Id="rId2" Type="http://schemas.openxmlformats.org/officeDocument/2006/relationships/image" Target="../media/image8.jpeg"/><Relationship Id="rId1" Type="http://schemas.openxmlformats.org/officeDocument/2006/relationships/hyperlink" Target="https://www.youtube.com/watch?v=_VuWvQUMQVk" TargetMode="Externa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8.png"/><Relationship Id="rId1" Type="http://schemas.openxmlformats.org/officeDocument/2006/relationships/image" Target="../media/image177.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9.jpeg"/><Relationship Id="rId1" Type="http://schemas.openxmlformats.org/officeDocument/2006/relationships/tags" Target="../tags/tag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hyperlink" Target="https://arxiv.org/abs/1506.02626" TargetMode="External"/><Relationship Id="rId1" Type="http://schemas.openxmlformats.org/officeDocument/2006/relationships/image" Target="../media/image180.jpe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81.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8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47.xml"/><Relationship Id="rId1" Type="http://schemas.openxmlformats.org/officeDocument/2006/relationships/image" Target="../media/image183.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6.xml"/><Relationship Id="rId1" Type="http://schemas.openxmlformats.org/officeDocument/2006/relationships/image" Target="../media/image1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2.xml"/><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hyperlink" Target="https://arxiv.org/abs/1810.0527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3"/>
          <p:cNvSpPr/>
          <p:nvPr/>
        </p:nvSpPr>
        <p:spPr>
          <a:xfrm>
            <a:off x="357505" y="2638425"/>
            <a:ext cx="8786495" cy="76708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p>
            <a:pPr marR="5080" algn="ctr">
              <a:lnSpc>
                <a:spcPct val="100000"/>
              </a:lnSpc>
              <a:spcBef>
                <a:spcPts val="100"/>
              </a:spcBef>
            </a:pPr>
            <a:r>
              <a:rPr lang="en-US" sz="4400">
                <a:solidFill>
                  <a:schemeClr val="bg1"/>
                </a:solidFill>
                <a:uFillTx/>
                <a:latin typeface="Verdana" panose="020B0604030504040204"/>
                <a:cs typeface="Verdana" panose="020B0604030504040204"/>
                <a:sym typeface="+mn-ea"/>
              </a:rPr>
              <a:t>Wireless Networking</a:t>
            </a:r>
            <a:endParaRPr lang="en-US" altLang="zh-CN" sz="4400" dirty="0">
              <a:solidFill>
                <a:schemeClr val="bg1"/>
              </a:solidFill>
              <a:uFillTx/>
              <a:latin typeface="Verdana" panose="020B0604030504040204"/>
              <a:cs typeface="Verdana" panose="020B0604030504040204"/>
              <a:sym typeface="+mn-ea"/>
            </a:endParaRPr>
          </a:p>
        </p:txBody>
      </p:sp>
      <p:sp>
        <p:nvSpPr>
          <p:cNvPr id="10" name="标题 9"/>
          <p:cNvSpPr/>
          <p:nvPr>
            <p:ph type="title"/>
          </p:nvPr>
        </p:nvSpPr>
        <p:spPr/>
        <p:txBody>
          <a:bodyPr/>
          <a:p>
            <a:endParaRPr lang="zh-CN" altLang="en-US"/>
          </a:p>
        </p:txBody>
      </p:sp>
      <p:sp>
        <p:nvSpPr>
          <p:cNvPr id="11" name="文本框 10"/>
          <p:cNvSpPr txBox="1"/>
          <p:nvPr/>
        </p:nvSpPr>
        <p:spPr>
          <a:xfrm>
            <a:off x="955040" y="3705225"/>
            <a:ext cx="6705600" cy="460375"/>
          </a:xfrm>
          <a:prstGeom prst="rect">
            <a:avLst/>
          </a:prstGeom>
          <a:noFill/>
        </p:spPr>
        <p:txBody>
          <a:bodyPr wrap="square" rtlCol="0">
            <a:spAutoFit/>
          </a:bodyPr>
          <a:p>
            <a:pPr algn="ctr"/>
            <a:r>
              <a:rPr lang="en-US" altLang="zh-CN" sz="2400"/>
              <a:t>Lecture 8 - </a:t>
            </a:r>
            <a:r>
              <a:rPr lang="en-US" altLang="zh-TW" sz="2400" b="1" dirty="0">
                <a:sym typeface="+mn-ea"/>
              </a:rPr>
              <a:t>Network Compression</a:t>
            </a:r>
            <a:r>
              <a:rPr lang="en-US" altLang="zh-CN" sz="2400"/>
              <a:t> </a:t>
            </a:r>
            <a:endParaRPr lang="en-US" altLang="zh-CN" sz="2400"/>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Network Pruning - Practical Issue</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Weight pruning </a:t>
            </a:r>
            <a:endParaRPr lang="zh-TW" altLang="en-US" dirty="0"/>
          </a:p>
        </p:txBody>
      </p:sp>
      <p:sp>
        <p:nvSpPr>
          <p:cNvPr id="4" name="橢圓 3"/>
          <p:cNvSpPr/>
          <p:nvPr/>
        </p:nvSpPr>
        <p:spPr>
          <a:xfrm>
            <a:off x="1517650" y="4904878"/>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406650" y="4904878"/>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3295650" y="4904878"/>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628650" y="4904878"/>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1517650" y="3939678"/>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8"/>
          <p:cNvSpPr/>
          <p:nvPr/>
        </p:nvSpPr>
        <p:spPr>
          <a:xfrm>
            <a:off x="2406650" y="3939678"/>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9"/>
          <p:cNvSpPr/>
          <p:nvPr/>
        </p:nvSpPr>
        <p:spPr>
          <a:xfrm>
            <a:off x="3295650" y="3939678"/>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 name="橢圓 10"/>
          <p:cNvSpPr/>
          <p:nvPr/>
        </p:nvSpPr>
        <p:spPr>
          <a:xfrm>
            <a:off x="628650" y="3939678"/>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橢圓 11"/>
          <p:cNvSpPr/>
          <p:nvPr/>
        </p:nvSpPr>
        <p:spPr>
          <a:xfrm>
            <a:off x="1898650" y="2974478"/>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a:off x="2787650" y="2974478"/>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a:off x="1009650" y="2974478"/>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5" name="箭號: 向右 14"/>
          <p:cNvSpPr/>
          <p:nvPr/>
        </p:nvSpPr>
        <p:spPr>
          <a:xfrm>
            <a:off x="4078816" y="3904011"/>
            <a:ext cx="1113619" cy="8309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6" name="直線單箭頭接點 15"/>
          <p:cNvCxnSpPr>
            <a:stCxn id="7" idx="0"/>
          </p:cNvCxnSpPr>
          <p:nvPr/>
        </p:nvCxnSpPr>
        <p:spPr>
          <a:xfrm flipH="1" flipV="1">
            <a:off x="874183" y="4447678"/>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1792816" y="4447678"/>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H="1" flipV="1">
            <a:off x="2673349" y="4447678"/>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flipV="1">
            <a:off x="3562349" y="4447678"/>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863600" y="4447678"/>
            <a:ext cx="886884"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7" idx="0"/>
          </p:cNvCxnSpPr>
          <p:nvPr/>
        </p:nvCxnSpPr>
        <p:spPr>
          <a:xfrm flipV="1">
            <a:off x="882650" y="4473078"/>
            <a:ext cx="1790699" cy="431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7" idx="0"/>
            <a:endCxn id="10" idx="4"/>
          </p:cNvCxnSpPr>
          <p:nvPr/>
        </p:nvCxnSpPr>
        <p:spPr>
          <a:xfrm flipV="1">
            <a:off x="882650" y="4447678"/>
            <a:ext cx="266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4" idx="0"/>
            <a:endCxn id="11" idx="4"/>
          </p:cNvCxnSpPr>
          <p:nvPr/>
        </p:nvCxnSpPr>
        <p:spPr>
          <a:xfrm flipH="1" flipV="1">
            <a:off x="882650" y="4447678"/>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1807634" y="4473078"/>
            <a:ext cx="874182" cy="41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4" idx="0"/>
            <a:endCxn id="10" idx="4"/>
          </p:cNvCxnSpPr>
          <p:nvPr/>
        </p:nvCxnSpPr>
        <p:spPr>
          <a:xfrm flipV="1">
            <a:off x="1771650" y="4447678"/>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5" idx="0"/>
            <a:endCxn id="11" idx="4"/>
          </p:cNvCxnSpPr>
          <p:nvPr/>
        </p:nvCxnSpPr>
        <p:spPr>
          <a:xfrm flipH="1" flipV="1">
            <a:off x="882650" y="4447678"/>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5" idx="0"/>
            <a:endCxn id="8" idx="4"/>
          </p:cNvCxnSpPr>
          <p:nvPr/>
        </p:nvCxnSpPr>
        <p:spPr>
          <a:xfrm flipH="1" flipV="1">
            <a:off x="1771650" y="4447678"/>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5" idx="0"/>
            <a:endCxn id="10" idx="4"/>
          </p:cNvCxnSpPr>
          <p:nvPr/>
        </p:nvCxnSpPr>
        <p:spPr>
          <a:xfrm flipV="1">
            <a:off x="2660650" y="4447678"/>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6" idx="0"/>
          </p:cNvCxnSpPr>
          <p:nvPr/>
        </p:nvCxnSpPr>
        <p:spPr>
          <a:xfrm flipH="1" flipV="1">
            <a:off x="918634" y="4460378"/>
            <a:ext cx="2631016" cy="444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6" idx="0"/>
            <a:endCxn id="8" idx="4"/>
          </p:cNvCxnSpPr>
          <p:nvPr/>
        </p:nvCxnSpPr>
        <p:spPr>
          <a:xfrm flipH="1" flipV="1">
            <a:off x="1771650" y="4447678"/>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6" idx="0"/>
            <a:endCxn id="9" idx="4"/>
          </p:cNvCxnSpPr>
          <p:nvPr/>
        </p:nvCxnSpPr>
        <p:spPr>
          <a:xfrm flipH="1" flipV="1">
            <a:off x="2660650" y="4447678"/>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1" idx="0"/>
            <a:endCxn id="14" idx="4"/>
          </p:cNvCxnSpPr>
          <p:nvPr/>
        </p:nvCxnSpPr>
        <p:spPr>
          <a:xfrm flipV="1">
            <a:off x="882650" y="3482478"/>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11" idx="0"/>
            <a:endCxn id="12" idx="4"/>
          </p:cNvCxnSpPr>
          <p:nvPr/>
        </p:nvCxnSpPr>
        <p:spPr>
          <a:xfrm flipV="1">
            <a:off x="882650" y="3482478"/>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11" idx="0"/>
            <a:endCxn id="13" idx="4"/>
          </p:cNvCxnSpPr>
          <p:nvPr/>
        </p:nvCxnSpPr>
        <p:spPr>
          <a:xfrm flipV="1">
            <a:off x="882650" y="3482478"/>
            <a:ext cx="215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8" idx="0"/>
            <a:endCxn id="14" idx="4"/>
          </p:cNvCxnSpPr>
          <p:nvPr/>
        </p:nvCxnSpPr>
        <p:spPr>
          <a:xfrm flipH="1" flipV="1">
            <a:off x="1263650" y="3482478"/>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8" idx="0"/>
            <a:endCxn id="12" idx="4"/>
          </p:cNvCxnSpPr>
          <p:nvPr/>
        </p:nvCxnSpPr>
        <p:spPr>
          <a:xfrm flipV="1">
            <a:off x="1771650" y="3482478"/>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8" idx="0"/>
            <a:endCxn id="13" idx="4"/>
          </p:cNvCxnSpPr>
          <p:nvPr/>
        </p:nvCxnSpPr>
        <p:spPr>
          <a:xfrm flipV="1">
            <a:off x="1771650" y="3482478"/>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9" idx="0"/>
            <a:endCxn id="14" idx="4"/>
          </p:cNvCxnSpPr>
          <p:nvPr/>
        </p:nvCxnSpPr>
        <p:spPr>
          <a:xfrm flipH="1" flipV="1">
            <a:off x="1263650" y="3482478"/>
            <a:ext cx="139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9" idx="0"/>
            <a:endCxn id="12" idx="4"/>
          </p:cNvCxnSpPr>
          <p:nvPr/>
        </p:nvCxnSpPr>
        <p:spPr>
          <a:xfrm flipH="1" flipV="1">
            <a:off x="2152650" y="3482478"/>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9" idx="0"/>
            <a:endCxn id="13" idx="4"/>
          </p:cNvCxnSpPr>
          <p:nvPr/>
        </p:nvCxnSpPr>
        <p:spPr>
          <a:xfrm flipV="1">
            <a:off x="2660650" y="3482478"/>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0" idx="0"/>
            <a:endCxn id="14" idx="4"/>
          </p:cNvCxnSpPr>
          <p:nvPr/>
        </p:nvCxnSpPr>
        <p:spPr>
          <a:xfrm flipH="1" flipV="1">
            <a:off x="1263650" y="3482478"/>
            <a:ext cx="2286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0" idx="0"/>
            <a:endCxn id="12" idx="4"/>
          </p:cNvCxnSpPr>
          <p:nvPr/>
        </p:nvCxnSpPr>
        <p:spPr>
          <a:xfrm flipH="1" flipV="1">
            <a:off x="2152650" y="3482478"/>
            <a:ext cx="139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0" idx="0"/>
            <a:endCxn id="13" idx="4"/>
          </p:cNvCxnSpPr>
          <p:nvPr/>
        </p:nvCxnSpPr>
        <p:spPr>
          <a:xfrm flipH="1" flipV="1">
            <a:off x="3041650" y="3482478"/>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882650" y="5367048"/>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1788584" y="5393297"/>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V="1">
            <a:off x="2673348" y="5383032"/>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3566582" y="5388637"/>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1263650" y="2723862"/>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2161117" y="2721321"/>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V="1">
            <a:off x="3041650" y="2724075"/>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橢圓 50"/>
          <p:cNvSpPr/>
          <p:nvPr/>
        </p:nvSpPr>
        <p:spPr>
          <a:xfrm>
            <a:off x="6259236" y="497003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2" name="橢圓 51"/>
          <p:cNvSpPr/>
          <p:nvPr/>
        </p:nvSpPr>
        <p:spPr>
          <a:xfrm>
            <a:off x="7148236" y="497003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3" name="橢圓 52"/>
          <p:cNvSpPr/>
          <p:nvPr/>
        </p:nvSpPr>
        <p:spPr>
          <a:xfrm>
            <a:off x="8037236" y="497003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5370236" y="497003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7148236" y="400483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橢圓 55"/>
          <p:cNvSpPr/>
          <p:nvPr/>
        </p:nvSpPr>
        <p:spPr>
          <a:xfrm>
            <a:off x="5370236" y="400483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7" name="橢圓 56"/>
          <p:cNvSpPr/>
          <p:nvPr/>
        </p:nvSpPr>
        <p:spPr>
          <a:xfrm>
            <a:off x="6640236" y="303963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8" name="橢圓 57"/>
          <p:cNvSpPr/>
          <p:nvPr/>
        </p:nvSpPr>
        <p:spPr>
          <a:xfrm>
            <a:off x="7529236" y="303963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59" name="橢圓 58"/>
          <p:cNvSpPr/>
          <p:nvPr/>
        </p:nvSpPr>
        <p:spPr>
          <a:xfrm>
            <a:off x="5751236" y="303963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0" name="直線單箭頭接點 59"/>
          <p:cNvCxnSpPr>
            <a:stCxn id="54" idx="0"/>
          </p:cNvCxnSpPr>
          <p:nvPr/>
        </p:nvCxnSpPr>
        <p:spPr>
          <a:xfrm flipH="1" flipV="1">
            <a:off x="5615769" y="451283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flipH="1" flipV="1">
            <a:off x="7414935" y="451283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a:stCxn id="54" idx="0"/>
          </p:cNvCxnSpPr>
          <p:nvPr/>
        </p:nvCxnSpPr>
        <p:spPr>
          <a:xfrm flipV="1">
            <a:off x="5624236" y="4538235"/>
            <a:ext cx="1790699" cy="431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flipV="1">
            <a:off x="6549220" y="4538235"/>
            <a:ext cx="874182" cy="41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52" idx="0"/>
            <a:endCxn id="56" idx="4"/>
          </p:cNvCxnSpPr>
          <p:nvPr/>
        </p:nvCxnSpPr>
        <p:spPr>
          <a:xfrm flipH="1" flipV="1">
            <a:off x="5624236" y="4512835"/>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53" idx="0"/>
            <a:endCxn id="55" idx="4"/>
          </p:cNvCxnSpPr>
          <p:nvPr/>
        </p:nvCxnSpPr>
        <p:spPr>
          <a:xfrm flipH="1" flipV="1">
            <a:off x="7402236" y="4512835"/>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stCxn id="56" idx="0"/>
            <a:endCxn id="59" idx="4"/>
          </p:cNvCxnSpPr>
          <p:nvPr/>
        </p:nvCxnSpPr>
        <p:spPr>
          <a:xfrm flipV="1">
            <a:off x="5624236" y="3547635"/>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6" idx="0"/>
            <a:endCxn id="57" idx="4"/>
          </p:cNvCxnSpPr>
          <p:nvPr/>
        </p:nvCxnSpPr>
        <p:spPr>
          <a:xfrm flipV="1">
            <a:off x="5624236" y="3547635"/>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56" idx="0"/>
            <a:endCxn id="58" idx="4"/>
          </p:cNvCxnSpPr>
          <p:nvPr/>
        </p:nvCxnSpPr>
        <p:spPr>
          <a:xfrm flipV="1">
            <a:off x="5624236" y="3547635"/>
            <a:ext cx="215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5" idx="0"/>
            <a:endCxn id="59" idx="4"/>
          </p:cNvCxnSpPr>
          <p:nvPr/>
        </p:nvCxnSpPr>
        <p:spPr>
          <a:xfrm flipH="1" flipV="1">
            <a:off x="6005236" y="3547635"/>
            <a:ext cx="139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a:stCxn id="55" idx="0"/>
            <a:endCxn id="58" idx="4"/>
          </p:cNvCxnSpPr>
          <p:nvPr/>
        </p:nvCxnSpPr>
        <p:spPr>
          <a:xfrm flipV="1">
            <a:off x="7402236" y="3547635"/>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5624236" y="5432205"/>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6530170" y="5458454"/>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7414934" y="5448189"/>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308168" y="5453794"/>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flipV="1">
            <a:off x="6005236" y="2789019"/>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6902703" y="2786478"/>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7783236" y="2789232"/>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字方塊 77"/>
          <p:cNvSpPr txBox="1"/>
          <p:nvPr/>
        </p:nvSpPr>
        <p:spPr>
          <a:xfrm>
            <a:off x="3688443" y="2942753"/>
            <a:ext cx="2061629" cy="830997"/>
          </a:xfrm>
          <a:prstGeom prst="rect">
            <a:avLst/>
          </a:prstGeom>
          <a:noFill/>
        </p:spPr>
        <p:txBody>
          <a:bodyPr wrap="square" rtlCol="0">
            <a:spAutoFit/>
          </a:bodyPr>
          <a:lstStyle/>
          <a:p>
            <a:r>
              <a:rPr lang="en-US" altLang="zh-TW" sz="2400" dirty="0">
                <a:latin typeface="Microsoft JhengHei" panose="020B0604030504040204" pitchFamily="34" charset="-120"/>
                <a:ea typeface="Microsoft JhengHei" panose="020B0604030504040204" pitchFamily="34" charset="-120"/>
              </a:rPr>
              <a:t>Prune some weights</a:t>
            </a:r>
            <a:endParaRPr lang="zh-TW" altLang="en-US" sz="2400" dirty="0">
              <a:latin typeface="Microsoft JhengHei" panose="020B0604030504040204" pitchFamily="34" charset="-120"/>
              <a:ea typeface="Microsoft JhengHei" panose="020B0604030504040204" pitchFamily="34" charset="-120"/>
            </a:endParaRPr>
          </a:p>
        </p:txBody>
      </p:sp>
      <p:sp>
        <p:nvSpPr>
          <p:cNvPr id="79" name="文字方塊 78"/>
          <p:cNvSpPr txBox="1"/>
          <p:nvPr/>
        </p:nvSpPr>
        <p:spPr>
          <a:xfrm>
            <a:off x="5370236" y="1825625"/>
            <a:ext cx="3366040" cy="830997"/>
          </a:xfrm>
          <a:prstGeom prst="rect">
            <a:avLst/>
          </a:prstGeom>
          <a:noFill/>
        </p:spPr>
        <p:txBody>
          <a:bodyPr wrap="square" rtlCol="0">
            <a:spAutoFit/>
          </a:bodyPr>
          <a:lstStyle/>
          <a:p>
            <a:r>
              <a:rPr lang="en-US" altLang="zh-TW" sz="2400" dirty="0"/>
              <a:t>The network architecture becomes irregular.</a:t>
            </a:r>
            <a:endParaRPr lang="zh-TW" altLang="en-US" sz="2400" dirty="0"/>
          </a:p>
        </p:txBody>
      </p:sp>
      <p:sp>
        <p:nvSpPr>
          <p:cNvPr id="80" name="文字方塊 79"/>
          <p:cNvSpPr txBox="1"/>
          <p:nvPr/>
        </p:nvSpPr>
        <p:spPr>
          <a:xfrm>
            <a:off x="1468862" y="5936230"/>
            <a:ext cx="6392575" cy="523220"/>
          </a:xfrm>
          <a:prstGeom prst="rect">
            <a:avLst/>
          </a:prstGeom>
          <a:noFill/>
        </p:spPr>
        <p:txBody>
          <a:bodyPr wrap="square" rtlCol="0">
            <a:spAutoFit/>
          </a:bodyPr>
          <a:lstStyle/>
          <a:p>
            <a:r>
              <a:rPr lang="en-US" altLang="zh-TW" sz="2800" dirty="0">
                <a:solidFill>
                  <a:srgbClr val="0000FF"/>
                </a:solidFill>
              </a:rPr>
              <a:t>Hard to implement, hard to speedup ……</a:t>
            </a:r>
            <a:endParaRPr lang="zh-TW" altLang="en-US" sz="2800" dirty="0">
              <a:solidFill>
                <a:srgbClr val="0000FF"/>
              </a:solidFill>
            </a:endParaRPr>
          </a:p>
        </p:txBody>
      </p:sp>
      <p:sp>
        <p:nvSpPr>
          <p:cNvPr id="82" name="灯片编号占位符 8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Network Pruning - Practical Issue</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Weight pruning </a:t>
            </a:r>
            <a:endParaRPr lang="zh-TW" altLang="en-US" dirty="0"/>
          </a:p>
        </p:txBody>
      </p:sp>
      <p:pic>
        <p:nvPicPr>
          <p:cNvPr id="4" name="圖片 3"/>
          <p:cNvPicPr>
            <a:picLocks noChangeAspect="1"/>
          </p:cNvPicPr>
          <p:nvPr/>
        </p:nvPicPr>
        <p:blipFill>
          <a:blip r:embed="rId1"/>
          <a:stretch>
            <a:fillRect/>
          </a:stretch>
        </p:blipFill>
        <p:spPr>
          <a:xfrm>
            <a:off x="0" y="2807619"/>
            <a:ext cx="9144000" cy="2387350"/>
          </a:xfrm>
          <a:prstGeom prst="rect">
            <a:avLst/>
          </a:prstGeom>
        </p:spPr>
      </p:pic>
      <p:sp>
        <p:nvSpPr>
          <p:cNvPr id="6" name="矩形 5"/>
          <p:cNvSpPr/>
          <p:nvPr/>
        </p:nvSpPr>
        <p:spPr>
          <a:xfrm>
            <a:off x="4833445" y="5329905"/>
            <a:ext cx="3681905" cy="369332"/>
          </a:xfrm>
          <a:prstGeom prst="rect">
            <a:avLst/>
          </a:prstGeom>
        </p:spPr>
        <p:txBody>
          <a:bodyPr wrap="none">
            <a:spAutoFit/>
          </a:bodyPr>
          <a:lstStyle/>
          <a:p>
            <a:r>
              <a:rPr lang="en-US" altLang="zh-TW" dirty="0"/>
              <a:t>https://arxiv.org/pdf/1608.03665.pdf</a:t>
            </a:r>
            <a:endParaRPr lang="zh-TW" altLang="en-US" dirty="0"/>
          </a:p>
        </p:txBody>
      </p:sp>
      <p:sp>
        <p:nvSpPr>
          <p:cNvPr id="7" name="灯片编号占位符 6"/>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Network Pruning - Practical Issue</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Neuron pruning </a:t>
            </a:r>
            <a:endParaRPr lang="zh-TW" altLang="en-US" dirty="0"/>
          </a:p>
        </p:txBody>
      </p:sp>
      <p:sp>
        <p:nvSpPr>
          <p:cNvPr id="4" name="橢圓 3"/>
          <p:cNvSpPr/>
          <p:nvPr/>
        </p:nvSpPr>
        <p:spPr>
          <a:xfrm>
            <a:off x="1517650" y="4904878"/>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橢圓 4"/>
          <p:cNvSpPr/>
          <p:nvPr/>
        </p:nvSpPr>
        <p:spPr>
          <a:xfrm>
            <a:off x="2406650" y="4904878"/>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6" name="橢圓 5"/>
          <p:cNvSpPr/>
          <p:nvPr/>
        </p:nvSpPr>
        <p:spPr>
          <a:xfrm>
            <a:off x="3295650" y="4904878"/>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628650" y="4904878"/>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1517650" y="3939678"/>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8"/>
          <p:cNvSpPr/>
          <p:nvPr/>
        </p:nvSpPr>
        <p:spPr>
          <a:xfrm>
            <a:off x="2406650" y="3939678"/>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9"/>
          <p:cNvSpPr/>
          <p:nvPr/>
        </p:nvSpPr>
        <p:spPr>
          <a:xfrm>
            <a:off x="3295650" y="3939678"/>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 name="橢圓 10"/>
          <p:cNvSpPr/>
          <p:nvPr/>
        </p:nvSpPr>
        <p:spPr>
          <a:xfrm>
            <a:off x="628650" y="3939678"/>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2" name="橢圓 11"/>
          <p:cNvSpPr/>
          <p:nvPr/>
        </p:nvSpPr>
        <p:spPr>
          <a:xfrm>
            <a:off x="1898650" y="2974478"/>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3" name="橢圓 12"/>
          <p:cNvSpPr/>
          <p:nvPr/>
        </p:nvSpPr>
        <p:spPr>
          <a:xfrm>
            <a:off x="2787650" y="2974478"/>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4" name="橢圓 13"/>
          <p:cNvSpPr/>
          <p:nvPr/>
        </p:nvSpPr>
        <p:spPr>
          <a:xfrm>
            <a:off x="1009650" y="2974478"/>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5" name="箭號: 向右 14"/>
          <p:cNvSpPr/>
          <p:nvPr/>
        </p:nvSpPr>
        <p:spPr>
          <a:xfrm>
            <a:off x="4078816" y="3904011"/>
            <a:ext cx="1113619" cy="83099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6" name="直線單箭頭接點 15"/>
          <p:cNvCxnSpPr>
            <a:stCxn id="7" idx="0"/>
          </p:cNvCxnSpPr>
          <p:nvPr/>
        </p:nvCxnSpPr>
        <p:spPr>
          <a:xfrm flipH="1" flipV="1">
            <a:off x="874183" y="4447678"/>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flipV="1">
            <a:off x="1792816" y="4447678"/>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H="1" flipV="1">
            <a:off x="2673349" y="4447678"/>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H="1" flipV="1">
            <a:off x="3562349" y="4447678"/>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V="1">
            <a:off x="863600" y="4447678"/>
            <a:ext cx="886884"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7" idx="0"/>
          </p:cNvCxnSpPr>
          <p:nvPr/>
        </p:nvCxnSpPr>
        <p:spPr>
          <a:xfrm flipV="1">
            <a:off x="882650" y="4473078"/>
            <a:ext cx="1790699" cy="431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7" idx="0"/>
            <a:endCxn id="10" idx="4"/>
          </p:cNvCxnSpPr>
          <p:nvPr/>
        </p:nvCxnSpPr>
        <p:spPr>
          <a:xfrm flipV="1">
            <a:off x="882650" y="4447678"/>
            <a:ext cx="266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stCxn id="4" idx="0"/>
            <a:endCxn id="11" idx="4"/>
          </p:cNvCxnSpPr>
          <p:nvPr/>
        </p:nvCxnSpPr>
        <p:spPr>
          <a:xfrm flipH="1" flipV="1">
            <a:off x="882650" y="4447678"/>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1807634" y="4473078"/>
            <a:ext cx="874182" cy="419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a:stCxn id="4" idx="0"/>
            <a:endCxn id="10" idx="4"/>
          </p:cNvCxnSpPr>
          <p:nvPr/>
        </p:nvCxnSpPr>
        <p:spPr>
          <a:xfrm flipV="1">
            <a:off x="1771650" y="4447678"/>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5" idx="0"/>
            <a:endCxn id="11" idx="4"/>
          </p:cNvCxnSpPr>
          <p:nvPr/>
        </p:nvCxnSpPr>
        <p:spPr>
          <a:xfrm flipH="1" flipV="1">
            <a:off x="882650" y="4447678"/>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stCxn id="5" idx="0"/>
            <a:endCxn id="8" idx="4"/>
          </p:cNvCxnSpPr>
          <p:nvPr/>
        </p:nvCxnSpPr>
        <p:spPr>
          <a:xfrm flipH="1" flipV="1">
            <a:off x="1771650" y="4447678"/>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a:stCxn id="5" idx="0"/>
            <a:endCxn id="10" idx="4"/>
          </p:cNvCxnSpPr>
          <p:nvPr/>
        </p:nvCxnSpPr>
        <p:spPr>
          <a:xfrm flipV="1">
            <a:off x="2660650" y="4447678"/>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stCxn id="6" idx="0"/>
          </p:cNvCxnSpPr>
          <p:nvPr/>
        </p:nvCxnSpPr>
        <p:spPr>
          <a:xfrm flipH="1" flipV="1">
            <a:off x="918634" y="4460378"/>
            <a:ext cx="2631016" cy="444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a:stCxn id="6" idx="0"/>
            <a:endCxn id="8" idx="4"/>
          </p:cNvCxnSpPr>
          <p:nvPr/>
        </p:nvCxnSpPr>
        <p:spPr>
          <a:xfrm flipH="1" flipV="1">
            <a:off x="1771650" y="4447678"/>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stCxn id="6" idx="0"/>
            <a:endCxn id="9" idx="4"/>
          </p:cNvCxnSpPr>
          <p:nvPr/>
        </p:nvCxnSpPr>
        <p:spPr>
          <a:xfrm flipH="1" flipV="1">
            <a:off x="2660650" y="4447678"/>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11" idx="0"/>
            <a:endCxn id="14" idx="4"/>
          </p:cNvCxnSpPr>
          <p:nvPr/>
        </p:nvCxnSpPr>
        <p:spPr>
          <a:xfrm flipV="1">
            <a:off x="882650" y="3482478"/>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11" idx="0"/>
            <a:endCxn id="12" idx="4"/>
          </p:cNvCxnSpPr>
          <p:nvPr/>
        </p:nvCxnSpPr>
        <p:spPr>
          <a:xfrm flipV="1">
            <a:off x="882650" y="3482478"/>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11" idx="0"/>
            <a:endCxn id="13" idx="4"/>
          </p:cNvCxnSpPr>
          <p:nvPr/>
        </p:nvCxnSpPr>
        <p:spPr>
          <a:xfrm flipV="1">
            <a:off x="882650" y="3482478"/>
            <a:ext cx="215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8" idx="0"/>
            <a:endCxn id="14" idx="4"/>
          </p:cNvCxnSpPr>
          <p:nvPr/>
        </p:nvCxnSpPr>
        <p:spPr>
          <a:xfrm flipH="1" flipV="1">
            <a:off x="1263650" y="3482478"/>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8" idx="0"/>
            <a:endCxn id="12" idx="4"/>
          </p:cNvCxnSpPr>
          <p:nvPr/>
        </p:nvCxnSpPr>
        <p:spPr>
          <a:xfrm flipV="1">
            <a:off x="1771650" y="3482478"/>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8" idx="0"/>
            <a:endCxn id="13" idx="4"/>
          </p:cNvCxnSpPr>
          <p:nvPr/>
        </p:nvCxnSpPr>
        <p:spPr>
          <a:xfrm flipV="1">
            <a:off x="1771650" y="3482478"/>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9" idx="0"/>
            <a:endCxn id="14" idx="4"/>
          </p:cNvCxnSpPr>
          <p:nvPr/>
        </p:nvCxnSpPr>
        <p:spPr>
          <a:xfrm flipH="1" flipV="1">
            <a:off x="1263650" y="3482478"/>
            <a:ext cx="139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9" idx="0"/>
            <a:endCxn id="12" idx="4"/>
          </p:cNvCxnSpPr>
          <p:nvPr/>
        </p:nvCxnSpPr>
        <p:spPr>
          <a:xfrm flipH="1" flipV="1">
            <a:off x="2152650" y="3482478"/>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9" idx="0"/>
            <a:endCxn id="13" idx="4"/>
          </p:cNvCxnSpPr>
          <p:nvPr/>
        </p:nvCxnSpPr>
        <p:spPr>
          <a:xfrm flipV="1">
            <a:off x="2660650" y="3482478"/>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0" idx="0"/>
            <a:endCxn id="14" idx="4"/>
          </p:cNvCxnSpPr>
          <p:nvPr/>
        </p:nvCxnSpPr>
        <p:spPr>
          <a:xfrm flipH="1" flipV="1">
            <a:off x="1263650" y="3482478"/>
            <a:ext cx="2286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0" idx="0"/>
            <a:endCxn id="12" idx="4"/>
          </p:cNvCxnSpPr>
          <p:nvPr/>
        </p:nvCxnSpPr>
        <p:spPr>
          <a:xfrm flipH="1" flipV="1">
            <a:off x="2152650" y="3482478"/>
            <a:ext cx="139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10" idx="0"/>
            <a:endCxn id="13" idx="4"/>
          </p:cNvCxnSpPr>
          <p:nvPr/>
        </p:nvCxnSpPr>
        <p:spPr>
          <a:xfrm flipH="1" flipV="1">
            <a:off x="3041650" y="3482478"/>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882650" y="5367048"/>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1788584" y="5393297"/>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V="1">
            <a:off x="2673348" y="5383032"/>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p:nvPr/>
        </p:nvCxnSpPr>
        <p:spPr>
          <a:xfrm flipV="1">
            <a:off x="3566582" y="5388637"/>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p:nvPr/>
        </p:nvCxnSpPr>
        <p:spPr>
          <a:xfrm flipV="1">
            <a:off x="1263650" y="2723862"/>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2161117" y="2721321"/>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V="1">
            <a:off x="3041650" y="2724075"/>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字方塊 77"/>
          <p:cNvSpPr txBox="1"/>
          <p:nvPr/>
        </p:nvSpPr>
        <p:spPr>
          <a:xfrm>
            <a:off x="3688443" y="2942753"/>
            <a:ext cx="2061629" cy="830997"/>
          </a:xfrm>
          <a:prstGeom prst="rect">
            <a:avLst/>
          </a:prstGeom>
          <a:noFill/>
        </p:spPr>
        <p:txBody>
          <a:bodyPr wrap="square" rtlCol="0">
            <a:spAutoFit/>
          </a:bodyPr>
          <a:lstStyle/>
          <a:p>
            <a:r>
              <a:rPr lang="en-US" altLang="zh-TW" sz="2400" dirty="0">
                <a:latin typeface="Microsoft JhengHei" panose="020B0604030504040204" pitchFamily="34" charset="-120"/>
                <a:ea typeface="Microsoft JhengHei" panose="020B0604030504040204" pitchFamily="34" charset="-120"/>
              </a:rPr>
              <a:t>Prune some neurons</a:t>
            </a:r>
            <a:endParaRPr lang="zh-TW" altLang="en-US" sz="2400" dirty="0">
              <a:latin typeface="Microsoft JhengHei" panose="020B0604030504040204" pitchFamily="34" charset="-120"/>
              <a:ea typeface="Microsoft JhengHei" panose="020B0604030504040204" pitchFamily="34" charset="-120"/>
            </a:endParaRPr>
          </a:p>
        </p:txBody>
      </p:sp>
      <p:sp>
        <p:nvSpPr>
          <p:cNvPr id="79" name="文字方塊 78"/>
          <p:cNvSpPr txBox="1"/>
          <p:nvPr/>
        </p:nvSpPr>
        <p:spPr>
          <a:xfrm>
            <a:off x="5370236" y="1825625"/>
            <a:ext cx="3366040" cy="830997"/>
          </a:xfrm>
          <a:prstGeom prst="rect">
            <a:avLst/>
          </a:prstGeom>
          <a:noFill/>
        </p:spPr>
        <p:txBody>
          <a:bodyPr wrap="square" rtlCol="0">
            <a:spAutoFit/>
          </a:bodyPr>
          <a:lstStyle/>
          <a:p>
            <a:r>
              <a:rPr lang="en-US" altLang="zh-TW" sz="2400" dirty="0"/>
              <a:t>The network architecture is regular. </a:t>
            </a:r>
            <a:endParaRPr lang="zh-TW" altLang="en-US" sz="2400" dirty="0"/>
          </a:p>
        </p:txBody>
      </p:sp>
      <p:sp>
        <p:nvSpPr>
          <p:cNvPr id="80" name="文字方塊 79"/>
          <p:cNvSpPr txBox="1"/>
          <p:nvPr/>
        </p:nvSpPr>
        <p:spPr>
          <a:xfrm>
            <a:off x="1468862" y="5936230"/>
            <a:ext cx="6392575" cy="523220"/>
          </a:xfrm>
          <a:prstGeom prst="rect">
            <a:avLst/>
          </a:prstGeom>
          <a:noFill/>
        </p:spPr>
        <p:txBody>
          <a:bodyPr wrap="square" rtlCol="0">
            <a:spAutoFit/>
          </a:bodyPr>
          <a:lstStyle/>
          <a:p>
            <a:r>
              <a:rPr lang="en-US" altLang="zh-TW" sz="2800" dirty="0">
                <a:solidFill>
                  <a:srgbClr val="0000FF"/>
                </a:solidFill>
              </a:rPr>
              <a:t>Easy to implement, easy to speedup ……</a:t>
            </a:r>
            <a:endParaRPr lang="zh-TW" altLang="en-US" sz="2800" dirty="0">
              <a:solidFill>
                <a:srgbClr val="0000FF"/>
              </a:solidFill>
            </a:endParaRPr>
          </a:p>
        </p:txBody>
      </p:sp>
      <p:sp>
        <p:nvSpPr>
          <p:cNvPr id="81" name="矩形 80"/>
          <p:cNvSpPr/>
          <p:nvPr/>
        </p:nvSpPr>
        <p:spPr>
          <a:xfrm>
            <a:off x="2370055" y="3918139"/>
            <a:ext cx="586927" cy="55494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2" name="橢圓 81"/>
          <p:cNvSpPr/>
          <p:nvPr/>
        </p:nvSpPr>
        <p:spPr>
          <a:xfrm>
            <a:off x="6360916" y="497511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3" name="橢圓 82"/>
          <p:cNvSpPr/>
          <p:nvPr/>
        </p:nvSpPr>
        <p:spPr>
          <a:xfrm>
            <a:off x="7249916" y="497511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4" name="橢圓 83"/>
          <p:cNvSpPr/>
          <p:nvPr/>
        </p:nvSpPr>
        <p:spPr>
          <a:xfrm>
            <a:off x="8138916" y="497511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5" name="橢圓 84"/>
          <p:cNvSpPr/>
          <p:nvPr/>
        </p:nvSpPr>
        <p:spPr>
          <a:xfrm>
            <a:off x="5471916" y="4975115"/>
            <a:ext cx="508000" cy="508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6" name="橢圓 85"/>
          <p:cNvSpPr/>
          <p:nvPr/>
        </p:nvSpPr>
        <p:spPr>
          <a:xfrm>
            <a:off x="6360916" y="400991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8" name="橢圓 87"/>
          <p:cNvSpPr/>
          <p:nvPr/>
        </p:nvSpPr>
        <p:spPr>
          <a:xfrm>
            <a:off x="8138916" y="400991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9" name="橢圓 88"/>
          <p:cNvSpPr/>
          <p:nvPr/>
        </p:nvSpPr>
        <p:spPr>
          <a:xfrm>
            <a:off x="5471916" y="4009915"/>
            <a:ext cx="508000" cy="508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0" name="橢圓 89"/>
          <p:cNvSpPr/>
          <p:nvPr/>
        </p:nvSpPr>
        <p:spPr>
          <a:xfrm>
            <a:off x="6741916" y="304471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1" name="橢圓 90"/>
          <p:cNvSpPr/>
          <p:nvPr/>
        </p:nvSpPr>
        <p:spPr>
          <a:xfrm>
            <a:off x="7630916" y="304471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2" name="橢圓 91"/>
          <p:cNvSpPr/>
          <p:nvPr/>
        </p:nvSpPr>
        <p:spPr>
          <a:xfrm>
            <a:off x="5852916" y="3044715"/>
            <a:ext cx="508000" cy="5080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93" name="直線單箭頭接點 92"/>
          <p:cNvCxnSpPr>
            <a:stCxn id="85" idx="0"/>
          </p:cNvCxnSpPr>
          <p:nvPr/>
        </p:nvCxnSpPr>
        <p:spPr>
          <a:xfrm flipH="1" flipV="1">
            <a:off x="5717449" y="451791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H="1" flipV="1">
            <a:off x="6636082" y="451791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H="1" flipV="1">
            <a:off x="8405615" y="4517915"/>
            <a:ext cx="8467"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V="1">
            <a:off x="5706866" y="4517915"/>
            <a:ext cx="886884"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85" idx="0"/>
            <a:endCxn id="88" idx="4"/>
          </p:cNvCxnSpPr>
          <p:nvPr/>
        </p:nvCxnSpPr>
        <p:spPr>
          <a:xfrm flipV="1">
            <a:off x="5725916" y="4517915"/>
            <a:ext cx="266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82" idx="0"/>
            <a:endCxn id="89" idx="4"/>
          </p:cNvCxnSpPr>
          <p:nvPr/>
        </p:nvCxnSpPr>
        <p:spPr>
          <a:xfrm flipH="1" flipV="1">
            <a:off x="5725916" y="4517915"/>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82" idx="0"/>
            <a:endCxn id="88" idx="4"/>
          </p:cNvCxnSpPr>
          <p:nvPr/>
        </p:nvCxnSpPr>
        <p:spPr>
          <a:xfrm flipV="1">
            <a:off x="6614916" y="4517915"/>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83" idx="0"/>
            <a:endCxn id="89" idx="4"/>
          </p:cNvCxnSpPr>
          <p:nvPr/>
        </p:nvCxnSpPr>
        <p:spPr>
          <a:xfrm flipH="1" flipV="1">
            <a:off x="5725916" y="4517915"/>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83" idx="0"/>
            <a:endCxn id="86" idx="4"/>
          </p:cNvCxnSpPr>
          <p:nvPr/>
        </p:nvCxnSpPr>
        <p:spPr>
          <a:xfrm flipH="1" flipV="1">
            <a:off x="6614916" y="4517915"/>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83" idx="0"/>
            <a:endCxn id="88" idx="4"/>
          </p:cNvCxnSpPr>
          <p:nvPr/>
        </p:nvCxnSpPr>
        <p:spPr>
          <a:xfrm flipV="1">
            <a:off x="7503916" y="4517915"/>
            <a:ext cx="88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84" idx="0"/>
          </p:cNvCxnSpPr>
          <p:nvPr/>
        </p:nvCxnSpPr>
        <p:spPr>
          <a:xfrm flipH="1" flipV="1">
            <a:off x="5761900" y="4530615"/>
            <a:ext cx="2631016" cy="4445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84" idx="0"/>
            <a:endCxn id="86" idx="4"/>
          </p:cNvCxnSpPr>
          <p:nvPr/>
        </p:nvCxnSpPr>
        <p:spPr>
          <a:xfrm flipH="1" flipV="1">
            <a:off x="6614916" y="4517915"/>
            <a:ext cx="177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stCxn id="89" idx="0"/>
            <a:endCxn id="92" idx="4"/>
          </p:cNvCxnSpPr>
          <p:nvPr/>
        </p:nvCxnSpPr>
        <p:spPr>
          <a:xfrm flipV="1">
            <a:off x="5725916" y="3552715"/>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89" idx="0"/>
            <a:endCxn id="90" idx="4"/>
          </p:cNvCxnSpPr>
          <p:nvPr/>
        </p:nvCxnSpPr>
        <p:spPr>
          <a:xfrm flipV="1">
            <a:off x="5725916" y="3552715"/>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89" idx="0"/>
            <a:endCxn id="91" idx="4"/>
          </p:cNvCxnSpPr>
          <p:nvPr/>
        </p:nvCxnSpPr>
        <p:spPr>
          <a:xfrm flipV="1">
            <a:off x="5725916" y="3552715"/>
            <a:ext cx="2159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a:stCxn id="86" idx="0"/>
            <a:endCxn id="92" idx="4"/>
          </p:cNvCxnSpPr>
          <p:nvPr/>
        </p:nvCxnSpPr>
        <p:spPr>
          <a:xfrm flipH="1" flipV="1">
            <a:off x="6106916" y="3552715"/>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線單箭頭接點 112"/>
          <p:cNvCxnSpPr>
            <a:stCxn id="86" idx="0"/>
            <a:endCxn id="90" idx="4"/>
          </p:cNvCxnSpPr>
          <p:nvPr/>
        </p:nvCxnSpPr>
        <p:spPr>
          <a:xfrm flipV="1">
            <a:off x="6614916" y="3552715"/>
            <a:ext cx="381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p:cNvCxnSpPr>
            <a:stCxn id="86" idx="0"/>
            <a:endCxn id="91" idx="4"/>
          </p:cNvCxnSpPr>
          <p:nvPr/>
        </p:nvCxnSpPr>
        <p:spPr>
          <a:xfrm flipV="1">
            <a:off x="6614916" y="3552715"/>
            <a:ext cx="1270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a:stCxn id="88" idx="0"/>
            <a:endCxn id="92" idx="4"/>
          </p:cNvCxnSpPr>
          <p:nvPr/>
        </p:nvCxnSpPr>
        <p:spPr>
          <a:xfrm flipH="1" flipV="1">
            <a:off x="6106916" y="3552715"/>
            <a:ext cx="2286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a:stCxn id="88" idx="0"/>
            <a:endCxn id="90" idx="4"/>
          </p:cNvCxnSpPr>
          <p:nvPr/>
        </p:nvCxnSpPr>
        <p:spPr>
          <a:xfrm flipH="1" flipV="1">
            <a:off x="6995916" y="3552715"/>
            <a:ext cx="1397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a:stCxn id="88" idx="0"/>
            <a:endCxn id="91" idx="4"/>
          </p:cNvCxnSpPr>
          <p:nvPr/>
        </p:nvCxnSpPr>
        <p:spPr>
          <a:xfrm flipH="1" flipV="1">
            <a:off x="7884916" y="3552715"/>
            <a:ext cx="5080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flipV="1">
            <a:off x="5725916" y="5437285"/>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flipV="1">
            <a:off x="6631850" y="5463534"/>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flipV="1">
            <a:off x="7516614" y="5453269"/>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flipV="1">
            <a:off x="8409848" y="5458874"/>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6106916" y="2794099"/>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p:nvPr/>
        </p:nvCxnSpPr>
        <p:spPr>
          <a:xfrm flipV="1">
            <a:off x="7004383" y="2791558"/>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p:nvPr/>
        </p:nvCxnSpPr>
        <p:spPr>
          <a:xfrm flipV="1">
            <a:off x="7884916" y="2794312"/>
            <a:ext cx="1" cy="2506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灯片编号占位符 5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2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8" grpId="0"/>
      <p:bldP spid="79" grpId="0"/>
      <p:bldP spid="80" grpId="0"/>
      <p:bldP spid="81" grpId="0" animBg="1"/>
      <p:bldP spid="82" grpId="0" animBg="1"/>
      <p:bldP spid="83" grpId="0" animBg="1"/>
      <p:bldP spid="84" grpId="0" animBg="1"/>
      <p:bldP spid="85" grpId="0" animBg="1"/>
      <p:bldP spid="86" grpId="0" animBg="1"/>
      <p:bldP spid="88" grpId="0" animBg="1"/>
      <p:bldP spid="89" grpId="0" animBg="1"/>
      <p:bldP spid="90" grpId="0" animBg="1"/>
      <p:bldP spid="91" grpId="0" animBg="1"/>
      <p:bldP spid="9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4003675" y="2638425"/>
            <a:ext cx="5140325" cy="203200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 </a:t>
            </a:r>
            <a:r>
              <a:rPr lang="en-US" altLang="zh-TW" sz="6600" dirty="0">
                <a:solidFill>
                  <a:schemeClr val="bg1"/>
                </a:solidFill>
                <a:sym typeface="+mn-ea"/>
              </a:rPr>
              <a:t>Parameter Quantization</a:t>
            </a:r>
            <a:endParaRPr lang="en-US" altLang="zh-CN" sz="6600" dirty="0">
              <a:solidFill>
                <a:schemeClr val="bg1"/>
              </a:solidFill>
              <a:sym typeface="+mn-ea"/>
            </a:endParaRPr>
          </a:p>
        </p:txBody>
      </p:sp>
      <p:sp>
        <p:nvSpPr>
          <p:cNvPr id="4" name="灯片编号占位符 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Parameter Quantization</a:t>
            </a:r>
            <a:r>
              <a:rPr lang="en-US" altLang="zh-TW" dirty="0"/>
              <a:t> </a:t>
            </a:r>
            <a:endParaRPr lang="zh-TW" altLang="en-US" dirty="0"/>
          </a:p>
        </p:txBody>
      </p:sp>
      <p:sp>
        <p:nvSpPr>
          <p:cNvPr id="3" name="內容版面配置區 2"/>
          <p:cNvSpPr>
            <a:spLocks noGrp="1"/>
          </p:cNvSpPr>
          <p:nvPr>
            <p:ph idx="1"/>
          </p:nvPr>
        </p:nvSpPr>
        <p:spPr>
          <a:xfrm>
            <a:off x="628650" y="1825625"/>
            <a:ext cx="7886700" cy="4894664"/>
          </a:xfrm>
        </p:spPr>
        <p:txBody>
          <a:bodyPr>
            <a:noAutofit/>
          </a:bodyPr>
          <a:lstStyle/>
          <a:p>
            <a:r>
              <a:rPr lang="en-US" altLang="zh-TW" dirty="0"/>
              <a:t>1. Using less bits to represent a value</a:t>
            </a:r>
            <a:endParaRPr lang="en-US" altLang="zh-TW" dirty="0"/>
          </a:p>
          <a:p>
            <a:r>
              <a:rPr lang="en-US" altLang="zh-TW" dirty="0"/>
              <a:t>2. Weight clustering  </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graphicFrame>
        <p:nvGraphicFramePr>
          <p:cNvPr id="6" name="表格 5"/>
          <p:cNvGraphicFramePr>
            <a:graphicFrameLocks noGrp="1"/>
          </p:cNvGraphicFramePr>
          <p:nvPr/>
        </p:nvGraphicFramePr>
        <p:xfrm>
          <a:off x="1729648" y="2943873"/>
          <a:ext cx="2331904" cy="1800000"/>
        </p:xfrm>
        <a:graphic>
          <a:graphicData uri="http://schemas.openxmlformats.org/drawingml/2006/table">
            <a:tbl>
              <a:tblPr firstRow="1" bandRow="1">
                <a:tableStyleId>{5940675A-B579-460E-94D1-54222C63F5DA}</a:tableStyleId>
              </a:tblPr>
              <a:tblGrid>
                <a:gridCol w="582976"/>
                <a:gridCol w="582976"/>
                <a:gridCol w="582976"/>
                <a:gridCol w="582976"/>
              </a:tblGrid>
              <a:tr h="450000">
                <a:tc>
                  <a:txBody>
                    <a:bodyPr/>
                    <a:lstStyle/>
                    <a:p>
                      <a:pPr algn="ctr"/>
                      <a:r>
                        <a:rPr lang="en-US" altLang="zh-TW" dirty="0"/>
                        <a:t>0.5</a:t>
                      </a:r>
                      <a:endParaRPr lang="zh-TW" altLang="en-US" dirty="0"/>
                    </a:p>
                  </a:txBody>
                  <a:tcPr>
                    <a:solidFill>
                      <a:schemeClr val="bg1"/>
                    </a:solidFill>
                  </a:tcPr>
                </a:tc>
                <a:tc>
                  <a:txBody>
                    <a:bodyPr/>
                    <a:lstStyle/>
                    <a:p>
                      <a:pPr algn="ctr"/>
                      <a:r>
                        <a:rPr lang="en-US" altLang="zh-TW" dirty="0"/>
                        <a:t>1.3</a:t>
                      </a:r>
                      <a:endParaRPr lang="zh-TW" altLang="en-US" dirty="0"/>
                    </a:p>
                  </a:txBody>
                  <a:tcPr>
                    <a:solidFill>
                      <a:schemeClr val="bg1"/>
                    </a:solidFill>
                  </a:tcPr>
                </a:tc>
                <a:tc>
                  <a:txBody>
                    <a:bodyPr/>
                    <a:lstStyle/>
                    <a:p>
                      <a:pPr algn="ctr"/>
                      <a:r>
                        <a:rPr lang="en-US" altLang="zh-TW" dirty="0"/>
                        <a:t>4.3</a:t>
                      </a:r>
                      <a:endParaRPr lang="zh-TW" altLang="en-US" dirty="0"/>
                    </a:p>
                  </a:txBody>
                  <a:tcPr>
                    <a:solidFill>
                      <a:schemeClr val="bg1"/>
                    </a:solidFill>
                  </a:tcPr>
                </a:tc>
                <a:tc>
                  <a:txBody>
                    <a:bodyPr/>
                    <a:lstStyle/>
                    <a:p>
                      <a:pPr algn="ctr"/>
                      <a:r>
                        <a:rPr lang="en-US" altLang="zh-TW" dirty="0"/>
                        <a:t>-0.1</a:t>
                      </a:r>
                      <a:endParaRPr lang="zh-TW" altLang="en-US" dirty="0"/>
                    </a:p>
                  </a:txBody>
                  <a:tcPr>
                    <a:solidFill>
                      <a:schemeClr val="bg1"/>
                    </a:solidFill>
                  </a:tcPr>
                </a:tc>
              </a:tr>
              <a:tr h="450000">
                <a:tc>
                  <a:txBody>
                    <a:bodyPr/>
                    <a:lstStyle/>
                    <a:p>
                      <a:pPr algn="ctr"/>
                      <a:r>
                        <a:rPr lang="en-US" altLang="zh-TW" dirty="0"/>
                        <a:t>0.1</a:t>
                      </a:r>
                      <a:endParaRPr lang="zh-TW" altLang="en-US" dirty="0"/>
                    </a:p>
                  </a:txBody>
                  <a:tcPr>
                    <a:solidFill>
                      <a:schemeClr val="bg1"/>
                    </a:solidFill>
                  </a:tcPr>
                </a:tc>
                <a:tc>
                  <a:txBody>
                    <a:bodyPr/>
                    <a:lstStyle/>
                    <a:p>
                      <a:pPr algn="ctr"/>
                      <a:r>
                        <a:rPr lang="en-US" altLang="zh-TW" dirty="0"/>
                        <a:t>-0.2</a:t>
                      </a:r>
                      <a:endParaRPr lang="zh-TW" altLang="en-US" dirty="0"/>
                    </a:p>
                  </a:txBody>
                  <a:tcPr>
                    <a:solidFill>
                      <a:schemeClr val="bg1"/>
                    </a:solidFill>
                  </a:tcPr>
                </a:tc>
                <a:tc>
                  <a:txBody>
                    <a:bodyPr/>
                    <a:lstStyle/>
                    <a:p>
                      <a:pPr algn="ctr"/>
                      <a:r>
                        <a:rPr lang="en-US" altLang="zh-TW" dirty="0"/>
                        <a:t>-1.2</a:t>
                      </a:r>
                      <a:endParaRPr lang="zh-TW" altLang="en-US" dirty="0"/>
                    </a:p>
                  </a:txBody>
                  <a:tcPr>
                    <a:solidFill>
                      <a:schemeClr val="bg1"/>
                    </a:solidFill>
                  </a:tcPr>
                </a:tc>
                <a:tc>
                  <a:txBody>
                    <a:bodyPr/>
                    <a:lstStyle/>
                    <a:p>
                      <a:pPr algn="ctr"/>
                      <a:r>
                        <a:rPr lang="en-US" altLang="zh-TW" dirty="0"/>
                        <a:t>0.3</a:t>
                      </a:r>
                      <a:endParaRPr lang="zh-TW" altLang="en-US" dirty="0"/>
                    </a:p>
                  </a:txBody>
                  <a:tcPr>
                    <a:solidFill>
                      <a:schemeClr val="bg1"/>
                    </a:solidFill>
                  </a:tcPr>
                </a:tc>
              </a:tr>
              <a:tr h="450000">
                <a:tc>
                  <a:txBody>
                    <a:bodyPr/>
                    <a:lstStyle/>
                    <a:p>
                      <a:pPr algn="ctr"/>
                      <a:r>
                        <a:rPr lang="en-US" altLang="zh-TW" dirty="0"/>
                        <a:t>1.0</a:t>
                      </a:r>
                      <a:endParaRPr lang="zh-TW" altLang="en-US" dirty="0"/>
                    </a:p>
                  </a:txBody>
                  <a:tcPr>
                    <a:solidFill>
                      <a:schemeClr val="bg1"/>
                    </a:solidFill>
                  </a:tcPr>
                </a:tc>
                <a:tc>
                  <a:txBody>
                    <a:bodyPr/>
                    <a:lstStyle/>
                    <a:p>
                      <a:pPr algn="ctr"/>
                      <a:r>
                        <a:rPr lang="en-US" altLang="zh-TW" dirty="0"/>
                        <a:t>3.0</a:t>
                      </a:r>
                      <a:endParaRPr lang="zh-TW" altLang="en-US" dirty="0"/>
                    </a:p>
                  </a:txBody>
                  <a:tcPr>
                    <a:solidFill>
                      <a:schemeClr val="bg1"/>
                    </a:solidFill>
                  </a:tcPr>
                </a:tc>
                <a:tc>
                  <a:txBody>
                    <a:bodyPr/>
                    <a:lstStyle/>
                    <a:p>
                      <a:pPr algn="ctr"/>
                      <a:r>
                        <a:rPr lang="en-US" altLang="zh-TW" dirty="0"/>
                        <a:t>-0.4</a:t>
                      </a:r>
                      <a:endParaRPr lang="zh-TW" altLang="en-US" dirty="0"/>
                    </a:p>
                  </a:txBody>
                  <a:tcPr>
                    <a:solidFill>
                      <a:schemeClr val="bg1"/>
                    </a:solidFill>
                  </a:tcPr>
                </a:tc>
                <a:tc>
                  <a:txBody>
                    <a:bodyPr/>
                    <a:lstStyle/>
                    <a:p>
                      <a:pPr algn="ctr"/>
                      <a:r>
                        <a:rPr lang="en-US" altLang="zh-TW" dirty="0"/>
                        <a:t>0.1</a:t>
                      </a:r>
                      <a:endParaRPr lang="zh-TW" altLang="en-US" dirty="0"/>
                    </a:p>
                  </a:txBody>
                  <a:tcPr>
                    <a:solidFill>
                      <a:schemeClr val="bg1"/>
                    </a:solidFill>
                  </a:tcPr>
                </a:tc>
              </a:tr>
              <a:tr h="450000">
                <a:tc>
                  <a:txBody>
                    <a:bodyPr/>
                    <a:lstStyle/>
                    <a:p>
                      <a:pPr algn="ctr"/>
                      <a:r>
                        <a:rPr lang="en-US" altLang="zh-TW" dirty="0"/>
                        <a:t>-0.5</a:t>
                      </a:r>
                      <a:endParaRPr lang="zh-TW" altLang="en-US" dirty="0"/>
                    </a:p>
                  </a:txBody>
                  <a:tcPr>
                    <a:solidFill>
                      <a:schemeClr val="bg1"/>
                    </a:solidFill>
                  </a:tcPr>
                </a:tc>
                <a:tc>
                  <a:txBody>
                    <a:bodyPr/>
                    <a:lstStyle/>
                    <a:p>
                      <a:pPr algn="ctr"/>
                      <a:r>
                        <a:rPr lang="en-US" altLang="zh-TW" dirty="0"/>
                        <a:t>-0.1</a:t>
                      </a:r>
                      <a:endParaRPr lang="zh-TW" altLang="en-US" dirty="0"/>
                    </a:p>
                  </a:txBody>
                  <a:tcPr>
                    <a:solidFill>
                      <a:schemeClr val="bg1"/>
                    </a:solidFill>
                  </a:tcPr>
                </a:tc>
                <a:tc>
                  <a:txBody>
                    <a:bodyPr/>
                    <a:lstStyle/>
                    <a:p>
                      <a:pPr algn="ctr"/>
                      <a:r>
                        <a:rPr lang="en-US" altLang="zh-TW" dirty="0"/>
                        <a:t>-3.4</a:t>
                      </a:r>
                      <a:endParaRPr lang="zh-TW" altLang="en-US" dirty="0"/>
                    </a:p>
                  </a:txBody>
                  <a:tcPr>
                    <a:solidFill>
                      <a:schemeClr val="bg1"/>
                    </a:solidFill>
                  </a:tcPr>
                </a:tc>
                <a:tc>
                  <a:txBody>
                    <a:bodyPr/>
                    <a:lstStyle/>
                    <a:p>
                      <a:pPr algn="ctr"/>
                      <a:r>
                        <a:rPr lang="en-US" altLang="zh-TW" dirty="0"/>
                        <a:t>-5.0</a:t>
                      </a:r>
                      <a:endParaRPr lang="zh-TW" altLang="en-US" dirty="0"/>
                    </a:p>
                  </a:txBody>
                  <a:tcPr>
                    <a:solidFill>
                      <a:schemeClr val="bg1"/>
                    </a:solidFill>
                  </a:tcPr>
                </a:tc>
              </a:tr>
            </a:tbl>
          </a:graphicData>
        </a:graphic>
      </p:graphicFrame>
      <p:sp>
        <p:nvSpPr>
          <p:cNvPr id="7" name="文字方塊 6"/>
          <p:cNvSpPr txBox="1"/>
          <p:nvPr/>
        </p:nvSpPr>
        <p:spPr>
          <a:xfrm>
            <a:off x="0" y="3428374"/>
            <a:ext cx="1630496" cy="83099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weights in a network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8" name="文字方塊 7"/>
          <p:cNvSpPr txBox="1"/>
          <p:nvPr/>
        </p:nvSpPr>
        <p:spPr>
          <a:xfrm>
            <a:off x="2080352" y="4767921"/>
            <a:ext cx="1630496" cy="461665"/>
          </a:xfrm>
          <a:prstGeom prst="rect">
            <a:avLst/>
          </a:prstGeom>
          <a:noFill/>
        </p:spPr>
        <p:txBody>
          <a:bodyPr wrap="square" rtlCol="0">
            <a:spAutoFit/>
          </a:bodyPr>
          <a:lstStyle/>
          <a:p>
            <a:pPr algn="ctr"/>
            <a:r>
              <a:rPr lang="en-US" altLang="zh-TW" sz="2400" dirty="0"/>
              <a:t>Clustering </a:t>
            </a:r>
            <a:endParaRPr lang="zh-TW" altLang="en-US" sz="2400" dirty="0"/>
          </a:p>
        </p:txBody>
      </p:sp>
      <p:sp>
        <p:nvSpPr>
          <p:cNvPr id="5" name="灯片编号占位符 4"/>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Parameter Quantization </a:t>
            </a:r>
            <a:endParaRPr lang="zh-TW" altLang="en-US" dirty="0"/>
          </a:p>
        </p:txBody>
      </p:sp>
      <p:sp>
        <p:nvSpPr>
          <p:cNvPr id="3" name="內容版面配置區 2"/>
          <p:cNvSpPr>
            <a:spLocks noGrp="1"/>
          </p:cNvSpPr>
          <p:nvPr>
            <p:ph idx="1"/>
          </p:nvPr>
        </p:nvSpPr>
        <p:spPr>
          <a:xfrm>
            <a:off x="628650" y="1825625"/>
            <a:ext cx="7886700" cy="4894664"/>
          </a:xfrm>
        </p:spPr>
        <p:txBody>
          <a:bodyPr>
            <a:noAutofit/>
          </a:bodyPr>
          <a:lstStyle/>
          <a:p>
            <a:r>
              <a:rPr lang="en-US" altLang="zh-TW" dirty="0"/>
              <a:t>1. Using less bits to represent a value</a:t>
            </a:r>
            <a:endParaRPr lang="en-US" altLang="zh-TW" dirty="0"/>
          </a:p>
          <a:p>
            <a:r>
              <a:rPr lang="en-US" altLang="zh-TW" dirty="0"/>
              <a:t>2. Weight clustering  </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r>
              <a:rPr lang="en-US" altLang="zh-TW" dirty="0"/>
              <a:t>3. Represent frequent clusters by less bits, represent rare clusters by more bits </a:t>
            </a:r>
            <a:endParaRPr lang="en-US" altLang="zh-TW" dirty="0"/>
          </a:p>
          <a:p>
            <a:pPr lvl="1"/>
            <a:r>
              <a:rPr lang="en-US" altLang="zh-TW" dirty="0"/>
              <a:t>e.g. Huffman encoding</a:t>
            </a:r>
            <a:endParaRPr lang="en-US" altLang="zh-TW" dirty="0"/>
          </a:p>
          <a:p>
            <a:endParaRPr lang="zh-TW" altLang="en-US" dirty="0"/>
          </a:p>
        </p:txBody>
      </p:sp>
      <p:graphicFrame>
        <p:nvGraphicFramePr>
          <p:cNvPr id="6" name="表格 5"/>
          <p:cNvGraphicFramePr>
            <a:graphicFrameLocks noGrp="1"/>
          </p:cNvGraphicFramePr>
          <p:nvPr/>
        </p:nvGraphicFramePr>
        <p:xfrm>
          <a:off x="1729648" y="2943873"/>
          <a:ext cx="2331904" cy="1800000"/>
        </p:xfrm>
        <a:graphic>
          <a:graphicData uri="http://schemas.openxmlformats.org/drawingml/2006/table">
            <a:tbl>
              <a:tblPr firstRow="1" bandRow="1">
                <a:tableStyleId>{5940675A-B579-460E-94D1-54222C63F5DA}</a:tableStyleId>
              </a:tblPr>
              <a:tblGrid>
                <a:gridCol w="582976"/>
                <a:gridCol w="582976"/>
                <a:gridCol w="582976"/>
                <a:gridCol w="582976"/>
              </a:tblGrid>
              <a:tr h="450000">
                <a:tc>
                  <a:txBody>
                    <a:bodyPr/>
                    <a:lstStyle/>
                    <a:p>
                      <a:pPr algn="ctr"/>
                      <a:r>
                        <a:rPr lang="en-US" altLang="zh-TW" dirty="0"/>
                        <a:t>0.5</a:t>
                      </a:r>
                      <a:endParaRPr lang="zh-TW" altLang="en-US" dirty="0"/>
                    </a:p>
                  </a:txBody>
                  <a:tcPr>
                    <a:solidFill>
                      <a:schemeClr val="accent5">
                        <a:lumMod val="60000"/>
                        <a:lumOff val="40000"/>
                      </a:schemeClr>
                    </a:solidFill>
                  </a:tcPr>
                </a:tc>
                <a:tc>
                  <a:txBody>
                    <a:bodyPr/>
                    <a:lstStyle/>
                    <a:p>
                      <a:pPr algn="ctr"/>
                      <a:r>
                        <a:rPr lang="en-US" altLang="zh-TW" dirty="0"/>
                        <a:t>1.3</a:t>
                      </a:r>
                      <a:endParaRPr lang="zh-TW" altLang="en-US" dirty="0"/>
                    </a:p>
                  </a:txBody>
                  <a:tcPr>
                    <a:solidFill>
                      <a:schemeClr val="accent6"/>
                    </a:solidFill>
                  </a:tcPr>
                </a:tc>
                <a:tc>
                  <a:txBody>
                    <a:bodyPr/>
                    <a:lstStyle/>
                    <a:p>
                      <a:pPr algn="ctr"/>
                      <a:r>
                        <a:rPr lang="en-US" altLang="zh-TW" dirty="0"/>
                        <a:t>4.3</a:t>
                      </a:r>
                      <a:endParaRPr lang="zh-TW" altLang="en-US" dirty="0"/>
                    </a:p>
                  </a:txBody>
                  <a:tcPr>
                    <a:solidFill>
                      <a:schemeClr val="accent6"/>
                    </a:solidFill>
                  </a:tcPr>
                </a:tc>
                <a:tc>
                  <a:txBody>
                    <a:bodyPr/>
                    <a:lstStyle/>
                    <a:p>
                      <a:pPr algn="ctr"/>
                      <a:r>
                        <a:rPr lang="en-US" altLang="zh-TW" dirty="0"/>
                        <a:t>-0.1</a:t>
                      </a:r>
                      <a:endParaRPr lang="zh-TW" altLang="en-US" dirty="0"/>
                    </a:p>
                  </a:txBody>
                  <a:tcPr>
                    <a:solidFill>
                      <a:schemeClr val="accent4"/>
                    </a:solidFill>
                  </a:tcPr>
                </a:tc>
              </a:tr>
              <a:tr h="450000">
                <a:tc>
                  <a:txBody>
                    <a:bodyPr/>
                    <a:lstStyle/>
                    <a:p>
                      <a:pPr algn="ctr"/>
                      <a:r>
                        <a:rPr lang="en-US" altLang="zh-TW" dirty="0"/>
                        <a:t>0.1</a:t>
                      </a:r>
                      <a:endParaRPr lang="zh-TW" altLang="en-US" dirty="0"/>
                    </a:p>
                  </a:txBody>
                  <a:tcPr>
                    <a:solidFill>
                      <a:schemeClr val="accent5">
                        <a:lumMod val="60000"/>
                        <a:lumOff val="40000"/>
                      </a:schemeClr>
                    </a:solidFill>
                  </a:tcPr>
                </a:tc>
                <a:tc>
                  <a:txBody>
                    <a:bodyPr/>
                    <a:lstStyle/>
                    <a:p>
                      <a:pPr algn="ctr"/>
                      <a:r>
                        <a:rPr lang="en-US" altLang="zh-TW" dirty="0"/>
                        <a:t>-0.2</a:t>
                      </a:r>
                      <a:endParaRPr lang="zh-TW" altLang="en-US" dirty="0"/>
                    </a:p>
                  </a:txBody>
                  <a:tcPr>
                    <a:solidFill>
                      <a:schemeClr val="accent4"/>
                    </a:solidFill>
                  </a:tcPr>
                </a:tc>
                <a:tc>
                  <a:txBody>
                    <a:bodyPr/>
                    <a:lstStyle/>
                    <a:p>
                      <a:pPr algn="ctr"/>
                      <a:r>
                        <a:rPr lang="en-US" altLang="zh-TW" dirty="0"/>
                        <a:t>-1.2</a:t>
                      </a:r>
                      <a:endParaRPr lang="zh-TW" altLang="en-US" dirty="0"/>
                    </a:p>
                  </a:txBody>
                  <a:tcPr>
                    <a:solidFill>
                      <a:schemeClr val="accent4"/>
                    </a:solidFill>
                  </a:tcPr>
                </a:tc>
                <a:tc>
                  <a:txBody>
                    <a:bodyPr/>
                    <a:lstStyle/>
                    <a:p>
                      <a:pPr algn="ctr"/>
                      <a:r>
                        <a:rPr lang="en-US" altLang="zh-TW" dirty="0"/>
                        <a:t>0.3</a:t>
                      </a:r>
                      <a:endParaRPr lang="zh-TW" altLang="en-US" dirty="0"/>
                    </a:p>
                  </a:txBody>
                  <a:tcPr>
                    <a:solidFill>
                      <a:schemeClr val="accent5">
                        <a:lumMod val="60000"/>
                        <a:lumOff val="40000"/>
                      </a:schemeClr>
                    </a:solidFill>
                  </a:tcPr>
                </a:tc>
              </a:tr>
              <a:tr h="450000">
                <a:tc>
                  <a:txBody>
                    <a:bodyPr/>
                    <a:lstStyle/>
                    <a:p>
                      <a:pPr algn="ctr"/>
                      <a:r>
                        <a:rPr lang="en-US" altLang="zh-TW" dirty="0"/>
                        <a:t>1.0</a:t>
                      </a:r>
                      <a:endParaRPr lang="zh-TW" altLang="en-US" dirty="0"/>
                    </a:p>
                  </a:txBody>
                  <a:tcPr>
                    <a:solidFill>
                      <a:schemeClr val="accent5">
                        <a:lumMod val="60000"/>
                        <a:lumOff val="40000"/>
                      </a:schemeClr>
                    </a:solidFill>
                  </a:tcPr>
                </a:tc>
                <a:tc>
                  <a:txBody>
                    <a:bodyPr/>
                    <a:lstStyle/>
                    <a:p>
                      <a:pPr algn="ctr"/>
                      <a:r>
                        <a:rPr lang="en-US" altLang="zh-TW" dirty="0"/>
                        <a:t>3.0</a:t>
                      </a:r>
                      <a:endParaRPr lang="zh-TW" altLang="en-US" dirty="0"/>
                    </a:p>
                  </a:txBody>
                  <a:tcPr>
                    <a:solidFill>
                      <a:schemeClr val="accent6"/>
                    </a:solidFill>
                  </a:tcPr>
                </a:tc>
                <a:tc>
                  <a:txBody>
                    <a:bodyPr/>
                    <a:lstStyle/>
                    <a:p>
                      <a:pPr algn="ctr"/>
                      <a:r>
                        <a:rPr lang="en-US" altLang="zh-TW" dirty="0"/>
                        <a:t>-0.4</a:t>
                      </a:r>
                      <a:endParaRPr lang="zh-TW" altLang="en-US" dirty="0"/>
                    </a:p>
                  </a:txBody>
                  <a:tcPr>
                    <a:solidFill>
                      <a:schemeClr val="accent4"/>
                    </a:solidFill>
                  </a:tcPr>
                </a:tc>
                <a:tc>
                  <a:txBody>
                    <a:bodyPr/>
                    <a:lstStyle/>
                    <a:p>
                      <a:pPr algn="ctr"/>
                      <a:r>
                        <a:rPr lang="en-US" altLang="zh-TW" dirty="0"/>
                        <a:t>0.1</a:t>
                      </a:r>
                      <a:endParaRPr lang="zh-TW" altLang="en-US" dirty="0"/>
                    </a:p>
                  </a:txBody>
                  <a:tcPr>
                    <a:solidFill>
                      <a:schemeClr val="accent5">
                        <a:lumMod val="60000"/>
                        <a:lumOff val="40000"/>
                      </a:schemeClr>
                    </a:solidFill>
                  </a:tcPr>
                </a:tc>
              </a:tr>
              <a:tr h="450000">
                <a:tc>
                  <a:txBody>
                    <a:bodyPr/>
                    <a:lstStyle/>
                    <a:p>
                      <a:pPr algn="ctr"/>
                      <a:r>
                        <a:rPr lang="en-US" altLang="zh-TW" dirty="0"/>
                        <a:t>-0.5</a:t>
                      </a:r>
                      <a:endParaRPr lang="zh-TW" altLang="en-US" dirty="0"/>
                    </a:p>
                  </a:txBody>
                  <a:tcPr>
                    <a:solidFill>
                      <a:schemeClr val="accent4"/>
                    </a:solidFill>
                  </a:tcPr>
                </a:tc>
                <a:tc>
                  <a:txBody>
                    <a:bodyPr/>
                    <a:lstStyle/>
                    <a:p>
                      <a:pPr algn="ctr"/>
                      <a:r>
                        <a:rPr lang="en-US" altLang="zh-TW" dirty="0"/>
                        <a:t>-0.1</a:t>
                      </a:r>
                      <a:endParaRPr lang="zh-TW" altLang="en-US" dirty="0"/>
                    </a:p>
                  </a:txBody>
                  <a:tcPr>
                    <a:solidFill>
                      <a:schemeClr val="accent4"/>
                    </a:solidFill>
                  </a:tcPr>
                </a:tc>
                <a:tc>
                  <a:txBody>
                    <a:bodyPr/>
                    <a:lstStyle/>
                    <a:p>
                      <a:pPr algn="ctr"/>
                      <a:r>
                        <a:rPr lang="en-US" altLang="zh-TW" dirty="0"/>
                        <a:t>-3.4</a:t>
                      </a:r>
                      <a:endParaRPr lang="zh-TW" altLang="en-US" dirty="0"/>
                    </a:p>
                  </a:txBody>
                  <a:tcPr>
                    <a:solidFill>
                      <a:schemeClr val="accent2"/>
                    </a:solidFill>
                  </a:tcPr>
                </a:tc>
                <a:tc>
                  <a:txBody>
                    <a:bodyPr/>
                    <a:lstStyle/>
                    <a:p>
                      <a:pPr algn="ctr"/>
                      <a:r>
                        <a:rPr lang="en-US" altLang="zh-TW" dirty="0"/>
                        <a:t>-5.0</a:t>
                      </a:r>
                      <a:endParaRPr lang="zh-TW" altLang="en-US" dirty="0"/>
                    </a:p>
                  </a:txBody>
                  <a:tcPr>
                    <a:solidFill>
                      <a:schemeClr val="accent2"/>
                    </a:solidFill>
                  </a:tcPr>
                </a:tc>
              </a:tr>
            </a:tbl>
          </a:graphicData>
        </a:graphic>
      </p:graphicFrame>
      <p:sp>
        <p:nvSpPr>
          <p:cNvPr id="7" name="文字方塊 6"/>
          <p:cNvSpPr txBox="1"/>
          <p:nvPr/>
        </p:nvSpPr>
        <p:spPr>
          <a:xfrm>
            <a:off x="0" y="3428374"/>
            <a:ext cx="1630496" cy="83099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weights in a network</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8" name="文字方塊 7"/>
          <p:cNvSpPr txBox="1"/>
          <p:nvPr/>
        </p:nvSpPr>
        <p:spPr>
          <a:xfrm>
            <a:off x="2080352" y="4767921"/>
            <a:ext cx="1630496" cy="461665"/>
          </a:xfrm>
          <a:prstGeom prst="rect">
            <a:avLst/>
          </a:prstGeom>
          <a:noFill/>
        </p:spPr>
        <p:txBody>
          <a:bodyPr wrap="square" rtlCol="0">
            <a:spAutoFit/>
          </a:bodyPr>
          <a:lstStyle/>
          <a:p>
            <a:pPr algn="ctr"/>
            <a:r>
              <a:rPr lang="en-US" altLang="zh-TW" sz="2400" dirty="0"/>
              <a:t>Clustering </a:t>
            </a:r>
            <a:endParaRPr lang="zh-TW" altLang="en-US" sz="2400" dirty="0"/>
          </a:p>
        </p:txBody>
      </p:sp>
      <p:graphicFrame>
        <p:nvGraphicFramePr>
          <p:cNvPr id="10" name="表格 9"/>
          <p:cNvGraphicFramePr>
            <a:graphicFrameLocks noGrp="1"/>
          </p:cNvGraphicFramePr>
          <p:nvPr/>
        </p:nvGraphicFramePr>
        <p:xfrm>
          <a:off x="4836405" y="2943872"/>
          <a:ext cx="2331904" cy="1800000"/>
        </p:xfrm>
        <a:graphic>
          <a:graphicData uri="http://schemas.openxmlformats.org/drawingml/2006/table">
            <a:tbl>
              <a:tblPr firstRow="1" bandRow="1">
                <a:tableStyleId>{5940675A-B579-460E-94D1-54222C63F5DA}</a:tableStyleId>
              </a:tblPr>
              <a:tblGrid>
                <a:gridCol w="582976"/>
                <a:gridCol w="582976"/>
                <a:gridCol w="582976"/>
                <a:gridCol w="582976"/>
              </a:tblGrid>
              <a:tr h="450000">
                <a:tc>
                  <a:txBody>
                    <a:bodyPr/>
                    <a:lstStyle/>
                    <a:p>
                      <a:pPr algn="ctr"/>
                      <a:endParaRPr lang="zh-TW" altLang="en-US" dirty="0"/>
                    </a:p>
                  </a:txBody>
                  <a:tcPr>
                    <a:solidFill>
                      <a:schemeClr val="accent5">
                        <a:lumMod val="60000"/>
                        <a:lumOff val="40000"/>
                      </a:schemeClr>
                    </a:solidFill>
                  </a:tcPr>
                </a:tc>
                <a:tc>
                  <a:txBody>
                    <a:bodyPr/>
                    <a:lstStyle/>
                    <a:p>
                      <a:pPr algn="ctr"/>
                      <a:endParaRPr lang="zh-TW" altLang="en-US" dirty="0"/>
                    </a:p>
                  </a:txBody>
                  <a:tcPr>
                    <a:solidFill>
                      <a:schemeClr val="accent6"/>
                    </a:solidFill>
                  </a:tcPr>
                </a:tc>
                <a:tc>
                  <a:txBody>
                    <a:bodyPr/>
                    <a:lstStyle/>
                    <a:p>
                      <a:pPr algn="ctr"/>
                      <a:endParaRPr lang="zh-TW" altLang="en-US" dirty="0"/>
                    </a:p>
                  </a:txBody>
                  <a:tcPr>
                    <a:solidFill>
                      <a:schemeClr val="accent6"/>
                    </a:solidFill>
                  </a:tcPr>
                </a:tc>
                <a:tc>
                  <a:txBody>
                    <a:bodyPr/>
                    <a:lstStyle/>
                    <a:p>
                      <a:pPr algn="ctr"/>
                      <a:endParaRPr lang="zh-TW" altLang="en-US" dirty="0"/>
                    </a:p>
                  </a:txBody>
                  <a:tcPr>
                    <a:solidFill>
                      <a:schemeClr val="accent4"/>
                    </a:solidFill>
                  </a:tcPr>
                </a:tc>
              </a:tr>
              <a:tr h="450000">
                <a:tc>
                  <a:txBody>
                    <a:bodyPr/>
                    <a:lstStyle/>
                    <a:p>
                      <a:pPr algn="ctr"/>
                      <a:endParaRPr lang="zh-TW" altLang="en-US" dirty="0"/>
                    </a:p>
                  </a:txBody>
                  <a:tcPr>
                    <a:solidFill>
                      <a:schemeClr val="accent5">
                        <a:lumMod val="60000"/>
                        <a:lumOff val="40000"/>
                      </a:schemeClr>
                    </a:solidFill>
                  </a:tcPr>
                </a:tc>
                <a:tc>
                  <a:txBody>
                    <a:bodyPr/>
                    <a:lstStyle/>
                    <a:p>
                      <a:pPr algn="ctr"/>
                      <a:endParaRPr lang="zh-TW" altLang="en-US" dirty="0"/>
                    </a:p>
                  </a:txBody>
                  <a:tcPr>
                    <a:solidFill>
                      <a:schemeClr val="accent4"/>
                    </a:solidFill>
                  </a:tcPr>
                </a:tc>
                <a:tc>
                  <a:txBody>
                    <a:bodyPr/>
                    <a:lstStyle/>
                    <a:p>
                      <a:pPr algn="ctr"/>
                      <a:endParaRPr lang="zh-TW" altLang="en-US" dirty="0"/>
                    </a:p>
                  </a:txBody>
                  <a:tcPr>
                    <a:solidFill>
                      <a:schemeClr val="accent4"/>
                    </a:solidFill>
                  </a:tcPr>
                </a:tc>
                <a:tc>
                  <a:txBody>
                    <a:bodyPr/>
                    <a:lstStyle/>
                    <a:p>
                      <a:pPr algn="ctr"/>
                      <a:endParaRPr lang="zh-TW" altLang="en-US" dirty="0"/>
                    </a:p>
                  </a:txBody>
                  <a:tcPr>
                    <a:solidFill>
                      <a:schemeClr val="accent5">
                        <a:lumMod val="60000"/>
                        <a:lumOff val="40000"/>
                      </a:schemeClr>
                    </a:solidFill>
                  </a:tcPr>
                </a:tc>
              </a:tr>
              <a:tr h="450000">
                <a:tc>
                  <a:txBody>
                    <a:bodyPr/>
                    <a:lstStyle/>
                    <a:p>
                      <a:pPr algn="ctr"/>
                      <a:endParaRPr lang="zh-TW" altLang="en-US" dirty="0"/>
                    </a:p>
                  </a:txBody>
                  <a:tcPr>
                    <a:solidFill>
                      <a:schemeClr val="accent5">
                        <a:lumMod val="60000"/>
                        <a:lumOff val="40000"/>
                      </a:schemeClr>
                    </a:solidFill>
                  </a:tcPr>
                </a:tc>
                <a:tc>
                  <a:txBody>
                    <a:bodyPr/>
                    <a:lstStyle/>
                    <a:p>
                      <a:pPr algn="ctr"/>
                      <a:endParaRPr lang="zh-TW" altLang="en-US" dirty="0"/>
                    </a:p>
                  </a:txBody>
                  <a:tcPr>
                    <a:solidFill>
                      <a:schemeClr val="accent6"/>
                    </a:solidFill>
                  </a:tcPr>
                </a:tc>
                <a:tc>
                  <a:txBody>
                    <a:bodyPr/>
                    <a:lstStyle/>
                    <a:p>
                      <a:pPr algn="ctr"/>
                      <a:endParaRPr lang="zh-TW" altLang="en-US" dirty="0"/>
                    </a:p>
                  </a:txBody>
                  <a:tcPr>
                    <a:solidFill>
                      <a:schemeClr val="accent4"/>
                    </a:solidFill>
                  </a:tcPr>
                </a:tc>
                <a:tc>
                  <a:txBody>
                    <a:bodyPr/>
                    <a:lstStyle/>
                    <a:p>
                      <a:pPr algn="ctr"/>
                      <a:endParaRPr lang="zh-TW" altLang="en-US" dirty="0"/>
                    </a:p>
                  </a:txBody>
                  <a:tcPr>
                    <a:solidFill>
                      <a:schemeClr val="accent5">
                        <a:lumMod val="60000"/>
                        <a:lumOff val="40000"/>
                      </a:schemeClr>
                    </a:solidFill>
                  </a:tcPr>
                </a:tc>
              </a:tr>
              <a:tr h="450000">
                <a:tc>
                  <a:txBody>
                    <a:bodyPr/>
                    <a:lstStyle/>
                    <a:p>
                      <a:pPr algn="ctr"/>
                      <a:endParaRPr lang="zh-TW" altLang="en-US" dirty="0"/>
                    </a:p>
                  </a:txBody>
                  <a:tcPr>
                    <a:solidFill>
                      <a:schemeClr val="accent4"/>
                    </a:solidFill>
                  </a:tcPr>
                </a:tc>
                <a:tc>
                  <a:txBody>
                    <a:bodyPr/>
                    <a:lstStyle/>
                    <a:p>
                      <a:pPr algn="ctr"/>
                      <a:endParaRPr lang="zh-TW" altLang="en-US" dirty="0"/>
                    </a:p>
                  </a:txBody>
                  <a:tcPr>
                    <a:solidFill>
                      <a:schemeClr val="accent4"/>
                    </a:solidFill>
                  </a:tcPr>
                </a:tc>
                <a:tc>
                  <a:txBody>
                    <a:bodyPr/>
                    <a:lstStyle/>
                    <a:p>
                      <a:pPr algn="ctr"/>
                      <a:endParaRPr lang="zh-TW" altLang="en-US" dirty="0"/>
                    </a:p>
                  </a:txBody>
                  <a:tcPr>
                    <a:solidFill>
                      <a:schemeClr val="accent2"/>
                    </a:solidFill>
                  </a:tcPr>
                </a:tc>
                <a:tc>
                  <a:txBody>
                    <a:bodyPr/>
                    <a:lstStyle/>
                    <a:p>
                      <a:pPr algn="ctr"/>
                      <a:endParaRPr lang="zh-TW" altLang="en-US" dirty="0"/>
                    </a:p>
                  </a:txBody>
                  <a:tcPr>
                    <a:solidFill>
                      <a:schemeClr val="accent2"/>
                    </a:solidFill>
                  </a:tcPr>
                </a:tc>
              </a:tr>
            </a:tbl>
          </a:graphicData>
        </a:graphic>
      </p:graphicFrame>
      <p:sp>
        <p:nvSpPr>
          <p:cNvPr id="9" name="箭號: 向右 8"/>
          <p:cNvSpPr/>
          <p:nvPr/>
        </p:nvSpPr>
        <p:spPr>
          <a:xfrm>
            <a:off x="4183424" y="3528216"/>
            <a:ext cx="583896" cy="62514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 name="文字方塊 11"/>
          <p:cNvSpPr txBox="1"/>
          <p:nvPr/>
        </p:nvSpPr>
        <p:spPr>
          <a:xfrm>
            <a:off x="4767320" y="4767921"/>
            <a:ext cx="2439548" cy="461665"/>
          </a:xfrm>
          <a:prstGeom prst="rect">
            <a:avLst/>
          </a:prstGeom>
          <a:noFill/>
        </p:spPr>
        <p:txBody>
          <a:bodyPr wrap="square" rtlCol="0">
            <a:spAutoFit/>
          </a:bodyPr>
          <a:lstStyle/>
          <a:p>
            <a:pPr algn="ctr"/>
            <a:r>
              <a:rPr lang="en-US" altLang="zh-TW" sz="2400" dirty="0"/>
              <a:t>Only needs 2 bits</a:t>
            </a:r>
            <a:endParaRPr lang="zh-TW" altLang="en-US" sz="2400" dirty="0"/>
          </a:p>
        </p:txBody>
      </p:sp>
      <p:graphicFrame>
        <p:nvGraphicFramePr>
          <p:cNvPr id="11" name="表格 10"/>
          <p:cNvGraphicFramePr>
            <a:graphicFrameLocks noGrp="1"/>
          </p:cNvGraphicFramePr>
          <p:nvPr/>
        </p:nvGraphicFramePr>
        <p:xfrm>
          <a:off x="7574896" y="3284561"/>
          <a:ext cx="1172496" cy="1483360"/>
        </p:xfrm>
        <a:graphic>
          <a:graphicData uri="http://schemas.openxmlformats.org/drawingml/2006/table">
            <a:tbl>
              <a:tblPr firstRow="1" bandRow="1">
                <a:tableStyleId>{5940675A-B579-460E-94D1-54222C63F5DA}</a:tableStyleId>
              </a:tblPr>
              <a:tblGrid>
                <a:gridCol w="586248"/>
                <a:gridCol w="586248"/>
              </a:tblGrid>
              <a:tr h="370840">
                <a:tc>
                  <a:txBody>
                    <a:bodyPr/>
                    <a:lstStyle/>
                    <a:p>
                      <a:endParaRPr lang="zh-TW" altLang="en-US" dirty="0"/>
                    </a:p>
                  </a:txBody>
                  <a:tcPr>
                    <a:solidFill>
                      <a:schemeClr val="accent4"/>
                    </a:solidFill>
                  </a:tcPr>
                </a:tc>
                <a:tc>
                  <a:txBody>
                    <a:bodyPr/>
                    <a:lstStyle/>
                    <a:p>
                      <a:r>
                        <a:rPr lang="en-US" altLang="zh-TW" dirty="0"/>
                        <a:t>-0.4</a:t>
                      </a:r>
                      <a:endParaRPr lang="zh-TW" altLang="en-US" dirty="0"/>
                    </a:p>
                  </a:txBody>
                  <a:tcPr/>
                </a:tc>
              </a:tr>
              <a:tr h="370840">
                <a:tc>
                  <a:txBody>
                    <a:bodyPr/>
                    <a:lstStyle/>
                    <a:p>
                      <a:endParaRPr lang="zh-TW" altLang="en-US" dirty="0"/>
                    </a:p>
                  </a:txBody>
                  <a:tcPr>
                    <a:solidFill>
                      <a:schemeClr val="accent5">
                        <a:lumMod val="60000"/>
                        <a:lumOff val="40000"/>
                      </a:schemeClr>
                    </a:solidFill>
                  </a:tcPr>
                </a:tc>
                <a:tc>
                  <a:txBody>
                    <a:bodyPr/>
                    <a:lstStyle/>
                    <a:p>
                      <a:r>
                        <a:rPr lang="en-US" altLang="zh-TW" dirty="0"/>
                        <a:t>0.4</a:t>
                      </a:r>
                      <a:endParaRPr lang="zh-TW" altLang="en-US" dirty="0"/>
                    </a:p>
                  </a:txBody>
                  <a:tcPr/>
                </a:tc>
              </a:tr>
              <a:tr h="370840">
                <a:tc>
                  <a:txBody>
                    <a:bodyPr/>
                    <a:lstStyle/>
                    <a:p>
                      <a:endParaRPr lang="zh-TW" altLang="en-US" dirty="0"/>
                    </a:p>
                  </a:txBody>
                  <a:tcPr>
                    <a:solidFill>
                      <a:srgbClr val="00B050"/>
                    </a:solidFill>
                  </a:tcPr>
                </a:tc>
                <a:tc>
                  <a:txBody>
                    <a:bodyPr/>
                    <a:lstStyle/>
                    <a:p>
                      <a:r>
                        <a:rPr lang="en-US" altLang="zh-TW" dirty="0"/>
                        <a:t>2.9</a:t>
                      </a:r>
                      <a:endParaRPr lang="zh-TW" altLang="en-US" dirty="0"/>
                    </a:p>
                  </a:txBody>
                  <a:tcPr/>
                </a:tc>
              </a:tr>
              <a:tr h="370840">
                <a:tc>
                  <a:txBody>
                    <a:bodyPr/>
                    <a:lstStyle/>
                    <a:p>
                      <a:endParaRPr lang="zh-TW" altLang="en-US" dirty="0"/>
                    </a:p>
                  </a:txBody>
                  <a:tcPr>
                    <a:solidFill>
                      <a:schemeClr val="accent2"/>
                    </a:solidFill>
                  </a:tcPr>
                </a:tc>
                <a:tc>
                  <a:txBody>
                    <a:bodyPr/>
                    <a:lstStyle/>
                    <a:p>
                      <a:r>
                        <a:rPr lang="en-US" altLang="zh-TW" dirty="0"/>
                        <a:t>-4.2</a:t>
                      </a:r>
                      <a:endParaRPr lang="zh-TW" altLang="en-US" dirty="0"/>
                    </a:p>
                  </a:txBody>
                  <a:tcPr/>
                </a:tc>
              </a:tr>
            </a:tbl>
          </a:graphicData>
        </a:graphic>
      </p:graphicFrame>
      <p:sp>
        <p:nvSpPr>
          <p:cNvPr id="14" name="文字方塊 13"/>
          <p:cNvSpPr txBox="1"/>
          <p:nvPr/>
        </p:nvSpPr>
        <p:spPr>
          <a:xfrm>
            <a:off x="7574896" y="2755428"/>
            <a:ext cx="1309519" cy="461665"/>
          </a:xfrm>
          <a:prstGeom prst="rect">
            <a:avLst/>
          </a:prstGeom>
          <a:noFill/>
        </p:spPr>
        <p:txBody>
          <a:bodyPr wrap="square" rtlCol="0">
            <a:spAutoFit/>
          </a:bodyPr>
          <a:lstStyle/>
          <a:p>
            <a:pPr algn="ctr"/>
            <a:r>
              <a:rPr lang="en-US" altLang="zh-TW" sz="2400" dirty="0"/>
              <a:t>Table</a:t>
            </a:r>
            <a:endParaRPr lang="zh-TW" altLang="en-US" sz="2400" dirty="0"/>
          </a:p>
        </p:txBody>
      </p:sp>
      <p:sp>
        <p:nvSpPr>
          <p:cNvPr id="5" name="灯片编号占位符 4"/>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bldLvl="0" animBg="1"/>
      <p:bldP spid="1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Binary Weights </a:t>
            </a:r>
            <a:endParaRPr lang="zh-TW" altLang="en-US" dirty="0"/>
          </a:p>
        </p:txBody>
      </p:sp>
      <p:sp>
        <p:nvSpPr>
          <p:cNvPr id="4" name="矩形 3"/>
          <p:cNvSpPr/>
          <p:nvPr/>
        </p:nvSpPr>
        <p:spPr>
          <a:xfrm>
            <a:off x="5424735" y="260623"/>
            <a:ext cx="3353504" cy="1754326"/>
          </a:xfrm>
          <a:prstGeom prst="rect">
            <a:avLst/>
          </a:prstGeom>
        </p:spPr>
        <p:txBody>
          <a:bodyPr wrap="square">
            <a:spAutoFit/>
          </a:bodyPr>
          <a:lstStyle/>
          <a:p>
            <a:r>
              <a:rPr lang="en-US" altLang="zh-TW" dirty="0"/>
              <a:t>Binary Connect: https://arxiv.org/abs/1511.00363 </a:t>
            </a:r>
            <a:endParaRPr lang="en-US" altLang="zh-TW" dirty="0"/>
          </a:p>
          <a:p>
            <a:r>
              <a:rPr lang="en-US" altLang="zh-TW" dirty="0"/>
              <a:t>Binary Network:</a:t>
            </a:r>
            <a:endParaRPr lang="en-US" altLang="zh-TW" dirty="0"/>
          </a:p>
          <a:p>
            <a:r>
              <a:rPr lang="en-US" altLang="zh-TW" dirty="0"/>
              <a:t>https://arxiv.org/abs/1602.02830</a:t>
            </a:r>
            <a:endParaRPr lang="en-US" altLang="zh-TW" dirty="0"/>
          </a:p>
          <a:p>
            <a:r>
              <a:rPr lang="en-US" altLang="zh-TW" dirty="0"/>
              <a:t>XNOR-net: </a:t>
            </a:r>
            <a:endParaRPr lang="en-US" altLang="zh-TW" dirty="0"/>
          </a:p>
          <a:p>
            <a:r>
              <a:rPr lang="en-US" altLang="zh-TW" dirty="0"/>
              <a:t>https://arxiv.org/abs/1603.05279</a:t>
            </a:r>
            <a:endParaRPr lang="zh-TW" altLang="en-US" dirty="0"/>
          </a:p>
        </p:txBody>
      </p:sp>
      <p:sp>
        <p:nvSpPr>
          <p:cNvPr id="66" name="文字方塊 65"/>
          <p:cNvSpPr txBox="1"/>
          <p:nvPr/>
        </p:nvSpPr>
        <p:spPr>
          <a:xfrm>
            <a:off x="628650" y="1244646"/>
            <a:ext cx="4940299" cy="461665"/>
          </a:xfrm>
          <a:prstGeom prst="rect">
            <a:avLst/>
          </a:prstGeom>
          <a:noFill/>
        </p:spPr>
        <p:txBody>
          <a:bodyPr wrap="square" rtlCol="0">
            <a:spAutoFit/>
          </a:bodyPr>
          <a:lstStyle/>
          <a:p>
            <a:r>
              <a:rPr lang="en-US" altLang="zh-TW" sz="2400" dirty="0"/>
              <a:t>Your weights are always +1 or -1</a:t>
            </a:r>
            <a:endParaRPr lang="zh-TW" altLang="en-US" sz="2400" dirty="0"/>
          </a:p>
        </p:txBody>
      </p:sp>
      <p:pic>
        <p:nvPicPr>
          <p:cNvPr id="9" name="图片 8"/>
          <p:cNvPicPr>
            <a:picLocks noChangeAspect="1"/>
          </p:cNvPicPr>
          <p:nvPr>
            <p:custDataLst>
              <p:tags r:id="rId1"/>
            </p:custDataLst>
          </p:nvPr>
        </p:nvPicPr>
        <p:blipFill>
          <a:blip r:embed="rId2"/>
          <a:stretch>
            <a:fillRect/>
          </a:stretch>
        </p:blipFill>
        <p:spPr>
          <a:xfrm>
            <a:off x="508000" y="2317115"/>
            <a:ext cx="7800975" cy="3752850"/>
          </a:xfrm>
          <a:prstGeom prst="rect">
            <a:avLst/>
          </a:prstGeom>
        </p:spPr>
      </p:pic>
      <p:sp>
        <p:nvSpPr>
          <p:cNvPr id="5" name="灯片编号占位符 4"/>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Binary Weights </a:t>
            </a:r>
            <a:endParaRPr lang="zh-TW" altLang="en-US" dirty="0"/>
          </a:p>
        </p:txBody>
      </p:sp>
      <p:sp>
        <p:nvSpPr>
          <p:cNvPr id="3" name="內容版面配置區 2"/>
          <p:cNvSpPr>
            <a:spLocks noGrp="1"/>
          </p:cNvSpPr>
          <p:nvPr>
            <p:ph idx="1"/>
          </p:nvPr>
        </p:nvSpPr>
        <p:spPr/>
        <p:txBody>
          <a:bodyPr/>
          <a:lstStyle/>
          <a:p>
            <a:r>
              <a:rPr lang="en-US" altLang="zh-TW" dirty="0"/>
              <a:t>Binary Connect</a:t>
            </a:r>
            <a:endParaRPr lang="zh-TW" altLang="en-US" dirty="0"/>
          </a:p>
        </p:txBody>
      </p:sp>
      <p:sp>
        <p:nvSpPr>
          <p:cNvPr id="4" name="矩形 3"/>
          <p:cNvSpPr/>
          <p:nvPr/>
        </p:nvSpPr>
        <p:spPr>
          <a:xfrm>
            <a:off x="5424735" y="260623"/>
            <a:ext cx="3353504" cy="1754326"/>
          </a:xfrm>
          <a:prstGeom prst="rect">
            <a:avLst/>
          </a:prstGeom>
        </p:spPr>
        <p:txBody>
          <a:bodyPr wrap="square">
            <a:spAutoFit/>
          </a:bodyPr>
          <a:lstStyle/>
          <a:p>
            <a:r>
              <a:rPr lang="en-US" altLang="zh-TW" dirty="0"/>
              <a:t>Binary Connect: https://arxiv.org/abs/1511.00363 </a:t>
            </a:r>
            <a:endParaRPr lang="en-US" altLang="zh-TW" dirty="0"/>
          </a:p>
          <a:p>
            <a:r>
              <a:rPr lang="en-US" altLang="zh-TW" dirty="0"/>
              <a:t>Binary Network:</a:t>
            </a:r>
            <a:endParaRPr lang="en-US" altLang="zh-TW" dirty="0"/>
          </a:p>
          <a:p>
            <a:r>
              <a:rPr lang="en-US" altLang="zh-TW" dirty="0"/>
              <a:t>https://arxiv.org/abs/1602.02830</a:t>
            </a:r>
            <a:endParaRPr lang="en-US" altLang="zh-TW" dirty="0"/>
          </a:p>
          <a:p>
            <a:r>
              <a:rPr lang="en-US" altLang="zh-TW" dirty="0"/>
              <a:t>XNOR-net: </a:t>
            </a:r>
            <a:endParaRPr lang="en-US" altLang="zh-TW" dirty="0"/>
          </a:p>
          <a:p>
            <a:r>
              <a:rPr lang="en-US" altLang="zh-TW" dirty="0"/>
              <a:t>https://arxiv.org/abs/1603.05279</a:t>
            </a:r>
            <a:endParaRPr lang="zh-TW" altLang="en-US" dirty="0"/>
          </a:p>
        </p:txBody>
      </p:sp>
      <p:sp>
        <p:nvSpPr>
          <p:cNvPr id="5" name="橢圓 4"/>
          <p:cNvSpPr/>
          <p:nvPr/>
        </p:nvSpPr>
        <p:spPr>
          <a:xfrm>
            <a:off x="1532135" y="2804389"/>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橢圓 5"/>
          <p:cNvSpPr/>
          <p:nvPr/>
        </p:nvSpPr>
        <p:spPr>
          <a:xfrm>
            <a:off x="3052068" y="2804389"/>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 name="橢圓 6"/>
          <p:cNvSpPr/>
          <p:nvPr/>
        </p:nvSpPr>
        <p:spPr>
          <a:xfrm>
            <a:off x="4572001" y="2804389"/>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2" name="橢圓 11"/>
          <p:cNvSpPr/>
          <p:nvPr/>
        </p:nvSpPr>
        <p:spPr>
          <a:xfrm>
            <a:off x="1532135" y="3838580"/>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橢圓 12"/>
          <p:cNvSpPr/>
          <p:nvPr/>
        </p:nvSpPr>
        <p:spPr>
          <a:xfrm>
            <a:off x="3052068" y="3838580"/>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4" name="橢圓 13"/>
          <p:cNvSpPr/>
          <p:nvPr/>
        </p:nvSpPr>
        <p:spPr>
          <a:xfrm>
            <a:off x="4572001" y="3838580"/>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8" name="橢圓 17"/>
          <p:cNvSpPr/>
          <p:nvPr/>
        </p:nvSpPr>
        <p:spPr>
          <a:xfrm>
            <a:off x="1532135" y="4872771"/>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9" name="橢圓 18"/>
          <p:cNvSpPr/>
          <p:nvPr/>
        </p:nvSpPr>
        <p:spPr>
          <a:xfrm>
            <a:off x="3052068" y="4872771"/>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0" name="橢圓 19"/>
          <p:cNvSpPr/>
          <p:nvPr/>
        </p:nvSpPr>
        <p:spPr>
          <a:xfrm>
            <a:off x="4572001" y="4872771"/>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4" name="橢圓 23"/>
          <p:cNvSpPr/>
          <p:nvPr/>
        </p:nvSpPr>
        <p:spPr>
          <a:xfrm>
            <a:off x="1532135" y="5906963"/>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5" name="橢圓 24"/>
          <p:cNvSpPr/>
          <p:nvPr/>
        </p:nvSpPr>
        <p:spPr>
          <a:xfrm>
            <a:off x="3052068" y="5906963"/>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6" name="橢圓 25"/>
          <p:cNvSpPr/>
          <p:nvPr/>
        </p:nvSpPr>
        <p:spPr>
          <a:xfrm>
            <a:off x="4572001" y="5906963"/>
            <a:ext cx="180000" cy="180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9" name="文字方塊 28"/>
          <p:cNvSpPr txBox="1"/>
          <p:nvPr/>
        </p:nvSpPr>
        <p:spPr>
          <a:xfrm>
            <a:off x="4586887" y="2141065"/>
            <a:ext cx="5029200" cy="461665"/>
          </a:xfrm>
          <a:prstGeom prst="rect">
            <a:avLst/>
          </a:prstGeom>
          <a:noFill/>
        </p:spPr>
        <p:txBody>
          <a:bodyPr wrap="square" rtlCol="0">
            <a:spAutoFit/>
          </a:bodyPr>
          <a:lstStyle/>
          <a:p>
            <a:r>
              <a:rPr lang="en-US" altLang="zh-TW" sz="2400" dirty="0"/>
              <a:t>network with binary weights</a:t>
            </a:r>
            <a:endParaRPr lang="zh-TW" altLang="en-US" sz="2400" dirty="0"/>
          </a:p>
        </p:txBody>
      </p:sp>
      <p:cxnSp>
        <p:nvCxnSpPr>
          <p:cNvPr id="31" name="直線單箭頭接點 30"/>
          <p:cNvCxnSpPr/>
          <p:nvPr/>
        </p:nvCxnSpPr>
        <p:spPr>
          <a:xfrm flipV="1">
            <a:off x="4752001" y="2568751"/>
            <a:ext cx="361420" cy="269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橢圓 32"/>
          <p:cNvSpPr/>
          <p:nvPr/>
        </p:nvSpPr>
        <p:spPr>
          <a:xfrm>
            <a:off x="2546648" y="2984389"/>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單箭頭接點 34"/>
          <p:cNvCxnSpPr/>
          <p:nvPr/>
        </p:nvCxnSpPr>
        <p:spPr>
          <a:xfrm>
            <a:off x="3232068" y="2913097"/>
            <a:ext cx="578462" cy="2566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2834648" y="3189065"/>
            <a:ext cx="1012853" cy="46415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3811027" y="356934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0" name="直線單箭頭接點 39"/>
          <p:cNvCxnSpPr/>
          <p:nvPr/>
        </p:nvCxnSpPr>
        <p:spPr>
          <a:xfrm>
            <a:off x="4745191" y="4025443"/>
            <a:ext cx="187520" cy="4202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4014470" y="3835707"/>
            <a:ext cx="384340" cy="94083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7" name="橢圓 46"/>
          <p:cNvSpPr/>
          <p:nvPr/>
        </p:nvSpPr>
        <p:spPr>
          <a:xfrm>
            <a:off x="4283999" y="4776537"/>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單箭頭接點 47"/>
          <p:cNvCxnSpPr/>
          <p:nvPr/>
        </p:nvCxnSpPr>
        <p:spPr>
          <a:xfrm flipH="1">
            <a:off x="4235871" y="5064537"/>
            <a:ext cx="337407" cy="3367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p:nvPr/>
        </p:nvCxnSpPr>
        <p:spPr>
          <a:xfrm flipH="1">
            <a:off x="3561851" y="5061024"/>
            <a:ext cx="786352" cy="7425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3" name="橢圓 52"/>
          <p:cNvSpPr/>
          <p:nvPr/>
        </p:nvSpPr>
        <p:spPr>
          <a:xfrm>
            <a:off x="3292907" y="5708963"/>
            <a:ext cx="288000" cy="288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p:cNvSpPr/>
          <p:nvPr/>
        </p:nvSpPr>
        <p:spPr>
          <a:xfrm>
            <a:off x="2962068" y="5826623"/>
            <a:ext cx="360000" cy="360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文字方塊 54"/>
          <p:cNvSpPr txBox="1"/>
          <p:nvPr/>
        </p:nvSpPr>
        <p:spPr>
          <a:xfrm>
            <a:off x="292621" y="3932330"/>
            <a:ext cx="2556375" cy="830997"/>
          </a:xfrm>
          <a:prstGeom prst="rect">
            <a:avLst/>
          </a:prstGeom>
          <a:noFill/>
        </p:spPr>
        <p:txBody>
          <a:bodyPr wrap="square" rtlCol="0">
            <a:spAutoFit/>
          </a:bodyPr>
          <a:lstStyle/>
          <a:p>
            <a:r>
              <a:rPr lang="en-US" altLang="zh-TW" sz="2400" dirty="0"/>
              <a:t>network with real value weights</a:t>
            </a:r>
            <a:endParaRPr lang="zh-TW" altLang="en-US" sz="2400" dirty="0"/>
          </a:p>
        </p:txBody>
      </p:sp>
      <p:cxnSp>
        <p:nvCxnSpPr>
          <p:cNvPr id="56" name="直線單箭頭接點 55"/>
          <p:cNvCxnSpPr/>
          <p:nvPr/>
        </p:nvCxnSpPr>
        <p:spPr>
          <a:xfrm flipH="1">
            <a:off x="1935484" y="3237327"/>
            <a:ext cx="647785" cy="7690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5747905" y="3676206"/>
            <a:ext cx="4919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5747905" y="4934702"/>
            <a:ext cx="491950" cy="0"/>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2" name="文字方塊 61"/>
          <p:cNvSpPr txBox="1"/>
          <p:nvPr/>
        </p:nvSpPr>
        <p:spPr>
          <a:xfrm>
            <a:off x="6367442" y="3439563"/>
            <a:ext cx="3522397" cy="461665"/>
          </a:xfrm>
          <a:prstGeom prst="rect">
            <a:avLst/>
          </a:prstGeom>
          <a:noFill/>
        </p:spPr>
        <p:txBody>
          <a:bodyPr wrap="square" rtlCol="0">
            <a:spAutoFit/>
          </a:bodyPr>
          <a:lstStyle/>
          <a:p>
            <a:r>
              <a:rPr lang="en-US" altLang="zh-TW" sz="2400" dirty="0"/>
              <a:t>Negative gradient </a:t>
            </a:r>
            <a:endParaRPr lang="zh-TW" altLang="en-US" sz="2400" dirty="0"/>
          </a:p>
        </p:txBody>
      </p:sp>
      <p:sp>
        <p:nvSpPr>
          <p:cNvPr id="63" name="文字方塊 62"/>
          <p:cNvSpPr txBox="1"/>
          <p:nvPr/>
        </p:nvSpPr>
        <p:spPr>
          <a:xfrm>
            <a:off x="6367441" y="4720821"/>
            <a:ext cx="3522397" cy="461665"/>
          </a:xfrm>
          <a:prstGeom prst="rect">
            <a:avLst/>
          </a:prstGeom>
          <a:noFill/>
        </p:spPr>
        <p:txBody>
          <a:bodyPr wrap="square" rtlCol="0">
            <a:spAutoFit/>
          </a:bodyPr>
          <a:lstStyle/>
          <a:p>
            <a:r>
              <a:rPr lang="en-US" altLang="zh-TW" sz="2400" dirty="0"/>
              <a:t>Update direction</a:t>
            </a:r>
            <a:endParaRPr lang="zh-TW" altLang="en-US" sz="2400" dirty="0"/>
          </a:p>
        </p:txBody>
      </p:sp>
      <p:sp>
        <p:nvSpPr>
          <p:cNvPr id="64" name="文字方塊 63"/>
          <p:cNvSpPr txBox="1"/>
          <p:nvPr/>
        </p:nvSpPr>
        <p:spPr>
          <a:xfrm>
            <a:off x="6367441" y="3811477"/>
            <a:ext cx="2435909" cy="830997"/>
          </a:xfrm>
          <a:prstGeom prst="rect">
            <a:avLst/>
          </a:prstGeom>
          <a:noFill/>
        </p:spPr>
        <p:txBody>
          <a:bodyPr wrap="square" rtlCol="0">
            <a:spAutoFit/>
          </a:bodyPr>
          <a:lstStyle/>
          <a:p>
            <a:r>
              <a:rPr lang="en-US" altLang="zh-TW" sz="2400" dirty="0"/>
              <a:t>(compute on binary weights)</a:t>
            </a:r>
            <a:endParaRPr lang="zh-TW" altLang="en-US" sz="2400" dirty="0"/>
          </a:p>
        </p:txBody>
      </p:sp>
      <p:sp>
        <p:nvSpPr>
          <p:cNvPr id="65" name="文字方塊 64"/>
          <p:cNvSpPr txBox="1"/>
          <p:nvPr/>
        </p:nvSpPr>
        <p:spPr>
          <a:xfrm>
            <a:off x="6367441" y="5118977"/>
            <a:ext cx="2435909" cy="830997"/>
          </a:xfrm>
          <a:prstGeom prst="rect">
            <a:avLst/>
          </a:prstGeom>
          <a:noFill/>
        </p:spPr>
        <p:txBody>
          <a:bodyPr wrap="square" rtlCol="0">
            <a:spAutoFit/>
          </a:bodyPr>
          <a:lstStyle/>
          <a:p>
            <a:r>
              <a:rPr lang="en-US" altLang="zh-TW" sz="2400" dirty="0"/>
              <a:t>(compute on real  weights)</a:t>
            </a:r>
            <a:endParaRPr lang="zh-TW" altLang="en-US" sz="2400" dirty="0"/>
          </a:p>
        </p:txBody>
      </p:sp>
      <p:sp>
        <p:nvSpPr>
          <p:cNvPr id="66" name="文字方塊 65"/>
          <p:cNvSpPr txBox="1"/>
          <p:nvPr/>
        </p:nvSpPr>
        <p:spPr>
          <a:xfrm>
            <a:off x="628650" y="1244646"/>
            <a:ext cx="4940299" cy="461665"/>
          </a:xfrm>
          <a:prstGeom prst="rect">
            <a:avLst/>
          </a:prstGeom>
          <a:noFill/>
        </p:spPr>
        <p:txBody>
          <a:bodyPr wrap="square" rtlCol="0">
            <a:spAutoFit/>
          </a:bodyPr>
          <a:lstStyle/>
          <a:p>
            <a:r>
              <a:rPr lang="en-US" altLang="zh-TW" sz="2400" dirty="0"/>
              <a:t>Your weights are always +1 or -1</a:t>
            </a:r>
            <a:endParaRPr lang="zh-TW" altLang="en-US" sz="2400" dirty="0"/>
          </a:p>
        </p:txBody>
      </p:sp>
      <p:sp>
        <p:nvSpPr>
          <p:cNvPr id="9" name="灯片编号占位符 8"/>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bldLvl="0" animBg="1"/>
      <p:bldP spid="39" grpId="0" bldLvl="0" animBg="1"/>
      <p:bldP spid="47" grpId="0" bldLvl="0" animBg="1"/>
      <p:bldP spid="53" grpId="0" bldLvl="0" animBg="1"/>
      <p:bldP spid="54" grpId="0" bldLvl="0" animBg="1"/>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Binary Connect</a:t>
            </a:r>
            <a:endParaRPr sz="3600" b="1" kern="0" spc="-5" dirty="0">
              <a:solidFill>
                <a:srgbClr val="00294D"/>
              </a:solidFill>
              <a:latin typeface="Calibri" panose="020F0502020204030204"/>
              <a:cs typeface="Calibri" panose="020F0502020204030204"/>
            </a:endParaRPr>
          </a:p>
        </p:txBody>
      </p:sp>
      <p:pic>
        <p:nvPicPr>
          <p:cNvPr id="6" name="圖片 5"/>
          <p:cNvPicPr>
            <a:picLocks noChangeAspect="1"/>
          </p:cNvPicPr>
          <p:nvPr/>
        </p:nvPicPr>
        <p:blipFill>
          <a:blip r:embed="rId1"/>
          <a:stretch>
            <a:fillRect/>
          </a:stretch>
        </p:blipFill>
        <p:spPr>
          <a:xfrm>
            <a:off x="334428" y="3867675"/>
            <a:ext cx="8501948" cy="2102566"/>
          </a:xfrm>
          <a:prstGeom prst="rect">
            <a:avLst/>
          </a:prstGeom>
        </p:spPr>
      </p:pic>
      <p:sp>
        <p:nvSpPr>
          <p:cNvPr id="8" name="矩形 7"/>
          <p:cNvSpPr/>
          <p:nvPr/>
        </p:nvSpPr>
        <p:spPr>
          <a:xfrm>
            <a:off x="5442949" y="6248231"/>
            <a:ext cx="3312702" cy="369332"/>
          </a:xfrm>
          <a:prstGeom prst="rect">
            <a:avLst/>
          </a:prstGeom>
        </p:spPr>
        <p:txBody>
          <a:bodyPr wrap="none">
            <a:spAutoFit/>
          </a:bodyPr>
          <a:lstStyle/>
          <a:p>
            <a:r>
              <a:rPr lang="en-US" altLang="zh-TW" dirty="0"/>
              <a:t>https://arxiv.org/abs/1511.00363</a:t>
            </a:r>
            <a:endParaRPr lang="zh-TW" altLang="en-US" dirty="0"/>
          </a:p>
        </p:txBody>
      </p:sp>
      <p:pic>
        <p:nvPicPr>
          <p:cNvPr id="9" name="圖片 8"/>
          <p:cNvPicPr>
            <a:picLocks noChangeAspect="1"/>
          </p:cNvPicPr>
          <p:nvPr/>
        </p:nvPicPr>
        <p:blipFill>
          <a:blip r:embed="rId2"/>
          <a:stretch>
            <a:fillRect/>
          </a:stretch>
        </p:blipFill>
        <p:spPr>
          <a:xfrm>
            <a:off x="415153" y="1754357"/>
            <a:ext cx="8340498" cy="2049650"/>
          </a:xfrm>
          <a:prstGeom prst="rect">
            <a:avLst/>
          </a:prstGeom>
        </p:spPr>
      </p:pic>
      <p:sp>
        <p:nvSpPr>
          <p:cNvPr id="4" name="灯片编号占位符 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4003675" y="2638425"/>
            <a:ext cx="5140325" cy="203200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Knowledge Distillation</a:t>
            </a:r>
            <a:endParaRPr lang="en-US" altLang="zh-CN" sz="6600" dirty="0">
              <a:solidFill>
                <a:schemeClr val="bg1"/>
              </a:solidFill>
              <a:sym typeface="+mn-ea"/>
            </a:endParaRPr>
          </a:p>
        </p:txBody>
      </p:sp>
      <p:sp>
        <p:nvSpPr>
          <p:cNvPr id="4" name="灯片编号占位符 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290981" y="1995502"/>
            <a:ext cx="3908970" cy="854354"/>
          </a:xfrm>
        </p:spPr>
        <p:txBody>
          <a:bodyPr>
            <a:noAutofit/>
          </a:bodyPr>
          <a:lstStyle/>
          <a:p>
            <a:r>
              <a:rPr lang="en-US" altLang="zh-TW" dirty="0"/>
              <a:t>Resource-limited Devices</a:t>
            </a:r>
            <a:endParaRPr lang="zh-TW" altLang="en-US" dirty="0"/>
          </a:p>
        </p:txBody>
      </p:sp>
      <p:sp>
        <p:nvSpPr>
          <p:cNvPr id="147" name="Freeform: Shape 146"/>
          <p:cNvSpPr>
            <a:spLocks noGrp="1" noRot="1" noChangeAspect="1" noMove="1" noResize="1" noEditPoints="1" noAdjustHandles="1" noChangeArrowheads="1" noChangeShapeType="1" noTextEdit="1"/>
          </p:cNvSpPr>
          <p:nvPr/>
        </p:nvSpPr>
        <p:spPr>
          <a:xfrm>
            <a:off x="4033663" y="1130609"/>
            <a:ext cx="1411100" cy="1411100"/>
          </a:xfrm>
          <a:custGeom>
            <a:avLst/>
            <a:gdLst>
              <a:gd name="connsiteX0" fmla="*/ 845820 w 1691640"/>
              <a:gd name="connsiteY0" fmla="*/ 0 h 1691640"/>
              <a:gd name="connsiteX1" fmla="*/ 1691640 w 1691640"/>
              <a:gd name="connsiteY1" fmla="*/ 845820 h 1691640"/>
              <a:gd name="connsiteX2" fmla="*/ 845820 w 1691640"/>
              <a:gd name="connsiteY2" fmla="*/ 1691640 h 1691640"/>
              <a:gd name="connsiteX3" fmla="*/ 0 w 1691640"/>
              <a:gd name="connsiteY3" fmla="*/ 845820 h 1691640"/>
              <a:gd name="connsiteX4" fmla="*/ 845820 w 1691640"/>
              <a:gd name="connsiteY4" fmla="*/ 0 h 1691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1640" h="1691640">
                <a:moveTo>
                  <a:pt x="845820" y="0"/>
                </a:moveTo>
                <a:cubicBezTo>
                  <a:pt x="1312954" y="0"/>
                  <a:pt x="1691640" y="378686"/>
                  <a:pt x="1691640" y="845820"/>
                </a:cubicBezTo>
                <a:cubicBezTo>
                  <a:pt x="1691640" y="1312954"/>
                  <a:pt x="1312954" y="1691640"/>
                  <a:pt x="845820" y="1691640"/>
                </a:cubicBezTo>
                <a:cubicBezTo>
                  <a:pt x="378687" y="1691640"/>
                  <a:pt x="0" y="1312954"/>
                  <a:pt x="0" y="845820"/>
                </a:cubicBezTo>
                <a:cubicBezTo>
                  <a:pt x="0" y="378686"/>
                  <a:pt x="378687" y="0"/>
                  <a:pt x="84582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49" name="Oval 148"/>
          <p:cNvSpPr>
            <a:spLocks noGrp="1" noRot="1" noChangeAspect="1" noMove="1" noResize="1" noEditPoints="1" noAdjustHandles="1" noChangeArrowheads="1" noChangeShapeType="1" noTextEdit="1"/>
          </p:cNvSpPr>
          <p:nvPr/>
        </p:nvSpPr>
        <p:spPr>
          <a:xfrm>
            <a:off x="3890258" y="991873"/>
            <a:ext cx="1685692" cy="168569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4" name="Picture 14" descr="ãrobot pngãçåçæå°çµæ"/>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4366239" y="1394328"/>
            <a:ext cx="733730" cy="918944"/>
          </a:xfrm>
          <a:prstGeom prst="rect">
            <a:avLst/>
          </a:prstGeom>
          <a:noFill/>
          <a:extLst>
            <a:ext uri="{909E8E84-426E-40DD-AFC4-6F175D3DCCD1}">
              <a14:hiddenFill xmlns:a14="http://schemas.microsoft.com/office/drawing/2010/main">
                <a:solidFill>
                  <a:srgbClr val="FFFFFF"/>
                </a:solidFill>
              </a14:hiddenFill>
            </a:ext>
          </a:extLst>
        </p:spPr>
      </p:pic>
      <p:sp>
        <p:nvSpPr>
          <p:cNvPr id="151" name="Freeform: Shape 150"/>
          <p:cNvSpPr>
            <a:spLocks noGrp="1" noRot="1" noChangeAspect="1" noMove="1" noResize="1" noEditPoints="1" noAdjustHandles="1" noChangeArrowheads="1" noChangeShapeType="1" noTextEdit="1"/>
          </p:cNvSpPr>
          <p:nvPr/>
        </p:nvSpPr>
        <p:spPr>
          <a:xfrm>
            <a:off x="5817027" y="-3165"/>
            <a:ext cx="3327795" cy="279052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53" name="Freeform: Shape 152"/>
          <p:cNvSpPr>
            <a:spLocks noGrp="1" noRot="1" noChangeAspect="1" noMove="1" noResize="1" noEditPoints="1" noAdjustHandles="1" noChangeArrowheads="1" noChangeShapeType="1" noTextEdit="1"/>
          </p:cNvSpPr>
          <p:nvPr/>
        </p:nvSpPr>
        <p:spPr>
          <a:xfrm>
            <a:off x="5677829" y="-3167"/>
            <a:ext cx="3466993" cy="2929727"/>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pic>
        <p:nvPicPr>
          <p:cNvPr id="1032" name="Picture 8" descr="ãdrone pngãçåçæå°çµæ"/>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4740" y="291478"/>
            <a:ext cx="2573271" cy="1634027"/>
          </a:xfrm>
          <a:prstGeom prst="rect">
            <a:avLst/>
          </a:prstGeom>
          <a:noFill/>
          <a:extLst>
            <a:ext uri="{909E8E84-426E-40DD-AFC4-6F175D3DCCD1}">
              <a14:hiddenFill xmlns:a14="http://schemas.microsoft.com/office/drawing/2010/main">
                <a:solidFill>
                  <a:srgbClr val="FFFFFF"/>
                </a:solidFill>
              </a14:hiddenFill>
            </a:ext>
          </a:extLst>
        </p:spPr>
      </p:pic>
      <p:sp>
        <p:nvSpPr>
          <p:cNvPr id="155" name="Freeform: Shape 154"/>
          <p:cNvSpPr>
            <a:spLocks noGrp="1" noRot="1" noChangeAspect="1" noMove="1" noResize="1" noEditPoints="1" noAdjustHandles="1" noChangeArrowheads="1" noChangeShapeType="1" noTextEdit="1"/>
          </p:cNvSpPr>
          <p:nvPr/>
        </p:nvSpPr>
        <p:spPr>
          <a:xfrm>
            <a:off x="749421" y="4861398"/>
            <a:ext cx="3776458" cy="1996601"/>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57" name="Freeform: Shape 156"/>
          <p:cNvSpPr>
            <a:spLocks noGrp="1" noRot="1" noChangeAspect="1" noMove="1" noResize="1" noEditPoints="1" noAdjustHandles="1" noChangeArrowheads="1" noChangeShapeType="1" noTextEdit="1"/>
          </p:cNvSpPr>
          <p:nvPr/>
        </p:nvSpPr>
        <p:spPr>
          <a:xfrm>
            <a:off x="625331" y="4740650"/>
            <a:ext cx="4021721" cy="2117350"/>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sp>
        <p:nvSpPr>
          <p:cNvPr id="159" name="Freeform: Shape 158"/>
          <p:cNvSpPr>
            <a:spLocks noGrp="1" noRot="1" noChangeAspect="1" noMove="1" noResize="1" noEditPoints="1" noAdjustHandles="1" noChangeArrowheads="1" noChangeShapeType="1" noTextEdit="1"/>
          </p:cNvSpPr>
          <p:nvPr/>
        </p:nvSpPr>
        <p:spPr>
          <a:xfrm>
            <a:off x="4414515" y="2893753"/>
            <a:ext cx="2057400" cy="2057400"/>
          </a:xfrm>
          <a:custGeom>
            <a:avLst/>
            <a:gdLst>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371600 w 2743200"/>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1371600" y="0"/>
                </a:moveTo>
                <a:cubicBezTo>
                  <a:pt x="2129114" y="0"/>
                  <a:pt x="2743200" y="614087"/>
                  <a:pt x="2743200" y="1371600"/>
                </a:cubicBezTo>
                <a:cubicBezTo>
                  <a:pt x="2743200" y="2129114"/>
                  <a:pt x="2129114" y="2743200"/>
                  <a:pt x="1371600" y="2743200"/>
                </a:cubicBezTo>
                <a:cubicBezTo>
                  <a:pt x="614087" y="2743200"/>
                  <a:pt x="0" y="2129114"/>
                  <a:pt x="0" y="1371600"/>
                </a:cubicBezTo>
                <a:cubicBezTo>
                  <a:pt x="0" y="614087"/>
                  <a:pt x="614087" y="0"/>
                  <a:pt x="137160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61" name="Oval 160"/>
          <p:cNvSpPr>
            <a:spLocks noGrp="1" noRot="1" noChangeAspect="1" noMove="1" noResize="1" noEditPoints="1" noAdjustHandles="1" noChangeArrowheads="1" noChangeShapeType="1" noTextEdit="1"/>
          </p:cNvSpPr>
          <p:nvPr/>
        </p:nvSpPr>
        <p:spPr>
          <a:xfrm>
            <a:off x="4291071" y="2770309"/>
            <a:ext cx="2304288" cy="2304288"/>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8" name="Picture 4" descr="ãsmart watchãçåçæå°çµæ"/>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21341" y="3303619"/>
            <a:ext cx="1237667" cy="12376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ãgoogle glasses pngãçåçæå°çµæ"/>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18885" y="5682453"/>
            <a:ext cx="2408597" cy="830965"/>
          </a:xfrm>
          <a:prstGeom prst="rect">
            <a:avLst/>
          </a:prstGeom>
          <a:noFill/>
          <a:extLst>
            <a:ext uri="{909E8E84-426E-40DD-AFC4-6F175D3DCCD1}">
              <a14:hiddenFill xmlns:a14="http://schemas.microsoft.com/office/drawing/2010/main">
                <a:solidFill>
                  <a:srgbClr val="FFFFFF"/>
                </a:solidFill>
              </a14:hiddenFill>
            </a:ext>
          </a:extLst>
        </p:spPr>
      </p:pic>
      <p:sp>
        <p:nvSpPr>
          <p:cNvPr id="163" name="Freeform: Shape 162"/>
          <p:cNvSpPr>
            <a:spLocks noGrp="1" noRot="1" noChangeAspect="1" noMove="1" noResize="1" noEditPoints="1" noAdjustHandles="1" noChangeArrowheads="1" noChangeShapeType="1" noTextEdit="1"/>
          </p:cNvSpPr>
          <p:nvPr/>
        </p:nvSpPr>
        <p:spPr>
          <a:xfrm>
            <a:off x="6291744" y="4411708"/>
            <a:ext cx="2852256" cy="2446292"/>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65" name="Freeform: Shape 164"/>
          <p:cNvSpPr>
            <a:spLocks noGrp="1" noRot="1" noChangeAspect="1" noMove="1" noResize="1" noEditPoints="1" noAdjustHandles="1" noChangeArrowheads="1" noChangeShapeType="1" noTextEdit="1"/>
          </p:cNvSpPr>
          <p:nvPr/>
        </p:nvSpPr>
        <p:spPr>
          <a:xfrm>
            <a:off x="6147247" y="4263915"/>
            <a:ext cx="2996754" cy="2594085"/>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dirty="0">
              <a:solidFill>
                <a:prstClr val="white"/>
              </a:solidFill>
              <a:latin typeface="Calibri" panose="020F0502020204030204"/>
            </a:endParaRPr>
          </a:p>
        </p:txBody>
      </p:sp>
      <p:pic>
        <p:nvPicPr>
          <p:cNvPr id="1026" name="Picture 2" descr="ãcell phoneãçåçæå°çµæ"/>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995343" y="4951153"/>
            <a:ext cx="1748671" cy="1748671"/>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292656" y="3184175"/>
            <a:ext cx="4021721" cy="1384995"/>
          </a:xfrm>
          <a:prstGeom prst="rect">
            <a:avLst/>
          </a:prstGeom>
          <a:noFill/>
        </p:spPr>
        <p:txBody>
          <a:bodyPr wrap="square" rtlCol="0">
            <a:spAutoFit/>
          </a:bodyPr>
          <a:lstStyle/>
          <a:p>
            <a:r>
              <a:rPr lang="en-US" altLang="zh-TW" sz="2800" dirty="0"/>
              <a:t>Limited memory space, limited computing power, etc.</a:t>
            </a:r>
            <a:endParaRPr lang="zh-TW" altLang="en-US" sz="2800" dirty="0"/>
          </a:p>
        </p:txBody>
      </p:sp>
      <p:sp>
        <p:nvSpPr>
          <p:cNvPr id="6" name="灯片编号占位符 5"/>
          <p:cNvSpPr>
            <a:spLocks noGrp="1"/>
          </p:cNvSpPr>
          <p:nvPr>
            <p:ph type="sldNum" sz="quarter" idx="12"/>
          </p:nvPr>
        </p:nvSpPr>
        <p:spPr/>
        <p:txBody>
          <a:bodyPr/>
          <a:p>
            <a:fld id="{CFFA3EF1-16E3-4576-99D1-800592528CA1}" type="slidenum">
              <a:rPr lang="zh-TW" altLang="en-US" smtClean="0"/>
            </a:fld>
            <a:endParaRPr lang="zh-TW" altLang="en-US"/>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Knowledge </a:t>
            </a:r>
            <a:br>
              <a:rPr sz="3600" b="1" kern="0" spc="-5" dirty="0">
                <a:solidFill>
                  <a:srgbClr val="00294D"/>
                </a:solidFill>
                <a:latin typeface="Calibri" panose="020F0502020204030204"/>
                <a:cs typeface="Calibri" panose="020F0502020204030204"/>
              </a:rPr>
            </a:br>
            <a:r>
              <a:rPr sz="3600" b="1" kern="0" spc="-5" dirty="0">
                <a:solidFill>
                  <a:srgbClr val="00294D"/>
                </a:solidFill>
                <a:latin typeface="Calibri" panose="020F0502020204030204"/>
                <a:cs typeface="Calibri" panose="020F0502020204030204"/>
              </a:rPr>
              <a:t>Distillation</a:t>
            </a:r>
            <a:endParaRPr lang="zh-TW" altLang="en-US" dirty="0"/>
          </a:p>
        </p:txBody>
      </p:sp>
      <p:sp>
        <p:nvSpPr>
          <p:cNvPr id="4" name="矩形 3"/>
          <p:cNvSpPr/>
          <p:nvPr/>
        </p:nvSpPr>
        <p:spPr>
          <a:xfrm>
            <a:off x="4974199" y="238946"/>
            <a:ext cx="4105637"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Knowledge Distillation</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https://arxiv.org/pdf/1503.02531.pdf</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Do Deep Nets Really Need to be Deep?</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https://arxiv.org/pdf/1312.6184.pdf</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5" name="圖片 4"/>
          <p:cNvPicPr>
            <a:picLocks noChangeAspect="1"/>
          </p:cNvPicPr>
          <p:nvPr/>
        </p:nvPicPr>
        <p:blipFill>
          <a:blip r:embed="rId1"/>
          <a:stretch>
            <a:fillRect/>
          </a:stretch>
        </p:blipFill>
        <p:spPr>
          <a:xfrm>
            <a:off x="3279027" y="5522959"/>
            <a:ext cx="946724" cy="964042"/>
          </a:xfrm>
          <a:prstGeom prst="rect">
            <a:avLst/>
          </a:prstGeom>
        </p:spPr>
      </p:pic>
      <p:sp>
        <p:nvSpPr>
          <p:cNvPr id="7" name="矩形 6"/>
          <p:cNvSpPr/>
          <p:nvPr/>
        </p:nvSpPr>
        <p:spPr>
          <a:xfrm>
            <a:off x="2618703" y="3622532"/>
            <a:ext cx="2267376" cy="13041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Teacher Net</a:t>
            </a:r>
            <a:endPar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(Large)</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8" name="箭號: 向右 7"/>
          <p:cNvSpPr/>
          <p:nvPr/>
        </p:nvSpPr>
        <p:spPr>
          <a:xfrm rot="16200000">
            <a:off x="3448376" y="4926731"/>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9" name="箭號: 向右 8"/>
          <p:cNvSpPr/>
          <p:nvPr/>
        </p:nvSpPr>
        <p:spPr>
          <a:xfrm rot="16200000">
            <a:off x="3448375" y="2958836"/>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10" name="文字方塊 9"/>
          <p:cNvSpPr txBox="1"/>
          <p:nvPr/>
        </p:nvSpPr>
        <p:spPr>
          <a:xfrm>
            <a:off x="1456653" y="2478950"/>
            <a:ext cx="455088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“1”: 0.7, “7”: 0.2. “9”: 0.1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12" name="矩形 11"/>
          <p:cNvSpPr/>
          <p:nvPr/>
        </p:nvSpPr>
        <p:spPr>
          <a:xfrm>
            <a:off x="6247974" y="3642979"/>
            <a:ext cx="2267376" cy="13041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Student Net</a:t>
            </a:r>
            <a:endPar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a:t>
            </a:r>
            <a:r>
              <a:rPr lang="en-US" altLang="zh-TW" sz="2400" dirty="0">
                <a:solidFill>
                  <a:prstClr val="white"/>
                </a:solidFill>
                <a:latin typeface="Calibri" panose="020F0502020204030204"/>
                <a:ea typeface="PMingLiU" panose="02020500000000000000" pitchFamily="18" charset="-120"/>
              </a:rPr>
              <a:t>Small</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13" name="箭號: 向右 12"/>
          <p:cNvSpPr/>
          <p:nvPr/>
        </p:nvSpPr>
        <p:spPr>
          <a:xfrm rot="16200000">
            <a:off x="7077647" y="4947178"/>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14" name="箭號: 向右 13"/>
          <p:cNvSpPr/>
          <p:nvPr/>
        </p:nvSpPr>
        <p:spPr>
          <a:xfrm rot="16200000">
            <a:off x="7077646" y="2979283"/>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15" name="文字方塊 14"/>
          <p:cNvSpPr txBox="1"/>
          <p:nvPr/>
        </p:nvSpPr>
        <p:spPr>
          <a:xfrm>
            <a:off x="6700745" y="2483814"/>
            <a:ext cx="136182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16" name="箭號: 左-右雙向 15"/>
          <p:cNvSpPr/>
          <p:nvPr/>
        </p:nvSpPr>
        <p:spPr>
          <a:xfrm>
            <a:off x="5567059" y="2521914"/>
            <a:ext cx="1361829" cy="4187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pic>
        <p:nvPicPr>
          <p:cNvPr id="17" name="圖片 16"/>
          <p:cNvPicPr>
            <a:picLocks noChangeAspect="1"/>
          </p:cNvPicPr>
          <p:nvPr/>
        </p:nvPicPr>
        <p:blipFill>
          <a:blip r:embed="rId1"/>
          <a:stretch>
            <a:fillRect/>
          </a:stretch>
        </p:blipFill>
        <p:spPr>
          <a:xfrm>
            <a:off x="6908297" y="5475119"/>
            <a:ext cx="946724" cy="964042"/>
          </a:xfrm>
          <a:prstGeom prst="rect">
            <a:avLst/>
          </a:prstGeom>
        </p:spPr>
      </p:pic>
      <p:sp>
        <p:nvSpPr>
          <p:cNvPr id="18" name="文字方塊 17"/>
          <p:cNvSpPr txBox="1"/>
          <p:nvPr/>
        </p:nvSpPr>
        <p:spPr>
          <a:xfrm>
            <a:off x="2729034" y="2021750"/>
            <a:ext cx="21570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PMingLiU" panose="02020500000000000000" pitchFamily="18" charset="-120"/>
                <a:cs typeface="+mn-cs"/>
              </a:rPr>
              <a:t>Learning target</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PMingLiU" panose="02020500000000000000" pitchFamily="18" charset="-120"/>
              <a:cs typeface="+mn-cs"/>
            </a:endParaRPr>
          </a:p>
        </p:txBody>
      </p:sp>
      <p:sp>
        <p:nvSpPr>
          <p:cNvPr id="19" name="文字方塊 18"/>
          <p:cNvSpPr txBox="1"/>
          <p:nvPr/>
        </p:nvSpPr>
        <p:spPr>
          <a:xfrm>
            <a:off x="5178289" y="1690689"/>
            <a:ext cx="220337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Cross-entropy minimization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3" name="文字方塊 2"/>
          <p:cNvSpPr txBox="1"/>
          <p:nvPr/>
        </p:nvSpPr>
        <p:spPr>
          <a:xfrm>
            <a:off x="388271" y="5217403"/>
            <a:ext cx="2618702" cy="1200329"/>
          </a:xfrm>
          <a:prstGeom prst="rect">
            <a:avLst/>
          </a:prstGeom>
          <a:noFill/>
        </p:spPr>
        <p:txBody>
          <a:bodyPr wrap="square" rtlCol="0">
            <a:spAutoFit/>
          </a:bodyPr>
          <a:lstStyle/>
          <a:p>
            <a:r>
              <a:rPr lang="en-US" altLang="zh-TW" sz="2400" dirty="0">
                <a:solidFill>
                  <a:srgbClr val="FF0000"/>
                </a:solidFill>
              </a:rPr>
              <a:t>Providing the information that “1” is similar to “7”</a:t>
            </a:r>
            <a:endParaRPr lang="zh-TW" altLang="en-US" sz="2400" dirty="0">
              <a:solidFill>
                <a:srgbClr val="FF0000"/>
              </a:solidFill>
            </a:endParaRPr>
          </a:p>
        </p:txBody>
      </p:sp>
      <p:sp>
        <p:nvSpPr>
          <p:cNvPr id="11" name="灯片编号占位符 10"/>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2394384" y="3496872"/>
            <a:ext cx="2688114" cy="1596412"/>
            <a:chOff x="-624711" y="3947305"/>
            <a:chExt cx="2688114" cy="1596412"/>
          </a:xfrm>
        </p:grpSpPr>
        <p:sp>
          <p:nvSpPr>
            <p:cNvPr id="20" name="矩形 19"/>
            <p:cNvSpPr/>
            <p:nvPr/>
          </p:nvSpPr>
          <p:spPr>
            <a:xfrm>
              <a:off x="-624711" y="3947305"/>
              <a:ext cx="2267376" cy="130419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Model 1</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1" name="矩形 20"/>
            <p:cNvSpPr/>
            <p:nvPr/>
          </p:nvSpPr>
          <p:spPr>
            <a:xfrm>
              <a:off x="-450513" y="4088905"/>
              <a:ext cx="2267376" cy="1304199"/>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Model 2</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22" name="矩形 21"/>
            <p:cNvSpPr/>
            <p:nvPr/>
          </p:nvSpPr>
          <p:spPr>
            <a:xfrm>
              <a:off x="-203973" y="4239518"/>
              <a:ext cx="2267376" cy="130419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TW" sz="2400" dirty="0">
                  <a:solidFill>
                    <a:prstClr val="white"/>
                  </a:solidFill>
                  <a:latin typeface="Calibri" panose="020F0502020204030204"/>
                  <a:ea typeface="PMingLiU" panose="02020500000000000000" pitchFamily="18" charset="-120"/>
                </a:rPr>
                <a:t>N Networks</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grpSp>
      <p:sp>
        <p:nvSpPr>
          <p:cNvPr id="2" name="標題 1"/>
          <p:cNvSpPr>
            <a:spLocks noGrp="1"/>
          </p:cNvSpPr>
          <p:nvPr>
            <p:ph type="title"/>
          </p:nvPr>
        </p:nvSpPr>
        <p:spPr/>
        <p:txBody>
          <a:bodyPr/>
          <a:lstStyle/>
          <a:p>
            <a:r>
              <a:rPr lang="en-US" altLang="zh-TW" dirty="0"/>
              <a:t>Knowledge </a:t>
            </a:r>
            <a:br>
              <a:rPr lang="en-US" altLang="zh-TW" dirty="0"/>
            </a:br>
            <a:r>
              <a:rPr lang="en-US" altLang="zh-TW" dirty="0"/>
              <a:t>Distillation</a:t>
            </a:r>
            <a:endParaRPr lang="zh-TW" altLang="en-US" dirty="0"/>
          </a:p>
        </p:txBody>
      </p:sp>
      <p:sp>
        <p:nvSpPr>
          <p:cNvPr id="4" name="矩形 3"/>
          <p:cNvSpPr/>
          <p:nvPr/>
        </p:nvSpPr>
        <p:spPr>
          <a:xfrm>
            <a:off x="4974199" y="238946"/>
            <a:ext cx="4105637" cy="120032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Knowledge Distillation</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https://arxiv.org/pdf/1503.02531.pdf</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Do Deep Nets Really Need to be Deep?</a:t>
            </a:r>
            <a:endParaRPr kumimoji="0" lang="en-US" altLang="zh-TW"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a:p>
            <a:pPr marL="0" marR="0" lvl="0" indent="0" algn="l" defTabSz="457200" rtl="0" eaLnBrk="1" fontAlgn="auto" latinLnBrk="0" hangingPunct="1">
              <a:lnSpc>
                <a:spcPct val="100000"/>
              </a:lnSpc>
              <a:spcBef>
                <a:spcPts val="0"/>
              </a:spcBef>
              <a:spcAft>
                <a:spcPts val="0"/>
              </a:spcAft>
              <a:buClrTx/>
              <a:buSzTx/>
              <a:buFontTx/>
              <a:buNone/>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https://arxiv.org/pdf/1312.6184.pdf</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pic>
        <p:nvPicPr>
          <p:cNvPr id="5" name="圖片 4"/>
          <p:cNvPicPr>
            <a:picLocks noChangeAspect="1"/>
          </p:cNvPicPr>
          <p:nvPr/>
        </p:nvPicPr>
        <p:blipFill>
          <a:blip r:embed="rId1"/>
          <a:stretch>
            <a:fillRect/>
          </a:stretch>
        </p:blipFill>
        <p:spPr>
          <a:xfrm>
            <a:off x="3279027" y="5522959"/>
            <a:ext cx="946724" cy="964042"/>
          </a:xfrm>
          <a:prstGeom prst="rect">
            <a:avLst/>
          </a:prstGeom>
        </p:spPr>
      </p:pic>
      <p:sp>
        <p:nvSpPr>
          <p:cNvPr id="8" name="箭號: 向右 7"/>
          <p:cNvSpPr/>
          <p:nvPr/>
        </p:nvSpPr>
        <p:spPr>
          <a:xfrm rot="16200000">
            <a:off x="3448376" y="4926731"/>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9" name="箭號: 向右 8"/>
          <p:cNvSpPr/>
          <p:nvPr/>
        </p:nvSpPr>
        <p:spPr>
          <a:xfrm rot="16200000">
            <a:off x="3448375" y="2958836"/>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10" name="文字方塊 9"/>
          <p:cNvSpPr txBox="1"/>
          <p:nvPr/>
        </p:nvSpPr>
        <p:spPr>
          <a:xfrm>
            <a:off x="1456653" y="2478950"/>
            <a:ext cx="455088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“1”: 0.7, “7”: 0.2. “9”: 0.1</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12" name="矩形 11"/>
          <p:cNvSpPr/>
          <p:nvPr/>
        </p:nvSpPr>
        <p:spPr>
          <a:xfrm>
            <a:off x="6247974" y="3642979"/>
            <a:ext cx="2267376" cy="130419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Student Net</a:t>
            </a:r>
            <a:endPar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a:t>
            </a:r>
            <a:r>
              <a:rPr lang="en-US" altLang="zh-TW" sz="2400" dirty="0">
                <a:solidFill>
                  <a:prstClr val="white"/>
                </a:solidFill>
                <a:latin typeface="Calibri" panose="020F0502020204030204"/>
                <a:ea typeface="PMingLiU" panose="02020500000000000000" pitchFamily="18" charset="-120"/>
              </a:rPr>
              <a:t>Small</a:t>
            </a:r>
            <a:r>
              <a:rPr kumimoji="0" lang="en-US" altLang="zh-TW"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white"/>
              </a:solidFill>
              <a:effectLst/>
              <a:uLnTx/>
              <a:uFillTx/>
              <a:latin typeface="Calibri" panose="020F0502020204030204"/>
              <a:ea typeface="PMingLiU" panose="02020500000000000000" pitchFamily="18" charset="-120"/>
              <a:cs typeface="+mn-cs"/>
            </a:endParaRPr>
          </a:p>
        </p:txBody>
      </p:sp>
      <p:sp>
        <p:nvSpPr>
          <p:cNvPr id="13" name="箭號: 向右 12"/>
          <p:cNvSpPr/>
          <p:nvPr/>
        </p:nvSpPr>
        <p:spPr>
          <a:xfrm rot="16200000">
            <a:off x="7077647" y="4947178"/>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14" name="箭號: 向右 13"/>
          <p:cNvSpPr/>
          <p:nvPr/>
        </p:nvSpPr>
        <p:spPr>
          <a:xfrm rot="16200000">
            <a:off x="7077646" y="2979283"/>
            <a:ext cx="608029" cy="5844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sp>
        <p:nvSpPr>
          <p:cNvPr id="15" name="文字方塊 14"/>
          <p:cNvSpPr txBox="1"/>
          <p:nvPr/>
        </p:nvSpPr>
        <p:spPr>
          <a:xfrm>
            <a:off x="6700745" y="2483814"/>
            <a:ext cx="136182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16" name="箭號: 左-右雙向 15"/>
          <p:cNvSpPr/>
          <p:nvPr/>
        </p:nvSpPr>
        <p:spPr>
          <a:xfrm>
            <a:off x="5567059" y="2521914"/>
            <a:ext cx="1361829" cy="41870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PMingLiU" panose="02020500000000000000" pitchFamily="18" charset="-120"/>
              <a:cs typeface="+mn-cs"/>
            </a:endParaRPr>
          </a:p>
        </p:txBody>
      </p:sp>
      <p:pic>
        <p:nvPicPr>
          <p:cNvPr id="17" name="圖片 16"/>
          <p:cNvPicPr>
            <a:picLocks noChangeAspect="1"/>
          </p:cNvPicPr>
          <p:nvPr/>
        </p:nvPicPr>
        <p:blipFill>
          <a:blip r:embed="rId1"/>
          <a:stretch>
            <a:fillRect/>
          </a:stretch>
        </p:blipFill>
        <p:spPr>
          <a:xfrm>
            <a:off x="6908297" y="5475119"/>
            <a:ext cx="946724" cy="964042"/>
          </a:xfrm>
          <a:prstGeom prst="rect">
            <a:avLst/>
          </a:prstGeom>
        </p:spPr>
      </p:pic>
      <p:sp>
        <p:nvSpPr>
          <p:cNvPr id="18" name="文字方塊 17"/>
          <p:cNvSpPr txBox="1"/>
          <p:nvPr/>
        </p:nvSpPr>
        <p:spPr>
          <a:xfrm>
            <a:off x="2729034" y="2021750"/>
            <a:ext cx="2157045"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srgbClr val="FF0000"/>
                </a:solidFill>
                <a:effectLst/>
                <a:uLnTx/>
                <a:uFillTx/>
                <a:latin typeface="Calibri" panose="020F0502020204030204"/>
                <a:ea typeface="PMingLiU" panose="02020500000000000000" pitchFamily="18" charset="-120"/>
                <a:cs typeface="+mn-cs"/>
              </a:rPr>
              <a:t>Learning target</a:t>
            </a:r>
            <a:endParaRPr kumimoji="0" lang="zh-TW" altLang="en-US" sz="2400" b="0" i="0" u="none" strike="noStrike" kern="1200" cap="none" spc="0" normalizeH="0" baseline="0" noProof="0" dirty="0">
              <a:ln>
                <a:noFill/>
              </a:ln>
              <a:solidFill>
                <a:srgbClr val="FF0000"/>
              </a:solidFill>
              <a:effectLst/>
              <a:uLnTx/>
              <a:uFillTx/>
              <a:latin typeface="Calibri" panose="020F0502020204030204"/>
              <a:ea typeface="PMingLiU" panose="02020500000000000000" pitchFamily="18" charset="-120"/>
              <a:cs typeface="+mn-cs"/>
            </a:endParaRPr>
          </a:p>
        </p:txBody>
      </p:sp>
      <p:sp>
        <p:nvSpPr>
          <p:cNvPr id="19" name="文字方塊 18"/>
          <p:cNvSpPr txBox="1"/>
          <p:nvPr/>
        </p:nvSpPr>
        <p:spPr>
          <a:xfrm>
            <a:off x="5178289" y="1690689"/>
            <a:ext cx="2203370"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rPr>
              <a:t>Cross-entropy minimization</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PMingLiU" panose="02020500000000000000" pitchFamily="18" charset="-120"/>
              <a:cs typeface="+mn-cs"/>
            </a:endParaRPr>
          </a:p>
        </p:txBody>
      </p:sp>
      <p:sp>
        <p:nvSpPr>
          <p:cNvPr id="6" name="文字方塊 5"/>
          <p:cNvSpPr txBox="1"/>
          <p:nvPr/>
        </p:nvSpPr>
        <p:spPr>
          <a:xfrm>
            <a:off x="974136" y="4787683"/>
            <a:ext cx="1737586" cy="523220"/>
          </a:xfrm>
          <a:prstGeom prst="rect">
            <a:avLst/>
          </a:prstGeom>
          <a:noFill/>
        </p:spPr>
        <p:txBody>
          <a:bodyPr wrap="square" rtlCol="0">
            <a:spAutoFit/>
          </a:bodyPr>
          <a:lstStyle/>
          <a:p>
            <a:r>
              <a:rPr lang="en-US" altLang="zh-TW" sz="2800" dirty="0">
                <a:solidFill>
                  <a:srgbClr val="0000FF"/>
                </a:solidFill>
              </a:rPr>
              <a:t>Ensemble</a:t>
            </a:r>
            <a:endParaRPr lang="zh-TW" altLang="en-US" sz="2800" dirty="0">
              <a:solidFill>
                <a:srgbClr val="0000FF"/>
              </a:solidFill>
            </a:endParaRPr>
          </a:p>
        </p:txBody>
      </p:sp>
      <p:sp>
        <p:nvSpPr>
          <p:cNvPr id="23" name="文字方塊 22"/>
          <p:cNvSpPr txBox="1"/>
          <p:nvPr/>
        </p:nvSpPr>
        <p:spPr>
          <a:xfrm>
            <a:off x="89015" y="3177730"/>
            <a:ext cx="2267375" cy="954107"/>
          </a:xfrm>
          <a:prstGeom prst="rect">
            <a:avLst/>
          </a:prstGeom>
          <a:noFill/>
        </p:spPr>
        <p:txBody>
          <a:bodyPr wrap="square" rtlCol="0">
            <a:spAutoFit/>
          </a:bodyPr>
          <a:lstStyle/>
          <a:p>
            <a:r>
              <a:rPr lang="en-US" altLang="zh-TW" sz="2800" dirty="0"/>
              <a:t>Average of a set of models</a:t>
            </a:r>
            <a:endParaRPr lang="zh-TW" altLang="en-US" sz="2800" dirty="0"/>
          </a:p>
        </p:txBody>
      </p:sp>
      <p:sp>
        <p:nvSpPr>
          <p:cNvPr id="11" name="矩形 10"/>
          <p:cNvSpPr/>
          <p:nvPr/>
        </p:nvSpPr>
        <p:spPr>
          <a:xfrm>
            <a:off x="2070100" y="2466250"/>
            <a:ext cx="3378200" cy="46808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直線單箭頭接點 24"/>
          <p:cNvCxnSpPr>
            <a:stCxn id="11" idx="1"/>
            <a:endCxn id="23" idx="0"/>
          </p:cNvCxnSpPr>
          <p:nvPr/>
        </p:nvCxnSpPr>
        <p:spPr>
          <a:xfrm flipH="1">
            <a:off x="1222703" y="2700292"/>
            <a:ext cx="847397" cy="47743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灯片编号占位符 2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Knowledge Distillation</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Temperature </a:t>
            </a:r>
            <a:endParaRPr lang="zh-TW" altLang="en-US" dirty="0"/>
          </a:p>
        </p:txBody>
      </p:sp>
      <mc:AlternateContent xmlns:mc="http://schemas.openxmlformats.org/markup-compatibility/2006">
        <mc:Choice xmlns:a14="http://schemas.microsoft.com/office/drawing/2010/main" Requires="a14">
          <p:sp>
            <p:nvSpPr>
              <p:cNvPr id="4" name="文字方塊 3">
                <a:extLst>
                  <a:ext uri="{FF2B5EF4-FFF2-40B4-BE49-F238E27FC236}">
                    <ele attr="{3FEAAFCE-6F2F-4AAD-BBC4-BA673CCBB9ED}"/>
                  </a:ext>
                </a:extLst>
              </p:cNvPr>
              <p:cNvSpPr txBox="1"/>
              <p:nvPr/>
            </p:nvSpPr>
            <p:spPr>
              <a:xfrm>
                <a:off x="1296023" y="2768600"/>
                <a:ext cx="2498826" cy="10179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𝑖</m:t>
                          </m:r>
                        </m:sub>
                      </m:sSub>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𝑒𝑥𝑝</m:t>
                          </m:r>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𝑖</m:t>
                                  </m:r>
                                </m:sub>
                              </m:sSub>
                            </m:e>
                          </m:d>
                        </m:num>
                        <m:den>
                          <m:nary>
                            <m:naryPr>
                              <m:chr m:val="∑"/>
                              <m:supHide m:val="on"/>
                              <m:ctrlPr>
                                <a:rPr lang="en-US" altLang="zh-TW" sz="2800" b="0" i="1" smtClean="0">
                                  <a:latin typeface="Cambria Math" panose="02040503050406030204" pitchFamily="18" charset="0"/>
                                </a:rPr>
                              </m:ctrlPr>
                            </m:naryPr>
                            <m:sub>
                              <m:r>
                                <m:rPr>
                                  <m:brk m:alnAt="7"/>
                                </m:rPr>
                                <a:rPr lang="en-US" altLang="zh-TW" sz="2800" b="0" i="1" smtClean="0">
                                  <a:latin typeface="Cambria Math" panose="02040503050406030204" pitchFamily="18" charset="0"/>
                                </a:rPr>
                                <m:t>𝑗</m:t>
                              </m:r>
                            </m:sub>
                            <m:sup/>
                            <m:e>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𝑗</m:t>
                                      </m:r>
                                    </m:sub>
                                  </m:sSub>
                                </m:e>
                              </m:d>
                            </m:e>
                          </m:nary>
                        </m:den>
                      </m:f>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1296023" y="2768600"/>
                <a:ext cx="2498826" cy="1017971"/>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a:extLst>
                  <a:ext uri="{FF2B5EF4-FFF2-40B4-BE49-F238E27FC236}">
                    <ele attr="{ECD081FB-F9AE-4A55-B002-09F3244BE146}"/>
                  </a:ext>
                </a:extLst>
              </p:cNvPr>
              <p:cNvSpPr txBox="1"/>
              <p:nvPr/>
            </p:nvSpPr>
            <p:spPr>
              <a:xfrm>
                <a:off x="5258423" y="2768600"/>
                <a:ext cx="2896242" cy="10179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𝑖</m:t>
                          </m:r>
                        </m:sub>
                      </m:sSub>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en-US" altLang="zh-TW" sz="2800" b="0" i="1" smtClean="0">
                              <a:latin typeface="Cambria Math" panose="02040503050406030204" pitchFamily="18" charset="0"/>
                            </a:rPr>
                            <m:t>𝑒𝑥𝑝</m:t>
                          </m:r>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𝑖</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𝑇</m:t>
                              </m:r>
                            </m:e>
                          </m:d>
                        </m:num>
                        <m:den>
                          <m:nary>
                            <m:naryPr>
                              <m:chr m:val="∑"/>
                              <m:supHide m:val="on"/>
                              <m:ctrlPr>
                                <a:rPr lang="en-US" altLang="zh-TW" sz="2800" b="0" i="1" smtClean="0">
                                  <a:latin typeface="Cambria Math" panose="02040503050406030204" pitchFamily="18" charset="0"/>
                                </a:rPr>
                              </m:ctrlPr>
                            </m:naryPr>
                            <m:sub>
                              <m:r>
                                <m:rPr>
                                  <m:brk m:alnAt="7"/>
                                </m:rPr>
                                <a:rPr lang="en-US" altLang="zh-TW" sz="2800" b="0" i="1" smtClean="0">
                                  <a:latin typeface="Cambria Math" panose="02040503050406030204" pitchFamily="18" charset="0"/>
                                </a:rPr>
                                <m:t>𝑗</m:t>
                              </m:r>
                            </m:sub>
                            <m:sup/>
                            <m:e>
                              <m:r>
                                <a:rPr lang="en-US" altLang="zh-TW" sz="2800" i="1">
                                  <a:latin typeface="Cambria Math" panose="02040503050406030204" pitchFamily="18" charset="0"/>
                                </a:rPr>
                                <m:t>𝑒𝑥𝑝</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𝑗</m:t>
                                      </m:r>
                                    </m:sub>
                                  </m:sSub>
                                  <m:r>
                                    <a:rPr lang="en-US" altLang="zh-TW" sz="2800" b="0" i="1" smtClean="0">
                                      <a:latin typeface="Cambria Math" panose="02040503050406030204" pitchFamily="18" charset="0"/>
                                    </a:rPr>
                                    <m:t>/</m:t>
                                  </m:r>
                                  <m:r>
                                    <a:rPr lang="en-US" altLang="zh-TW" sz="2800" i="1">
                                      <a:latin typeface="Cambria Math" panose="02040503050406030204" pitchFamily="18" charset="0"/>
                                    </a:rPr>
                                    <m:t>𝑇</m:t>
                                  </m:r>
                                </m:e>
                              </m:d>
                            </m:e>
                          </m:nary>
                        </m:den>
                      </m:f>
                    </m:oMath>
                  </m:oMathPara>
                </a14:m>
                <a:endParaRPr lang="zh-TW" altLang="en-US" sz="2800" dirty="0"/>
              </a:p>
            </p:txBody>
          </p:sp>
        </mc:Choice>
        <mc:Fallback>
          <p:sp>
            <p:nvSpPr>
              <p:cNvPr id="5" name="文字方塊 4"/>
              <p:cNvSpPr txBox="1">
                <a:spLocks noRot="1" noChangeAspect="1" noMove="1" noResize="1" noEditPoints="1" noAdjustHandles="1" noChangeArrowheads="1" noChangeShapeType="1" noTextEdit="1"/>
              </p:cNvSpPr>
              <p:nvPr/>
            </p:nvSpPr>
            <p:spPr>
              <a:xfrm>
                <a:off x="5258423" y="2768600"/>
                <a:ext cx="2896242" cy="1017971"/>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6" name="箭號: 向右 5"/>
          <p:cNvSpPr/>
          <p:nvPr/>
        </p:nvSpPr>
        <p:spPr>
          <a:xfrm>
            <a:off x="4123090" y="2997200"/>
            <a:ext cx="807092" cy="5969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3" name="文字方塊 12">
                <a:extLst>
                  <a:ext uri="{FF2B5EF4-FFF2-40B4-BE49-F238E27FC236}">
                    <ele attr="{F13A5D47-22AB-4FD5-A0A2-AE2958C7833F}"/>
                  </a:ext>
                </a:extLst>
              </p:cNvPr>
              <p:cNvSpPr txBox="1"/>
              <p:nvPr/>
            </p:nvSpPr>
            <p:spPr>
              <a:xfrm>
                <a:off x="1172340" y="4342408"/>
                <a:ext cx="127483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=100</m:t>
                      </m:r>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1172340" y="4342408"/>
                <a:ext cx="1274836" cy="369332"/>
              </a:xfrm>
              <a:prstGeom prst="rect">
                <a:avLst/>
              </a:prstGeom>
              <a:blipFill rotWithShape="1">
                <a:blip r:embed="rId3"/>
                <a:stretch>
                  <a:fillRect l="-2392" r="-6220"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文字方塊 14">
                <a:extLst>
                  <a:ext uri="{FF2B5EF4-FFF2-40B4-BE49-F238E27FC236}">
                    <ele attr="{64992F94-A00D-4015-B388-D8215B2D5A45}"/>
                  </a:ext>
                </a:extLst>
              </p:cNvPr>
              <p:cNvSpPr txBox="1"/>
              <p:nvPr/>
            </p:nvSpPr>
            <p:spPr>
              <a:xfrm>
                <a:off x="1172340" y="4890651"/>
                <a:ext cx="111203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=10</m:t>
                      </m:r>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1172340" y="4890651"/>
                <a:ext cx="1112035" cy="369332"/>
              </a:xfrm>
              <a:prstGeom prst="rect">
                <a:avLst/>
              </a:prstGeom>
              <a:blipFill rotWithShape="1">
                <a:blip r:embed="rId4"/>
                <a:stretch>
                  <a:fillRect l="-3279" r="-6557"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ele attr="{8F710106-2376-4373-8FD9-3C5B3076CC8E}"/>
                  </a:ext>
                </a:extLst>
              </p:cNvPr>
              <p:cNvSpPr txBox="1"/>
              <p:nvPr/>
            </p:nvSpPr>
            <p:spPr>
              <a:xfrm>
                <a:off x="1172340" y="5438894"/>
                <a:ext cx="94211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=1</m:t>
                      </m:r>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1172340" y="5438894"/>
                <a:ext cx="942116" cy="369332"/>
              </a:xfrm>
              <a:prstGeom prst="rect">
                <a:avLst/>
              </a:prstGeom>
              <a:blipFill rotWithShape="1">
                <a:blip r:embed="rId5"/>
                <a:stretch>
                  <a:fillRect l="-3871" r="-7742"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ele attr="{19C625E9-0FC7-45A3-841E-16CD088AB091}"/>
                  </a:ext>
                </a:extLst>
              </p:cNvPr>
              <p:cNvSpPr txBox="1"/>
              <p:nvPr/>
            </p:nvSpPr>
            <p:spPr>
              <a:xfrm>
                <a:off x="2975245" y="4342408"/>
                <a:ext cx="936730"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=1</m:t>
                      </m:r>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2975245" y="4342408"/>
                <a:ext cx="936730" cy="369332"/>
              </a:xfrm>
              <a:prstGeom prst="rect">
                <a:avLst/>
              </a:prstGeom>
              <a:blipFill rotWithShape="1">
                <a:blip r:embed="rId6"/>
                <a:stretch>
                  <a:fillRect l="-7792" r="-7792"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a:extLst>
                  <a:ext uri="{FF2B5EF4-FFF2-40B4-BE49-F238E27FC236}">
                    <ele attr="{4B461CA8-3BF3-48BA-9174-8101D9C120A6}"/>
                  </a:ext>
                </a:extLst>
              </p:cNvPr>
              <p:cNvSpPr txBox="1"/>
              <p:nvPr/>
            </p:nvSpPr>
            <p:spPr>
              <a:xfrm>
                <a:off x="2975245" y="4890651"/>
                <a:ext cx="94064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0</m:t>
                      </m:r>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2975245" y="4890651"/>
                <a:ext cx="940642" cy="369332"/>
              </a:xfrm>
              <a:prstGeom prst="rect">
                <a:avLst/>
              </a:prstGeom>
              <a:blipFill rotWithShape="1">
                <a:blip r:embed="rId7"/>
                <a:stretch>
                  <a:fillRect l="-7792" r="-7792"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ele attr="{B627A18B-8843-46D7-90A8-4F2C1C0AE5E4}"/>
                  </a:ext>
                </a:extLst>
              </p:cNvPr>
              <p:cNvSpPr txBox="1"/>
              <p:nvPr/>
            </p:nvSpPr>
            <p:spPr>
              <a:xfrm>
                <a:off x="2975245" y="5438894"/>
                <a:ext cx="94384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3</m:t>
                          </m:r>
                        </m:sub>
                      </m:sSub>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rPr>
                        <m:t>0</m:t>
                      </m:r>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2975245" y="5438894"/>
                <a:ext cx="943848" cy="369332"/>
              </a:xfrm>
              <a:prstGeom prst="rect">
                <a:avLst/>
              </a:prstGeom>
              <a:blipFill rotWithShape="1">
                <a:blip r:embed="rId8"/>
                <a:stretch>
                  <a:fillRect l="-7097" r="-7742"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a:extLst>
                  <a:ext uri="{FF2B5EF4-FFF2-40B4-BE49-F238E27FC236}">
                    <ele attr="{DDE4AA1F-5CAB-4674-B6ED-96D301F0C945}"/>
                  </a:ext>
                </a:extLst>
              </p:cNvPr>
              <p:cNvSpPr txBox="1"/>
              <p:nvPr/>
            </p:nvSpPr>
            <p:spPr>
              <a:xfrm>
                <a:off x="5228210" y="4400472"/>
                <a:ext cx="1275156"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𝑇</m:t>
                      </m:r>
                      <m:r>
                        <a:rPr lang="en-US" altLang="zh-TW" sz="2400" b="0" i="1" smtClean="0">
                          <a:latin typeface="Cambria Math" panose="02040503050406030204" pitchFamily="18" charset="0"/>
                        </a:rPr>
                        <m:t>=1</m:t>
                      </m:r>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5228210" y="4400472"/>
                <a:ext cx="1275156" cy="369332"/>
              </a:xfrm>
              <a:prstGeom prst="rect">
                <a:avLst/>
              </a:prstGeom>
              <a:blipFill rotWithShape="1">
                <a:blip r:embed="rId9"/>
                <a:stretch>
                  <a:fillRect l="-2871" r="-5263" b="-3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 name="文字方塊 20">
                <a:extLst>
                  <a:ext uri="{FF2B5EF4-FFF2-40B4-BE49-F238E27FC236}">
                    <ele attr="{7FDC7350-6BE1-40E5-A029-91F6F86DFF93}"/>
                  </a:ext>
                </a:extLst>
              </p:cNvPr>
              <p:cNvSpPr txBox="1"/>
              <p:nvPr/>
            </p:nvSpPr>
            <p:spPr>
              <a:xfrm>
                <a:off x="5228210" y="4948715"/>
                <a:ext cx="1514710"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𝑇</m:t>
                      </m:r>
                      <m:r>
                        <a:rPr lang="en-US" altLang="zh-TW" sz="2400" b="0" i="1" smtClean="0">
                          <a:latin typeface="Cambria Math" panose="02040503050406030204" pitchFamily="18" charset="0"/>
                        </a:rPr>
                        <m:t>=0.1</m:t>
                      </m:r>
                    </m:oMath>
                  </m:oMathPara>
                </a14:m>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5228210" y="4948715"/>
                <a:ext cx="1514710" cy="369332"/>
              </a:xfrm>
              <a:prstGeom prst="rect">
                <a:avLst/>
              </a:prstGeom>
              <a:blipFill rotWithShape="1">
                <a:blip r:embed="rId10"/>
                <a:stretch>
                  <a:fillRect l="-2419" r="-4435" b="-3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a:extLst>
                  <a:ext uri="{FF2B5EF4-FFF2-40B4-BE49-F238E27FC236}">
                    <ele attr="{DE3CD2F8-6084-4B54-B433-B5BAD5476914}"/>
                  </a:ext>
                </a:extLst>
              </p:cNvPr>
              <p:cNvSpPr txBox="1"/>
              <p:nvPr/>
            </p:nvSpPr>
            <p:spPr>
              <a:xfrm>
                <a:off x="5228210" y="5496958"/>
                <a:ext cx="1684628"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𝑇</m:t>
                      </m:r>
                      <m:r>
                        <a:rPr lang="en-US" altLang="zh-TW" sz="2400" b="0" i="1" smtClean="0">
                          <a:latin typeface="Cambria Math" panose="02040503050406030204" pitchFamily="18" charset="0"/>
                        </a:rPr>
                        <m:t>=0.01</m:t>
                      </m:r>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5228210" y="5496958"/>
                <a:ext cx="1684628" cy="369332"/>
              </a:xfrm>
              <a:prstGeom prst="rect">
                <a:avLst/>
              </a:prstGeom>
              <a:blipFill rotWithShape="1">
                <a:blip r:embed="rId11"/>
                <a:stretch>
                  <a:fillRect l="-2174" r="-3986" b="-3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a:extLst>
                  <a:ext uri="{FF2B5EF4-FFF2-40B4-BE49-F238E27FC236}">
                    <ele attr="{27DE761F-0424-4FA0-BD4B-90CAC119ABBA}"/>
                  </a:ext>
                </a:extLst>
              </p:cNvPr>
              <p:cNvSpPr txBox="1"/>
              <p:nvPr/>
            </p:nvSpPr>
            <p:spPr>
              <a:xfrm>
                <a:off x="7169148" y="4397219"/>
                <a:ext cx="1339085"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=0.56</m:t>
                      </m:r>
                    </m:oMath>
                  </m:oMathPara>
                </a14:m>
                <a:endParaRPr lang="zh-TW" altLang="en-US"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7169148" y="4397219"/>
                <a:ext cx="1339085" cy="369332"/>
              </a:xfrm>
              <a:prstGeom prst="rect">
                <a:avLst/>
              </a:prstGeom>
              <a:blipFill rotWithShape="1">
                <a:blip r:embed="rId12"/>
                <a:stretch>
                  <a:fillRect l="-5000" r="-5909"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a:extLst>
                  <a:ext uri="{FF2B5EF4-FFF2-40B4-BE49-F238E27FC236}">
                    <ele attr="{10114962-5A26-416A-AC90-E0C4A296DD45}"/>
                  </a:ext>
                </a:extLst>
              </p:cNvPr>
              <p:cNvSpPr txBox="1"/>
              <p:nvPr/>
            </p:nvSpPr>
            <p:spPr>
              <a:xfrm>
                <a:off x="7169148" y="4945462"/>
                <a:ext cx="13462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=0.23</m:t>
                      </m:r>
                    </m:oMath>
                  </m:oMathPara>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7169148" y="4945462"/>
                <a:ext cx="1346202" cy="369332"/>
              </a:xfrm>
              <a:prstGeom prst="rect">
                <a:avLst/>
              </a:prstGeom>
              <a:blipFill rotWithShape="1">
                <a:blip r:embed="rId13"/>
                <a:stretch>
                  <a:fillRect l="-4977" r="-5430"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ele attr="{83E08FD9-87FB-4E25-A6CE-F08494552651}"/>
                  </a:ext>
                </a:extLst>
              </p:cNvPr>
              <p:cNvSpPr txBox="1"/>
              <p:nvPr/>
            </p:nvSpPr>
            <p:spPr>
              <a:xfrm>
                <a:off x="7169148" y="5493705"/>
                <a:ext cx="13462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r>
                        <a:rPr lang="en-US" altLang="zh-TW" sz="2400" i="1">
                          <a:latin typeface="Cambria Math" panose="02040503050406030204" pitchFamily="18" charset="0"/>
                        </a:rPr>
                        <m:t>0</m:t>
                      </m:r>
                      <m:r>
                        <a:rPr lang="en-US" altLang="zh-TW" sz="2400" b="0" i="1" smtClean="0">
                          <a:latin typeface="Cambria Math" panose="02040503050406030204" pitchFamily="18" charset="0"/>
                        </a:rPr>
                        <m:t>.21</m:t>
                      </m:r>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7169148" y="5493705"/>
                <a:ext cx="1346202" cy="369332"/>
              </a:xfrm>
              <a:prstGeom prst="rect">
                <a:avLst/>
              </a:prstGeom>
              <a:blipFill rotWithShape="1">
                <a:blip r:embed="rId14"/>
                <a:stretch>
                  <a:fillRect l="-4977" r="-5430"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a:extLst>
                  <a:ext uri="{FF2B5EF4-FFF2-40B4-BE49-F238E27FC236}">
                    <ele attr="{160E2D5E-AF1F-46E3-9932-B2A099227892}"/>
                  </a:ext>
                </a:extLst>
              </p:cNvPr>
              <p:cNvSpPr txBox="1"/>
              <p:nvPr/>
            </p:nvSpPr>
            <p:spPr>
              <a:xfrm>
                <a:off x="3963407" y="3631962"/>
                <a:ext cx="1168333"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𝑇</m:t>
                      </m:r>
                      <m:r>
                        <a:rPr lang="en-US" altLang="zh-TW" sz="2400" b="0" i="1" smtClean="0">
                          <a:latin typeface="Cambria Math" panose="02040503050406030204" pitchFamily="18" charset="0"/>
                        </a:rPr>
                        <m:t>=100</m:t>
                      </m:r>
                    </m:oMath>
                  </m:oMathPara>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3963407" y="3631962"/>
                <a:ext cx="1168333" cy="369332"/>
              </a:xfrm>
              <a:prstGeom prst="rect">
                <a:avLst/>
              </a:prstGeom>
              <a:blipFill rotWithShape="1">
                <a:blip r:embed="rId15"/>
                <a:stretch>
                  <a:fillRect l="-5729" r="-6250" b="-6667"/>
                </a:stretch>
              </a:blipFill>
            </p:spPr>
            <p:txBody>
              <a:bodyPr/>
              <a:lstStyle/>
              <a:p>
                <a:r>
                  <a:rPr lang="zh-TW" altLang="en-US">
                    <a:noFill/>
                  </a:rPr>
                  <a:t> </a:t>
                </a:r>
                <a:endParaRPr lang="zh-TW" altLang="en-US">
                  <a:noFill/>
                </a:endParaRPr>
              </a:p>
            </p:txBody>
          </p:sp>
        </mc:Fallback>
      </mc:AlternateContent>
      <p:sp>
        <p:nvSpPr>
          <p:cNvPr id="8" name="灯片编号占位符 7"/>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3" grpId="0"/>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1785620" y="2638425"/>
            <a:ext cx="7358380" cy="150749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Architecture Design</a:t>
            </a:r>
            <a:endParaRPr lang="en-US" altLang="zh-TW" sz="6600" dirty="0">
              <a:solidFill>
                <a:schemeClr val="bg1"/>
              </a:solidFill>
            </a:endParaRPr>
          </a:p>
          <a:p>
            <a:endParaRPr lang="en-US" altLang="zh-CN" sz="6600" dirty="0">
              <a:solidFill>
                <a:schemeClr val="bg1"/>
              </a:solidFill>
              <a:sym typeface="+mn-ea"/>
            </a:endParaRPr>
          </a:p>
        </p:txBody>
      </p:sp>
      <p:sp>
        <p:nvSpPr>
          <p:cNvPr id="4" name="灯片编号占位符 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Low rank approximation</a:t>
            </a:r>
            <a:endParaRPr sz="3600" b="1" kern="0" spc="-5" dirty="0">
              <a:solidFill>
                <a:srgbClr val="00294D"/>
              </a:solidFill>
              <a:latin typeface="Calibri" panose="020F0502020204030204"/>
              <a:cs typeface="Calibri" panose="020F0502020204030204"/>
            </a:endParaRPr>
          </a:p>
        </p:txBody>
      </p:sp>
      <p:sp>
        <p:nvSpPr>
          <p:cNvPr id="11" name="矩形 10"/>
          <p:cNvSpPr/>
          <p:nvPr/>
        </p:nvSpPr>
        <p:spPr>
          <a:xfrm>
            <a:off x="410232" y="1815464"/>
            <a:ext cx="3569113" cy="21211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2" name="矩形 11"/>
          <p:cNvSpPr/>
          <p:nvPr/>
        </p:nvSpPr>
        <p:spPr>
          <a:xfrm>
            <a:off x="1364676" y="3437893"/>
            <a:ext cx="1616885" cy="20647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 name="向右箭號 12"/>
          <p:cNvSpPr/>
          <p:nvPr/>
        </p:nvSpPr>
        <p:spPr>
          <a:xfrm rot="16200000">
            <a:off x="1582307" y="2517241"/>
            <a:ext cx="1181626" cy="412955"/>
          </a:xfrm>
          <a:prstGeom prst="rightArrow">
            <a:avLst/>
          </a:prstGeom>
          <a:solidFill>
            <a:srgbClr val="FFFF00"/>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14" name="文字方塊 13"/>
          <p:cNvSpPr txBox="1"/>
          <p:nvPr/>
        </p:nvSpPr>
        <p:spPr>
          <a:xfrm>
            <a:off x="2326578" y="2485868"/>
            <a:ext cx="870155" cy="523220"/>
          </a:xfrm>
          <a:prstGeom prst="rect">
            <a:avLst/>
          </a:prstGeom>
          <a:noFill/>
        </p:spPr>
        <p:txBody>
          <a:bodyPr wrap="square" rtlCol="0">
            <a:spAutoFit/>
          </a:bodyPr>
          <a:lstStyle/>
          <a:p>
            <a:r>
              <a:rPr lang="en-US" altLang="zh-TW" sz="2800" dirty="0"/>
              <a:t>W</a:t>
            </a:r>
            <a:endParaRPr lang="zh-TW" altLang="en-US" sz="2800" dirty="0"/>
          </a:p>
        </p:txBody>
      </p:sp>
      <p:sp>
        <p:nvSpPr>
          <p:cNvPr id="15" name="矩形 14"/>
          <p:cNvSpPr/>
          <p:nvPr/>
        </p:nvSpPr>
        <p:spPr>
          <a:xfrm>
            <a:off x="5699416" y="3393646"/>
            <a:ext cx="1616885" cy="20647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6082875" y="2629531"/>
            <a:ext cx="882752" cy="21465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7" name="矩形 16"/>
          <p:cNvSpPr/>
          <p:nvPr/>
        </p:nvSpPr>
        <p:spPr>
          <a:xfrm>
            <a:off x="4817888" y="1803621"/>
            <a:ext cx="3569113" cy="21211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sp>
        <p:nvSpPr>
          <p:cNvPr id="18" name="文字方塊 17"/>
          <p:cNvSpPr txBox="1"/>
          <p:nvPr/>
        </p:nvSpPr>
        <p:spPr>
          <a:xfrm>
            <a:off x="5109575" y="2473859"/>
            <a:ext cx="985897" cy="461665"/>
          </a:xfrm>
          <a:prstGeom prst="rect">
            <a:avLst/>
          </a:prstGeom>
          <a:noFill/>
        </p:spPr>
        <p:txBody>
          <a:bodyPr wrap="square" rtlCol="0">
            <a:spAutoFit/>
          </a:bodyPr>
          <a:lstStyle/>
          <a:p>
            <a:pPr algn="r"/>
            <a:r>
              <a:rPr lang="en-US" altLang="zh-TW" sz="2400" dirty="0"/>
              <a:t>linear</a:t>
            </a:r>
            <a:endParaRPr lang="zh-TW" altLang="en-US" sz="2400" dirty="0"/>
          </a:p>
        </p:txBody>
      </p:sp>
      <p:sp>
        <p:nvSpPr>
          <p:cNvPr id="29" name="向右箭號 28"/>
          <p:cNvSpPr/>
          <p:nvPr/>
        </p:nvSpPr>
        <p:spPr>
          <a:xfrm rot="16200000">
            <a:off x="6341018" y="2929708"/>
            <a:ext cx="363782" cy="412955"/>
          </a:xfrm>
          <a:prstGeom prst="rightArrow">
            <a:avLst/>
          </a:prstGeom>
          <a:solidFill>
            <a:srgbClr val="FFFF00"/>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30" name="文字方塊 29"/>
          <p:cNvSpPr txBox="1"/>
          <p:nvPr/>
        </p:nvSpPr>
        <p:spPr>
          <a:xfrm>
            <a:off x="6772766" y="2046892"/>
            <a:ext cx="870155" cy="523220"/>
          </a:xfrm>
          <a:prstGeom prst="rect">
            <a:avLst/>
          </a:prstGeom>
          <a:noFill/>
        </p:spPr>
        <p:txBody>
          <a:bodyPr wrap="square" rtlCol="0">
            <a:spAutoFit/>
          </a:bodyPr>
          <a:lstStyle/>
          <a:p>
            <a:r>
              <a:rPr lang="en-US" altLang="zh-TW" sz="2800" dirty="0"/>
              <a:t>U</a:t>
            </a:r>
            <a:endParaRPr lang="zh-TW" altLang="en-US" sz="2800" dirty="0"/>
          </a:p>
        </p:txBody>
      </p:sp>
      <p:sp>
        <p:nvSpPr>
          <p:cNvPr id="31" name="向右箭號 30"/>
          <p:cNvSpPr/>
          <p:nvPr/>
        </p:nvSpPr>
        <p:spPr>
          <a:xfrm rot="16200000">
            <a:off x="6341585" y="2091268"/>
            <a:ext cx="363782" cy="412955"/>
          </a:xfrm>
          <a:prstGeom prst="rightArrow">
            <a:avLst/>
          </a:prstGeom>
          <a:solidFill>
            <a:srgbClr val="FFFF00"/>
          </a:solidFill>
        </p:spPr>
        <p:style>
          <a:lnRef idx="1">
            <a:schemeClr val="dk1"/>
          </a:lnRef>
          <a:fillRef idx="2">
            <a:schemeClr val="dk1"/>
          </a:fillRef>
          <a:effectRef idx="1">
            <a:schemeClr val="dk1"/>
          </a:effectRef>
          <a:fontRef idx="minor">
            <a:schemeClr val="dk1"/>
          </a:fontRef>
        </p:style>
        <p:txBody>
          <a:bodyPr rtlCol="0" anchor="ctr"/>
          <a:lstStyle/>
          <a:p>
            <a:pPr algn="ctr"/>
            <a:endParaRPr lang="zh-TW" altLang="en-US"/>
          </a:p>
        </p:txBody>
      </p:sp>
      <p:sp>
        <p:nvSpPr>
          <p:cNvPr id="32" name="文字方塊 31"/>
          <p:cNvSpPr txBox="1"/>
          <p:nvPr/>
        </p:nvSpPr>
        <p:spPr>
          <a:xfrm>
            <a:off x="6766768" y="2904222"/>
            <a:ext cx="870155" cy="523220"/>
          </a:xfrm>
          <a:prstGeom prst="rect">
            <a:avLst/>
          </a:prstGeom>
          <a:noFill/>
        </p:spPr>
        <p:txBody>
          <a:bodyPr wrap="square" rtlCol="0">
            <a:spAutoFit/>
          </a:bodyPr>
          <a:lstStyle/>
          <a:p>
            <a:r>
              <a:rPr lang="en-US" altLang="zh-TW" sz="2800" dirty="0"/>
              <a:t>V</a:t>
            </a:r>
            <a:endParaRPr lang="zh-TW" altLang="en-US" sz="2800" dirty="0"/>
          </a:p>
        </p:txBody>
      </p:sp>
      <p:sp>
        <p:nvSpPr>
          <p:cNvPr id="34" name="文字方塊 33"/>
          <p:cNvSpPr txBox="1"/>
          <p:nvPr/>
        </p:nvSpPr>
        <p:spPr>
          <a:xfrm>
            <a:off x="3982601" y="1690689"/>
            <a:ext cx="589399" cy="461665"/>
          </a:xfrm>
          <a:prstGeom prst="rect">
            <a:avLst/>
          </a:prstGeom>
          <a:noFill/>
        </p:spPr>
        <p:txBody>
          <a:bodyPr wrap="square" rtlCol="0">
            <a:spAutoFit/>
          </a:bodyPr>
          <a:lstStyle/>
          <a:p>
            <a:r>
              <a:rPr lang="en-US" altLang="zh-TW" sz="2400" dirty="0"/>
              <a:t>M</a:t>
            </a:r>
            <a:endParaRPr lang="zh-TW" altLang="en-US" sz="2400" dirty="0"/>
          </a:p>
        </p:txBody>
      </p:sp>
      <p:sp>
        <p:nvSpPr>
          <p:cNvPr id="35" name="文字方塊 34"/>
          <p:cNvSpPr txBox="1"/>
          <p:nvPr/>
        </p:nvSpPr>
        <p:spPr>
          <a:xfrm>
            <a:off x="3069457" y="3317966"/>
            <a:ext cx="589399" cy="461665"/>
          </a:xfrm>
          <a:prstGeom prst="rect">
            <a:avLst/>
          </a:prstGeom>
          <a:noFill/>
        </p:spPr>
        <p:txBody>
          <a:bodyPr wrap="square" rtlCol="0">
            <a:spAutoFit/>
          </a:bodyPr>
          <a:lstStyle/>
          <a:p>
            <a:r>
              <a:rPr lang="en-US" altLang="zh-TW" sz="2400" dirty="0"/>
              <a:t>N</a:t>
            </a:r>
            <a:endParaRPr lang="zh-TW" altLang="en-US" sz="2400" dirty="0"/>
          </a:p>
        </p:txBody>
      </p:sp>
      <p:sp>
        <p:nvSpPr>
          <p:cNvPr id="36" name="文字方塊 35"/>
          <p:cNvSpPr txBox="1"/>
          <p:nvPr/>
        </p:nvSpPr>
        <p:spPr>
          <a:xfrm>
            <a:off x="8416652" y="1697877"/>
            <a:ext cx="589399" cy="461665"/>
          </a:xfrm>
          <a:prstGeom prst="rect">
            <a:avLst/>
          </a:prstGeom>
          <a:noFill/>
        </p:spPr>
        <p:txBody>
          <a:bodyPr wrap="square" rtlCol="0">
            <a:spAutoFit/>
          </a:bodyPr>
          <a:lstStyle/>
          <a:p>
            <a:r>
              <a:rPr lang="en-US" altLang="zh-TW" sz="2400" dirty="0"/>
              <a:t>M</a:t>
            </a:r>
            <a:endParaRPr lang="zh-TW" altLang="en-US" sz="2400" dirty="0"/>
          </a:p>
        </p:txBody>
      </p:sp>
      <p:sp>
        <p:nvSpPr>
          <p:cNvPr id="37" name="文字方塊 36"/>
          <p:cNvSpPr txBox="1"/>
          <p:nvPr/>
        </p:nvSpPr>
        <p:spPr>
          <a:xfrm>
            <a:off x="7400683" y="3281466"/>
            <a:ext cx="589399" cy="461665"/>
          </a:xfrm>
          <a:prstGeom prst="rect">
            <a:avLst/>
          </a:prstGeom>
          <a:noFill/>
        </p:spPr>
        <p:txBody>
          <a:bodyPr wrap="square" rtlCol="0">
            <a:spAutoFit/>
          </a:bodyPr>
          <a:lstStyle/>
          <a:p>
            <a:r>
              <a:rPr lang="en-US" altLang="zh-TW" sz="2400" dirty="0"/>
              <a:t>N</a:t>
            </a:r>
            <a:endParaRPr lang="zh-TW" altLang="en-US" sz="2400" dirty="0"/>
          </a:p>
        </p:txBody>
      </p:sp>
      <p:sp>
        <p:nvSpPr>
          <p:cNvPr id="38" name="文字方塊 37"/>
          <p:cNvSpPr txBox="1"/>
          <p:nvPr/>
        </p:nvSpPr>
        <p:spPr>
          <a:xfrm>
            <a:off x="7047524" y="2509041"/>
            <a:ext cx="589399" cy="461665"/>
          </a:xfrm>
          <a:prstGeom prst="rect">
            <a:avLst/>
          </a:prstGeom>
          <a:noFill/>
        </p:spPr>
        <p:txBody>
          <a:bodyPr wrap="square" rtlCol="0">
            <a:spAutoFit/>
          </a:bodyPr>
          <a:lstStyle/>
          <a:p>
            <a:r>
              <a:rPr lang="en-US" altLang="zh-TW" sz="2400" dirty="0"/>
              <a:t>K</a:t>
            </a:r>
            <a:endParaRPr lang="zh-TW" altLang="en-US" sz="2400" dirty="0"/>
          </a:p>
        </p:txBody>
      </p:sp>
      <p:grpSp>
        <p:nvGrpSpPr>
          <p:cNvPr id="3" name="群組 2"/>
          <p:cNvGrpSpPr/>
          <p:nvPr/>
        </p:nvGrpSpPr>
        <p:grpSpPr>
          <a:xfrm>
            <a:off x="907543" y="4010802"/>
            <a:ext cx="7328914" cy="2425349"/>
            <a:chOff x="1153351" y="1442404"/>
            <a:chExt cx="7328914" cy="2425349"/>
          </a:xfrm>
        </p:grpSpPr>
        <p:sp>
          <p:nvSpPr>
            <p:cNvPr id="8" name="矩形 7"/>
            <p:cNvSpPr/>
            <p:nvPr/>
          </p:nvSpPr>
          <p:spPr>
            <a:xfrm>
              <a:off x="1792754" y="1876571"/>
              <a:ext cx="1740309" cy="196153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3200" dirty="0"/>
                <a:t>W</a:t>
              </a:r>
              <a:endParaRPr lang="zh-TW" altLang="en-US" sz="3200" dirty="0"/>
            </a:p>
          </p:txBody>
        </p:sp>
        <p:sp>
          <p:nvSpPr>
            <p:cNvPr id="9" name="矩形 8"/>
            <p:cNvSpPr/>
            <p:nvPr/>
          </p:nvSpPr>
          <p:spPr>
            <a:xfrm>
              <a:off x="4536261" y="1913442"/>
              <a:ext cx="985684" cy="18877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200" dirty="0"/>
                <a:t>U</a:t>
              </a:r>
              <a:endParaRPr lang="zh-TW" altLang="en-US" sz="3200" dirty="0"/>
            </a:p>
          </p:txBody>
        </p:sp>
        <p:sp>
          <p:nvSpPr>
            <p:cNvPr id="10" name="矩形 9"/>
            <p:cNvSpPr/>
            <p:nvPr/>
          </p:nvSpPr>
          <p:spPr>
            <a:xfrm>
              <a:off x="5892190" y="1880128"/>
              <a:ext cx="1740309" cy="82591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3200" dirty="0"/>
                <a:t>V</a:t>
              </a:r>
              <a:endParaRPr lang="zh-TW" altLang="en-US" sz="3200" dirty="0"/>
            </a:p>
          </p:txBody>
        </p:sp>
        <p:sp>
          <p:nvSpPr>
            <p:cNvPr id="20" name="文字方塊 19"/>
            <p:cNvSpPr txBox="1"/>
            <p:nvPr/>
          </p:nvSpPr>
          <p:spPr>
            <a:xfrm>
              <a:off x="3513186" y="2592967"/>
              <a:ext cx="659280" cy="584775"/>
            </a:xfrm>
            <a:prstGeom prst="rect">
              <a:avLst/>
            </a:prstGeom>
            <a:noFill/>
          </p:spPr>
          <p:txBody>
            <a:bodyPr wrap="square" rtlCol="0">
              <a:spAutoFit/>
            </a:bodyPr>
            <a:lstStyle/>
            <a:p>
              <a:pPr algn="ctr"/>
              <a:r>
                <a:rPr lang="en-US" altLang="zh-TW" sz="3200" b="1" dirty="0"/>
                <a:t>≈</a:t>
              </a:r>
              <a:endParaRPr lang="zh-TW" altLang="en-US" sz="3200" b="1" dirty="0"/>
            </a:p>
          </p:txBody>
        </p:sp>
        <p:sp>
          <p:nvSpPr>
            <p:cNvPr id="21" name="文字方塊 20"/>
            <p:cNvSpPr txBox="1"/>
            <p:nvPr/>
          </p:nvSpPr>
          <p:spPr>
            <a:xfrm>
              <a:off x="1153351" y="2626505"/>
              <a:ext cx="639403" cy="461665"/>
            </a:xfrm>
            <a:prstGeom prst="rect">
              <a:avLst/>
            </a:prstGeom>
            <a:noFill/>
          </p:spPr>
          <p:txBody>
            <a:bodyPr wrap="square" rtlCol="0">
              <a:spAutoFit/>
            </a:bodyPr>
            <a:lstStyle/>
            <a:p>
              <a:pPr algn="ctr"/>
              <a:r>
                <a:rPr lang="en-US" altLang="zh-TW" sz="2400" dirty="0"/>
                <a:t>M</a:t>
              </a:r>
              <a:endParaRPr lang="zh-TW" altLang="en-US" sz="2400" dirty="0"/>
            </a:p>
          </p:txBody>
        </p:sp>
        <p:sp>
          <p:nvSpPr>
            <p:cNvPr id="24" name="文字方塊 23"/>
            <p:cNvSpPr txBox="1"/>
            <p:nvPr/>
          </p:nvSpPr>
          <p:spPr>
            <a:xfrm>
              <a:off x="3972753" y="2706038"/>
              <a:ext cx="639403" cy="461665"/>
            </a:xfrm>
            <a:prstGeom prst="rect">
              <a:avLst/>
            </a:prstGeom>
            <a:noFill/>
          </p:spPr>
          <p:txBody>
            <a:bodyPr wrap="square" rtlCol="0">
              <a:spAutoFit/>
            </a:bodyPr>
            <a:lstStyle/>
            <a:p>
              <a:pPr algn="ctr"/>
              <a:r>
                <a:rPr lang="en-US" altLang="zh-TW" sz="2400" dirty="0"/>
                <a:t>M</a:t>
              </a:r>
              <a:endParaRPr lang="zh-TW" altLang="en-US" sz="2400" dirty="0"/>
            </a:p>
          </p:txBody>
        </p:sp>
        <p:sp>
          <p:nvSpPr>
            <p:cNvPr id="25" name="文字方塊 24"/>
            <p:cNvSpPr txBox="1"/>
            <p:nvPr/>
          </p:nvSpPr>
          <p:spPr>
            <a:xfrm>
              <a:off x="2350274" y="1484000"/>
              <a:ext cx="639403" cy="461665"/>
            </a:xfrm>
            <a:prstGeom prst="rect">
              <a:avLst/>
            </a:prstGeom>
            <a:noFill/>
          </p:spPr>
          <p:txBody>
            <a:bodyPr wrap="square" rtlCol="0">
              <a:spAutoFit/>
            </a:bodyPr>
            <a:lstStyle/>
            <a:p>
              <a:pPr algn="ctr"/>
              <a:r>
                <a:rPr lang="en-US" altLang="zh-TW" sz="2400" dirty="0"/>
                <a:t>N</a:t>
              </a:r>
              <a:endParaRPr lang="zh-TW" altLang="en-US" sz="2400" dirty="0"/>
            </a:p>
          </p:txBody>
        </p:sp>
        <p:sp>
          <p:nvSpPr>
            <p:cNvPr id="26" name="文字方塊 25"/>
            <p:cNvSpPr txBox="1"/>
            <p:nvPr/>
          </p:nvSpPr>
          <p:spPr>
            <a:xfrm>
              <a:off x="6385494" y="1450686"/>
              <a:ext cx="639403" cy="461665"/>
            </a:xfrm>
            <a:prstGeom prst="rect">
              <a:avLst/>
            </a:prstGeom>
            <a:noFill/>
          </p:spPr>
          <p:txBody>
            <a:bodyPr wrap="square" rtlCol="0">
              <a:spAutoFit/>
            </a:bodyPr>
            <a:lstStyle/>
            <a:p>
              <a:pPr algn="ctr"/>
              <a:r>
                <a:rPr lang="en-US" altLang="zh-TW" sz="2400" dirty="0"/>
                <a:t>N</a:t>
              </a:r>
              <a:endParaRPr lang="zh-TW" altLang="en-US" sz="2400" dirty="0"/>
            </a:p>
          </p:txBody>
        </p:sp>
        <p:sp>
          <p:nvSpPr>
            <p:cNvPr id="27" name="文字方塊 26"/>
            <p:cNvSpPr txBox="1"/>
            <p:nvPr/>
          </p:nvSpPr>
          <p:spPr>
            <a:xfrm>
              <a:off x="4747963" y="1442404"/>
              <a:ext cx="639403" cy="461665"/>
            </a:xfrm>
            <a:prstGeom prst="rect">
              <a:avLst/>
            </a:prstGeom>
            <a:noFill/>
          </p:spPr>
          <p:txBody>
            <a:bodyPr wrap="square" rtlCol="0">
              <a:spAutoFit/>
            </a:bodyPr>
            <a:lstStyle/>
            <a:p>
              <a:pPr algn="ctr"/>
              <a:r>
                <a:rPr lang="en-US" altLang="zh-TW" sz="2400" dirty="0"/>
                <a:t>K</a:t>
              </a:r>
              <a:endParaRPr lang="zh-TW" altLang="en-US" sz="2400" dirty="0"/>
            </a:p>
          </p:txBody>
        </p:sp>
        <p:sp>
          <p:nvSpPr>
            <p:cNvPr id="28" name="文字方塊 27"/>
            <p:cNvSpPr txBox="1"/>
            <p:nvPr/>
          </p:nvSpPr>
          <p:spPr>
            <a:xfrm>
              <a:off x="5429301" y="2078737"/>
              <a:ext cx="639403" cy="461665"/>
            </a:xfrm>
            <a:prstGeom prst="rect">
              <a:avLst/>
            </a:prstGeom>
            <a:noFill/>
          </p:spPr>
          <p:txBody>
            <a:bodyPr wrap="square" rtlCol="0">
              <a:spAutoFit/>
            </a:bodyPr>
            <a:lstStyle/>
            <a:p>
              <a:pPr algn="ctr"/>
              <a:r>
                <a:rPr lang="en-US" altLang="zh-TW" sz="2400" dirty="0"/>
                <a:t>K</a:t>
              </a:r>
              <a:endParaRPr lang="zh-TW" altLang="en-US" sz="2400" dirty="0"/>
            </a:p>
          </p:txBody>
        </p:sp>
        <p:sp>
          <p:nvSpPr>
            <p:cNvPr id="33" name="文字方塊 32"/>
            <p:cNvSpPr txBox="1"/>
            <p:nvPr/>
          </p:nvSpPr>
          <p:spPr>
            <a:xfrm>
              <a:off x="5813738" y="3344533"/>
              <a:ext cx="2668527" cy="523220"/>
            </a:xfrm>
            <a:prstGeom prst="rect">
              <a:avLst/>
            </a:prstGeom>
            <a:noFill/>
          </p:spPr>
          <p:txBody>
            <a:bodyPr wrap="square" rtlCol="0">
              <a:spAutoFit/>
            </a:bodyPr>
            <a:lstStyle/>
            <a:p>
              <a:r>
                <a:rPr lang="en-US" altLang="zh-TW" sz="2800" dirty="0">
                  <a:solidFill>
                    <a:srgbClr val="FF0000"/>
                  </a:solidFill>
                </a:rPr>
                <a:t>Less parameters</a:t>
              </a:r>
              <a:endParaRPr lang="zh-TW" altLang="en-US" sz="2800" dirty="0">
                <a:solidFill>
                  <a:srgbClr val="FF0000"/>
                </a:solidFill>
              </a:endParaRPr>
            </a:p>
          </p:txBody>
        </p:sp>
        <p:sp>
          <p:nvSpPr>
            <p:cNvPr id="39" name="文字方塊 38"/>
            <p:cNvSpPr txBox="1"/>
            <p:nvPr/>
          </p:nvSpPr>
          <p:spPr>
            <a:xfrm>
              <a:off x="6142692" y="2892924"/>
              <a:ext cx="1452409" cy="461665"/>
            </a:xfrm>
            <a:prstGeom prst="rect">
              <a:avLst/>
            </a:prstGeom>
            <a:noFill/>
          </p:spPr>
          <p:txBody>
            <a:bodyPr wrap="square" rtlCol="0">
              <a:spAutoFit/>
            </a:bodyPr>
            <a:lstStyle/>
            <a:p>
              <a:pPr algn="ctr"/>
              <a:r>
                <a:rPr lang="en-US" altLang="zh-TW" sz="2400" dirty="0"/>
                <a:t>K &lt; M,N</a:t>
              </a:r>
              <a:endParaRPr lang="zh-TW" altLang="en-US" sz="2400" dirty="0"/>
            </a:p>
          </p:txBody>
        </p:sp>
      </p:grpSp>
      <p:sp>
        <p:nvSpPr>
          <p:cNvPr id="5" name="灯片编号占位符 4"/>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animBg="1"/>
      <p:bldP spid="16" grpId="0" animBg="1"/>
      <p:bldP spid="17" grpId="0" animBg="1"/>
      <p:bldP spid="18" grpId="0"/>
      <p:bldP spid="29" grpId="0" animBg="1"/>
      <p:bldP spid="30" grpId="0"/>
      <p:bldP spid="31" grpId="0" animBg="1"/>
      <p:bldP spid="32" grpId="0"/>
      <p:bldP spid="34" grpId="0"/>
      <p:bldP spid="35" grpId="0"/>
      <p:bldP spid="36" grpId="0"/>
      <p:bldP spid="37" grpId="0"/>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818817" y="2331720"/>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bl>
          </a:graphicData>
        </a:graphic>
      </p:graphicFrame>
      <p:graphicFrame>
        <p:nvGraphicFramePr>
          <p:cNvPr id="10" name="表格 9"/>
          <p:cNvGraphicFramePr>
            <a:graphicFrameLocks noGrp="1"/>
          </p:cNvGraphicFramePr>
          <p:nvPr/>
        </p:nvGraphicFramePr>
        <p:xfrm>
          <a:off x="4076719" y="880406"/>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graphicFrame>
        <p:nvGraphicFramePr>
          <p:cNvPr id="11" name="表格 10"/>
          <p:cNvGraphicFramePr>
            <a:graphicFrameLocks noGrp="1"/>
          </p:cNvGraphicFramePr>
          <p:nvPr/>
        </p:nvGraphicFramePr>
        <p:xfrm>
          <a:off x="4229119" y="1032806"/>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graphicFrame>
        <p:nvGraphicFramePr>
          <p:cNvPr id="13" name="表格 12"/>
          <p:cNvGraphicFramePr>
            <a:graphicFrameLocks noGrp="1"/>
          </p:cNvGraphicFramePr>
          <p:nvPr/>
        </p:nvGraphicFramePr>
        <p:xfrm>
          <a:off x="4076719" y="2336979"/>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graphicFrame>
        <p:nvGraphicFramePr>
          <p:cNvPr id="14" name="表格 13"/>
          <p:cNvGraphicFramePr>
            <a:graphicFrameLocks noGrp="1"/>
          </p:cNvGraphicFramePr>
          <p:nvPr/>
        </p:nvGraphicFramePr>
        <p:xfrm>
          <a:off x="4229119" y="2489379"/>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graphicFrame>
        <p:nvGraphicFramePr>
          <p:cNvPr id="15" name="表格 14"/>
          <p:cNvGraphicFramePr>
            <a:graphicFrameLocks noGrp="1"/>
          </p:cNvGraphicFramePr>
          <p:nvPr/>
        </p:nvGraphicFramePr>
        <p:xfrm>
          <a:off x="4075800" y="381227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bl>
          </a:graphicData>
        </a:graphic>
      </p:graphicFrame>
      <p:graphicFrame>
        <p:nvGraphicFramePr>
          <p:cNvPr id="16" name="表格 15"/>
          <p:cNvGraphicFramePr>
            <a:graphicFrameLocks noGrp="1"/>
          </p:cNvGraphicFramePr>
          <p:nvPr/>
        </p:nvGraphicFramePr>
        <p:xfrm>
          <a:off x="4228200" y="396467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bl>
          </a:graphicData>
        </a:graphic>
      </p:graphicFrame>
      <p:graphicFrame>
        <p:nvGraphicFramePr>
          <p:cNvPr id="17" name="表格 16"/>
          <p:cNvGraphicFramePr>
            <a:graphicFrameLocks noGrp="1"/>
          </p:cNvGraphicFramePr>
          <p:nvPr/>
        </p:nvGraphicFramePr>
        <p:xfrm>
          <a:off x="4075800" y="5268843"/>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bl>
          </a:graphicData>
        </a:graphic>
      </p:graphicFrame>
      <p:graphicFrame>
        <p:nvGraphicFramePr>
          <p:cNvPr id="18" name="表格 17"/>
          <p:cNvGraphicFramePr>
            <a:graphicFrameLocks noGrp="1"/>
          </p:cNvGraphicFramePr>
          <p:nvPr/>
        </p:nvGraphicFramePr>
        <p:xfrm>
          <a:off x="4228200" y="5421243"/>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bl>
          </a:graphicData>
        </a:graphic>
      </p:graphicFrame>
      <p:sp>
        <p:nvSpPr>
          <p:cNvPr id="19" name="矩形 18"/>
          <p:cNvSpPr/>
          <p:nvPr/>
        </p:nvSpPr>
        <p:spPr>
          <a:xfrm>
            <a:off x="208601" y="72738"/>
            <a:ext cx="4109010" cy="584775"/>
          </a:xfrm>
          <a:prstGeom prst="rect">
            <a:avLst/>
          </a:prstGeom>
        </p:spPr>
        <p:txBody>
          <a:bodyPr wrap="none">
            <a:spAutoFit/>
          </a:bodyPr>
          <a:lstStyle/>
          <a:p>
            <a:r>
              <a:rPr lang="en-US" altLang="zh-TW" sz="3200" b="1" i="1" u="sng" dirty="0"/>
              <a:t>Review: Standard CNN </a:t>
            </a:r>
            <a:endParaRPr lang="zh-TW" altLang="en-US" sz="3200" b="1" i="1" u="sng" dirty="0"/>
          </a:p>
        </p:txBody>
      </p:sp>
      <p:graphicFrame>
        <p:nvGraphicFramePr>
          <p:cNvPr id="20" name="表格 19"/>
          <p:cNvGraphicFramePr>
            <a:graphicFrameLocks noGrp="1"/>
          </p:cNvGraphicFramePr>
          <p:nvPr/>
        </p:nvGraphicFramePr>
        <p:xfrm>
          <a:off x="6253702" y="2623550"/>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graphicFrame>
        <p:nvGraphicFramePr>
          <p:cNvPr id="4" name="表格 3"/>
          <p:cNvGraphicFramePr>
            <a:graphicFrameLocks noGrp="1"/>
          </p:cNvGraphicFramePr>
          <p:nvPr/>
        </p:nvGraphicFramePr>
        <p:xfrm>
          <a:off x="971217" y="2502349"/>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bl>
          </a:graphicData>
        </a:graphic>
      </p:graphicFrame>
      <p:graphicFrame>
        <p:nvGraphicFramePr>
          <p:cNvPr id="21" name="表格 20"/>
          <p:cNvGraphicFramePr>
            <a:graphicFrameLocks noGrp="1"/>
          </p:cNvGraphicFramePr>
          <p:nvPr/>
        </p:nvGraphicFramePr>
        <p:xfrm>
          <a:off x="6406102" y="2775950"/>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graphicFrame>
        <p:nvGraphicFramePr>
          <p:cNvPr id="22" name="表格 21"/>
          <p:cNvGraphicFramePr>
            <a:graphicFrameLocks noGrp="1"/>
          </p:cNvGraphicFramePr>
          <p:nvPr/>
        </p:nvGraphicFramePr>
        <p:xfrm>
          <a:off x="6558502" y="2928350"/>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bl>
          </a:graphicData>
        </a:graphic>
      </p:graphicFrame>
      <p:graphicFrame>
        <p:nvGraphicFramePr>
          <p:cNvPr id="23" name="表格 22"/>
          <p:cNvGraphicFramePr>
            <a:graphicFrameLocks noGrp="1"/>
          </p:cNvGraphicFramePr>
          <p:nvPr/>
        </p:nvGraphicFramePr>
        <p:xfrm>
          <a:off x="6710902" y="3080750"/>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bl>
          </a:graphicData>
        </a:graphic>
      </p:graphicFrame>
      <mc:AlternateContent xmlns:mc="http://schemas.openxmlformats.org/markup-compatibility/2006">
        <mc:Choice xmlns:a14="http://schemas.microsoft.com/office/drawing/2010/main" Requires="a14">
          <p:sp>
            <p:nvSpPr>
              <p:cNvPr id="24" name="文字方塊 23">
                <a:extLst>
                  <a:ext uri="{FF2B5EF4-FFF2-40B4-BE49-F238E27FC236}">
                    <ele attr="{A41774C2-1068-4900-9BAA-6C825003E7FA}"/>
                  </a:ext>
                </a:extLst>
              </p:cNvPr>
              <p:cNvSpPr txBox="1"/>
              <p:nvPr/>
            </p:nvSpPr>
            <p:spPr>
              <a:xfrm>
                <a:off x="5735803" y="1029863"/>
                <a:ext cx="2557944" cy="73866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3</m:t>
                      </m:r>
                      <m:r>
                        <a:rPr lang="en-US" altLang="zh-TW" sz="2400" b="0" i="1" smtClean="0">
                          <a:latin typeface="Cambria Math" panose="02040503050406030204" pitchFamily="18" charset="0"/>
                          <a:ea typeface="Cambria Math" panose="02040503050406030204" pitchFamily="18" charset="0"/>
                        </a:rPr>
                        <m:t>×3×2×4=72</m:t>
                      </m:r>
                    </m:oMath>
                  </m:oMathPara>
                </a14:m>
                <a:endParaRPr lang="en-US" altLang="zh-TW" sz="2400" dirty="0"/>
              </a:p>
              <a:p>
                <a:pPr algn="ctr"/>
                <a:r>
                  <a:rPr lang="zh-TW" altLang="en-US" sz="2400" dirty="0"/>
                  <a:t> </a:t>
                </a:r>
                <a:r>
                  <a:rPr lang="en-US" altLang="zh-TW" sz="2400" dirty="0"/>
                  <a:t>parameters</a:t>
                </a:r>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5735803" y="1029863"/>
                <a:ext cx="2557944" cy="738664"/>
              </a:xfrm>
              <a:prstGeom prst="rect">
                <a:avLst/>
              </a:prstGeom>
              <a:blipFill rotWithShape="1">
                <a:blip r:embed="rId1"/>
                <a:stretch>
                  <a:fillRect l="-3571" r="-1190" b="-23967"/>
                </a:stretch>
              </a:blipFill>
            </p:spPr>
            <p:txBody>
              <a:bodyPr/>
              <a:lstStyle/>
              <a:p>
                <a:r>
                  <a:rPr lang="zh-TW" altLang="en-US">
                    <a:noFill/>
                  </a:rPr>
                  <a:t> </a:t>
                </a:r>
                <a:endParaRPr lang="zh-TW" altLang="en-US">
                  <a:noFill/>
                </a:endParaRPr>
              </a:p>
            </p:txBody>
          </p:sp>
        </mc:Fallback>
      </mc:AlternateContent>
      <p:sp>
        <p:nvSpPr>
          <p:cNvPr id="25" name="文字方塊 24"/>
          <p:cNvSpPr txBox="1"/>
          <p:nvPr/>
        </p:nvSpPr>
        <p:spPr>
          <a:xfrm>
            <a:off x="775492" y="1451430"/>
            <a:ext cx="2722143" cy="461665"/>
          </a:xfrm>
          <a:prstGeom prst="rect">
            <a:avLst/>
          </a:prstGeom>
          <a:noFill/>
        </p:spPr>
        <p:txBody>
          <a:bodyPr wrap="square" rtlCol="0">
            <a:spAutoFit/>
          </a:bodyPr>
          <a:lstStyle/>
          <a:p>
            <a:r>
              <a:rPr lang="en-US" altLang="zh-TW" sz="2400" dirty="0"/>
              <a:t>Input feature map</a:t>
            </a:r>
            <a:endParaRPr lang="zh-TW" altLang="en-US" sz="2400" dirty="0"/>
          </a:p>
        </p:txBody>
      </p:sp>
      <p:sp>
        <p:nvSpPr>
          <p:cNvPr id="26" name="文字方塊 25"/>
          <p:cNvSpPr txBox="1"/>
          <p:nvPr/>
        </p:nvSpPr>
        <p:spPr>
          <a:xfrm>
            <a:off x="690145" y="4944905"/>
            <a:ext cx="2722143" cy="461665"/>
          </a:xfrm>
          <a:prstGeom prst="rect">
            <a:avLst/>
          </a:prstGeom>
          <a:noFill/>
        </p:spPr>
        <p:txBody>
          <a:bodyPr wrap="square" rtlCol="0">
            <a:spAutoFit/>
          </a:bodyPr>
          <a:lstStyle/>
          <a:p>
            <a:pPr algn="ctr"/>
            <a:r>
              <a:rPr lang="en-US" altLang="zh-TW" sz="2400" dirty="0"/>
              <a:t>2 channels</a:t>
            </a:r>
            <a:endParaRPr lang="zh-TW" altLang="en-US" sz="2400" dirty="0"/>
          </a:p>
        </p:txBody>
      </p:sp>
      <p:sp>
        <p:nvSpPr>
          <p:cNvPr id="28" name="矩形 27"/>
          <p:cNvSpPr/>
          <p:nvPr/>
        </p:nvSpPr>
        <p:spPr>
          <a:xfrm>
            <a:off x="3764500" y="745958"/>
            <a:ext cx="1768643" cy="5943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灯片编号占位符 2"/>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1291389" y="1592296"/>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bl>
          </a:graphicData>
        </a:graphic>
      </p:graphicFrame>
      <p:sp>
        <p:nvSpPr>
          <p:cNvPr id="19" name="矩形 18"/>
          <p:cNvSpPr/>
          <p:nvPr/>
        </p:nvSpPr>
        <p:spPr>
          <a:xfrm>
            <a:off x="208601" y="72738"/>
            <a:ext cx="6041013" cy="584775"/>
          </a:xfrm>
          <a:prstGeom prst="rect">
            <a:avLst/>
          </a:prstGeom>
        </p:spPr>
        <p:txBody>
          <a:bodyPr wrap="none">
            <a:spAutoFit/>
          </a:bodyPr>
          <a:lstStyle/>
          <a:p>
            <a:r>
              <a:rPr lang="en-US" altLang="zh-TW" sz="3200" b="1" i="1" u="sng" dirty="0" err="1"/>
              <a:t>Depthwise</a:t>
            </a:r>
            <a:r>
              <a:rPr lang="en-US" altLang="zh-TW" sz="3200" b="1" i="1" u="sng" dirty="0"/>
              <a:t> Separable Convolution </a:t>
            </a:r>
            <a:endParaRPr lang="zh-TW" altLang="en-US" sz="3200" b="1" i="1" u="sng" dirty="0"/>
          </a:p>
        </p:txBody>
      </p:sp>
      <p:sp>
        <p:nvSpPr>
          <p:cNvPr id="2" name="矩形 1"/>
          <p:cNvSpPr/>
          <p:nvPr/>
        </p:nvSpPr>
        <p:spPr>
          <a:xfrm>
            <a:off x="208601" y="750449"/>
            <a:ext cx="3464153" cy="461665"/>
          </a:xfrm>
          <a:prstGeom prst="rect">
            <a:avLst/>
          </a:prstGeom>
        </p:spPr>
        <p:txBody>
          <a:bodyPr wrap="none">
            <a:spAutoFit/>
          </a:bodyPr>
          <a:lstStyle/>
          <a:p>
            <a:r>
              <a:rPr lang="en-US" altLang="zh-TW" sz="2400" dirty="0"/>
              <a:t>1. </a:t>
            </a:r>
            <a:r>
              <a:rPr lang="en-US" altLang="zh-TW" sz="2400" dirty="0" err="1"/>
              <a:t>Depthwise</a:t>
            </a:r>
            <a:r>
              <a:rPr lang="en-US" altLang="zh-TW" sz="2400" dirty="0"/>
              <a:t> Convolution </a:t>
            </a:r>
            <a:endParaRPr lang="zh-TW" altLang="en-US" sz="2400" dirty="0"/>
          </a:p>
        </p:txBody>
      </p:sp>
      <p:graphicFrame>
        <p:nvGraphicFramePr>
          <p:cNvPr id="26" name="表格 25"/>
          <p:cNvGraphicFramePr>
            <a:graphicFrameLocks noGrp="1"/>
          </p:cNvGraphicFramePr>
          <p:nvPr/>
        </p:nvGraphicFramePr>
        <p:xfrm>
          <a:off x="4406620" y="1597859"/>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28" name="表格 27"/>
          <p:cNvGraphicFramePr>
            <a:graphicFrameLocks noGrp="1"/>
          </p:cNvGraphicFramePr>
          <p:nvPr/>
        </p:nvGraphicFramePr>
        <p:xfrm>
          <a:off x="6441851" y="2002162"/>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29" name="表格 28"/>
          <p:cNvGraphicFramePr>
            <a:graphicFrameLocks noGrp="1"/>
          </p:cNvGraphicFramePr>
          <p:nvPr/>
        </p:nvGraphicFramePr>
        <p:xfrm>
          <a:off x="4406620" y="2886082"/>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30" name="表格 29"/>
          <p:cNvGraphicFramePr>
            <a:graphicFrameLocks noGrp="1"/>
          </p:cNvGraphicFramePr>
          <p:nvPr/>
        </p:nvGraphicFramePr>
        <p:xfrm>
          <a:off x="6594251" y="2154562"/>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sp>
        <p:nvSpPr>
          <p:cNvPr id="47" name="文字方塊 46"/>
          <p:cNvSpPr txBox="1"/>
          <p:nvPr/>
        </p:nvSpPr>
        <p:spPr>
          <a:xfrm>
            <a:off x="1165385" y="5029308"/>
            <a:ext cx="6181897"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Each filter only considers one channel.</a:t>
            </a:r>
            <a:endParaRPr lang="zh-TW" altLang="en-US" sz="2400" dirty="0"/>
          </a:p>
        </p:txBody>
      </p:sp>
      <p:sp>
        <p:nvSpPr>
          <p:cNvPr id="51" name="文字方塊 50"/>
          <p:cNvSpPr txBox="1"/>
          <p:nvPr/>
        </p:nvSpPr>
        <p:spPr>
          <a:xfrm>
            <a:off x="1165386" y="4456208"/>
            <a:ext cx="6181897"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Filter number = Input channel number  </a:t>
            </a:r>
            <a:endParaRPr lang="zh-TW" altLang="en-US" sz="2400" dirty="0"/>
          </a:p>
        </p:txBody>
      </p:sp>
      <mc:AlternateContent xmlns:mc="http://schemas.openxmlformats.org/markup-compatibility/2006">
        <mc:Choice xmlns:a14="http://schemas.microsoft.com/office/drawing/2010/main" Requires="a14">
          <p:sp>
            <p:nvSpPr>
              <p:cNvPr id="52" name="文字方塊 51">
                <a:extLst>
                  <a:ext uri="{FF2B5EF4-FFF2-40B4-BE49-F238E27FC236}">
                    <ele attr="{1708A96D-2FD3-4734-A445-0B0207E92D87}"/>
                  </a:ext>
                </a:extLst>
              </p:cNvPr>
              <p:cNvSpPr txBox="1"/>
              <p:nvPr/>
            </p:nvSpPr>
            <p:spPr>
              <a:xfrm>
                <a:off x="1165385" y="5602408"/>
                <a:ext cx="6181897"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The filters are </a:t>
                </a:r>
                <a14:m>
                  <m:oMath xmlns:m="http://schemas.openxmlformats.org/officeDocument/2006/math">
                    <m:r>
                      <a:rPr lang="en-US" altLang="zh-TW" sz="2400" b="0" i="1" smtClean="0">
                        <a:latin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𝑘</m:t>
                    </m:r>
                  </m:oMath>
                </a14:m>
                <a:r>
                  <a:rPr lang="zh-TW" altLang="en-US" sz="2400" dirty="0"/>
                  <a:t> </a:t>
                </a:r>
                <a:r>
                  <a:rPr lang="en-US" altLang="zh-TW" sz="2400" dirty="0"/>
                  <a:t>matrices</a:t>
                </a:r>
                <a:endParaRPr lang="zh-TW" altLang="en-US" sz="2400" dirty="0"/>
              </a:p>
            </p:txBody>
          </p:sp>
        </mc:Choice>
        <mc:Fallback>
          <p:sp>
            <p:nvSpPr>
              <p:cNvPr id="52" name="文字方塊 51"/>
              <p:cNvSpPr txBox="1">
                <a:spLocks noRot="1" noChangeAspect="1" noMove="1" noResize="1" noEditPoints="1" noAdjustHandles="1" noChangeArrowheads="1" noChangeShapeType="1" noTextEdit="1"/>
              </p:cNvSpPr>
              <p:nvPr/>
            </p:nvSpPr>
            <p:spPr>
              <a:xfrm>
                <a:off x="1165385" y="5602408"/>
                <a:ext cx="6181897" cy="461665"/>
              </a:xfrm>
              <a:prstGeom prst="rect">
                <a:avLst/>
              </a:prstGeom>
              <a:blipFill rotWithShape="1">
                <a:blip r:embed="rId1"/>
                <a:stretch>
                  <a:fillRect l="-1282" t="-10526" b="-28947"/>
                </a:stretch>
              </a:blipFill>
            </p:spPr>
            <p:txBody>
              <a:bodyPr/>
              <a:lstStyle/>
              <a:p>
                <a:r>
                  <a:rPr lang="zh-TW" altLang="en-US">
                    <a:noFill/>
                  </a:rPr>
                  <a:t> </a:t>
                </a:r>
                <a:endParaRPr lang="zh-TW" altLang="en-US">
                  <a:noFill/>
                </a:endParaRPr>
              </a:p>
            </p:txBody>
          </p:sp>
        </mc:Fallback>
      </mc:AlternateContent>
      <p:graphicFrame>
        <p:nvGraphicFramePr>
          <p:cNvPr id="58" name="表格 57"/>
          <p:cNvGraphicFramePr>
            <a:graphicFrameLocks noGrp="1"/>
          </p:cNvGraphicFramePr>
          <p:nvPr/>
        </p:nvGraphicFramePr>
        <p:xfrm>
          <a:off x="1291389" y="1592296"/>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4" name="表格 3"/>
          <p:cNvGraphicFramePr>
            <a:graphicFrameLocks noGrp="1"/>
          </p:cNvGraphicFramePr>
          <p:nvPr/>
        </p:nvGraphicFramePr>
        <p:xfrm>
          <a:off x="1443789" y="1762925"/>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bl>
          </a:graphicData>
        </a:graphic>
      </p:graphicFrame>
      <p:graphicFrame>
        <p:nvGraphicFramePr>
          <p:cNvPr id="53" name="表格 52"/>
          <p:cNvGraphicFramePr>
            <a:graphicFrameLocks noGrp="1"/>
          </p:cNvGraphicFramePr>
          <p:nvPr/>
        </p:nvGraphicFramePr>
        <p:xfrm>
          <a:off x="1443789" y="1762925"/>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55" name="表格 54"/>
          <p:cNvGraphicFramePr>
            <a:graphicFrameLocks noGrp="1"/>
          </p:cNvGraphicFramePr>
          <p:nvPr/>
        </p:nvGraphicFramePr>
        <p:xfrm>
          <a:off x="1448967" y="2126932"/>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56" name="表格 55"/>
          <p:cNvGraphicFramePr>
            <a:graphicFrameLocks noGrp="1"/>
          </p:cNvGraphicFramePr>
          <p:nvPr/>
        </p:nvGraphicFramePr>
        <p:xfrm>
          <a:off x="1443789" y="2504943"/>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57" name="表格 56"/>
          <p:cNvGraphicFramePr>
            <a:graphicFrameLocks noGrp="1"/>
          </p:cNvGraphicFramePr>
          <p:nvPr/>
        </p:nvGraphicFramePr>
        <p:xfrm>
          <a:off x="1454145" y="2845111"/>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sp>
        <p:nvSpPr>
          <p:cNvPr id="62" name="文字方塊 61"/>
          <p:cNvSpPr txBox="1"/>
          <p:nvPr/>
        </p:nvSpPr>
        <p:spPr>
          <a:xfrm>
            <a:off x="1145929" y="6181088"/>
            <a:ext cx="6181897"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There is no interaction between channels.</a:t>
            </a:r>
            <a:endParaRPr lang="zh-TW" altLang="en-US" sz="2400" dirty="0"/>
          </a:p>
        </p:txBody>
      </p:sp>
      <p:cxnSp>
        <p:nvCxnSpPr>
          <p:cNvPr id="8" name="直線單箭頭接點 7"/>
          <p:cNvCxnSpPr/>
          <p:nvPr/>
        </p:nvCxnSpPr>
        <p:spPr>
          <a:xfrm flipH="1" flipV="1">
            <a:off x="3672754" y="3224212"/>
            <a:ext cx="733866" cy="24099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手繪多邊形: 圖案 8"/>
          <p:cNvSpPr/>
          <p:nvPr/>
        </p:nvSpPr>
        <p:spPr>
          <a:xfrm>
            <a:off x="3482502" y="1400456"/>
            <a:ext cx="894945" cy="214335"/>
          </a:xfrm>
          <a:custGeom>
            <a:avLst/>
            <a:gdLst>
              <a:gd name="connsiteX0" fmla="*/ 894945 w 894945"/>
              <a:gd name="connsiteY0" fmla="*/ 214335 h 214335"/>
              <a:gd name="connsiteX1" fmla="*/ 389107 w 894945"/>
              <a:gd name="connsiteY1" fmla="*/ 327 h 214335"/>
              <a:gd name="connsiteX2" fmla="*/ 0 w 894945"/>
              <a:gd name="connsiteY2" fmla="*/ 175425 h 214335"/>
            </a:gdLst>
            <a:ahLst/>
            <a:cxnLst>
              <a:cxn ang="0">
                <a:pos x="connsiteX0" y="connsiteY0"/>
              </a:cxn>
              <a:cxn ang="0">
                <a:pos x="connsiteX1" y="connsiteY1"/>
              </a:cxn>
              <a:cxn ang="0">
                <a:pos x="connsiteX2" y="connsiteY2"/>
              </a:cxn>
            </a:cxnLst>
            <a:rect l="l" t="t" r="r" b="b"/>
            <a:pathLst>
              <a:path w="894945" h="214335">
                <a:moveTo>
                  <a:pt x="894945" y="214335"/>
                </a:moveTo>
                <a:cubicBezTo>
                  <a:pt x="716604" y="110573"/>
                  <a:pt x="538264" y="6812"/>
                  <a:pt x="389107" y="327"/>
                </a:cubicBezTo>
                <a:cubicBezTo>
                  <a:pt x="239949" y="-6158"/>
                  <a:pt x="119974" y="84633"/>
                  <a:pt x="0" y="175425"/>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灯片编号占位符 5"/>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2.77778E-7 2.96296E-6 L 0.11806 -0.00023 " pathEditMode="relative" rAng="0" ptsTypes="AA">
                                      <p:cBhvr>
                                        <p:cTn id="28" dur="2000" fill="hold"/>
                                        <p:tgtEl>
                                          <p:spTgt spid="53"/>
                                        </p:tgtEl>
                                        <p:attrNameLst>
                                          <p:attrName>ppt_x</p:attrName>
                                          <p:attrName>ppt_y</p:attrName>
                                        </p:attrNameLst>
                                      </p:cBhvr>
                                      <p:rCtr x="5903" y="-23"/>
                                    </p:animMotion>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72222E-6 3.7037E-6 L 0.11806 -0.00024 " pathEditMode="relative" rAng="0" ptsTypes="AA">
                                      <p:cBhvr>
                                        <p:cTn id="40" dur="2000" fill="hold"/>
                                        <p:tgtEl>
                                          <p:spTgt spid="55"/>
                                        </p:tgtEl>
                                        <p:attrNameLst>
                                          <p:attrName>ppt_x</p:attrName>
                                          <p:attrName>ppt_y</p:attrName>
                                        </p:attrNameLst>
                                      </p:cBhvr>
                                      <p:rCtr x="5903" y="-23"/>
                                    </p:animMotion>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2.77778E-7 1.11111E-6 L 0.11806 -0.00023 " pathEditMode="relative" rAng="0" ptsTypes="AA">
                                      <p:cBhvr>
                                        <p:cTn id="52" dur="2000" fill="hold"/>
                                        <p:tgtEl>
                                          <p:spTgt spid="56"/>
                                        </p:tgtEl>
                                        <p:attrNameLst>
                                          <p:attrName>ppt_x</p:attrName>
                                          <p:attrName>ppt_y</p:attrName>
                                        </p:attrNameLst>
                                      </p:cBhvr>
                                      <p:rCtr x="5903" y="-23"/>
                                    </p:animMotion>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2" presetClass="path" presetSubtype="0" accel="50000" decel="50000" fill="hold" nodeType="clickEffect">
                                  <p:stCondLst>
                                    <p:cond delay="0"/>
                                  </p:stCondLst>
                                  <p:childTnLst>
                                    <p:animMotion origin="layout" path="M 4.44444E-6 4.07407E-6 L 0.11805 -0.00024 " pathEditMode="relative" rAng="0" ptsTypes="AA">
                                      <p:cBhvr>
                                        <p:cTn id="64" dur="2000" fill="hold"/>
                                        <p:tgtEl>
                                          <p:spTgt spid="57"/>
                                        </p:tgtEl>
                                        <p:attrNameLst>
                                          <p:attrName>ppt_x</p:attrName>
                                          <p:attrName>ppt_y</p:attrName>
                                        </p:attrNameLst>
                                      </p:cBhvr>
                                      <p:rCtr x="5903" y="-23"/>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5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nodeType="clickEffect">
                                  <p:stCondLst>
                                    <p:cond delay="0"/>
                                  </p:stCondLst>
                                  <p:childTnLst>
                                    <p:animMotion origin="layout" path="M -3.61111E-6 2.96296E-6 L 0.11806 -0.00023 " pathEditMode="relative" rAng="0" ptsTypes="AA">
                                      <p:cBhvr>
                                        <p:cTn id="80" dur="2000" fill="hold"/>
                                        <p:tgtEl>
                                          <p:spTgt spid="58"/>
                                        </p:tgtEl>
                                        <p:attrNameLst>
                                          <p:attrName>ppt_x</p:attrName>
                                          <p:attrName>ppt_y</p:attrName>
                                        </p:attrNameLst>
                                      </p:cBhvr>
                                      <p:rCtr x="5903" y="-23"/>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5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1" grpId="0"/>
      <p:bldP spid="52" grpId="0"/>
      <p:bldP spid="62"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nvGraphicFramePr>
        <p:xfrm>
          <a:off x="1291389" y="1592296"/>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bl>
          </a:graphicData>
        </a:graphic>
      </p:graphicFrame>
      <p:sp>
        <p:nvSpPr>
          <p:cNvPr id="19" name="矩形 18"/>
          <p:cNvSpPr/>
          <p:nvPr/>
        </p:nvSpPr>
        <p:spPr>
          <a:xfrm>
            <a:off x="208601" y="72738"/>
            <a:ext cx="6041013" cy="584775"/>
          </a:xfrm>
          <a:prstGeom prst="rect">
            <a:avLst/>
          </a:prstGeom>
        </p:spPr>
        <p:txBody>
          <a:bodyPr wrap="none">
            <a:spAutoFit/>
          </a:bodyPr>
          <a:lstStyle/>
          <a:p>
            <a:r>
              <a:rPr lang="en-US" altLang="zh-TW" sz="3200" b="1" i="1" u="sng" dirty="0" err="1"/>
              <a:t>Depthwise</a:t>
            </a:r>
            <a:r>
              <a:rPr lang="en-US" altLang="zh-TW" sz="3200" b="1" i="1" u="sng" dirty="0"/>
              <a:t> Separable Convolution </a:t>
            </a:r>
            <a:endParaRPr lang="zh-TW" altLang="en-US" sz="3200" b="1" i="1" u="sng" dirty="0"/>
          </a:p>
        </p:txBody>
      </p:sp>
      <p:sp>
        <p:nvSpPr>
          <p:cNvPr id="2" name="矩形 1"/>
          <p:cNvSpPr/>
          <p:nvPr/>
        </p:nvSpPr>
        <p:spPr>
          <a:xfrm>
            <a:off x="208601" y="750449"/>
            <a:ext cx="3464153" cy="461665"/>
          </a:xfrm>
          <a:prstGeom prst="rect">
            <a:avLst/>
          </a:prstGeom>
        </p:spPr>
        <p:txBody>
          <a:bodyPr wrap="none">
            <a:spAutoFit/>
          </a:bodyPr>
          <a:lstStyle/>
          <a:p>
            <a:r>
              <a:rPr lang="en-US" altLang="zh-TW" sz="2400" dirty="0"/>
              <a:t>1. </a:t>
            </a:r>
            <a:r>
              <a:rPr lang="en-US" altLang="zh-TW" sz="2400" dirty="0" err="1"/>
              <a:t>Depthwise</a:t>
            </a:r>
            <a:r>
              <a:rPr lang="en-US" altLang="zh-TW" sz="2400" dirty="0"/>
              <a:t> Convolution </a:t>
            </a:r>
            <a:endParaRPr lang="zh-TW" altLang="en-US" sz="2400" dirty="0"/>
          </a:p>
        </p:txBody>
      </p:sp>
      <p:graphicFrame>
        <p:nvGraphicFramePr>
          <p:cNvPr id="26" name="表格 25"/>
          <p:cNvGraphicFramePr>
            <a:graphicFrameLocks noGrp="1"/>
          </p:cNvGraphicFramePr>
          <p:nvPr/>
        </p:nvGraphicFramePr>
        <p:xfrm>
          <a:off x="4406620" y="1597859"/>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28" name="表格 27"/>
          <p:cNvGraphicFramePr>
            <a:graphicFrameLocks noGrp="1"/>
          </p:cNvGraphicFramePr>
          <p:nvPr/>
        </p:nvGraphicFramePr>
        <p:xfrm>
          <a:off x="6441851" y="2002162"/>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29" name="表格 28"/>
          <p:cNvGraphicFramePr>
            <a:graphicFrameLocks noGrp="1"/>
          </p:cNvGraphicFramePr>
          <p:nvPr/>
        </p:nvGraphicFramePr>
        <p:xfrm>
          <a:off x="4406620" y="2886082"/>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30" name="表格 29"/>
          <p:cNvGraphicFramePr>
            <a:graphicFrameLocks noGrp="1"/>
          </p:cNvGraphicFramePr>
          <p:nvPr/>
        </p:nvGraphicFramePr>
        <p:xfrm>
          <a:off x="6594251" y="2154562"/>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4" name="表格 3"/>
          <p:cNvGraphicFramePr>
            <a:graphicFrameLocks noGrp="1"/>
          </p:cNvGraphicFramePr>
          <p:nvPr/>
        </p:nvGraphicFramePr>
        <p:xfrm>
          <a:off x="1443789" y="1762925"/>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bl>
          </a:graphicData>
        </a:graphic>
      </p:graphicFrame>
      <p:sp>
        <p:nvSpPr>
          <p:cNvPr id="22" name="矩形 21"/>
          <p:cNvSpPr/>
          <p:nvPr/>
        </p:nvSpPr>
        <p:spPr>
          <a:xfrm>
            <a:off x="244697" y="4046631"/>
            <a:ext cx="3344762" cy="461665"/>
          </a:xfrm>
          <a:prstGeom prst="rect">
            <a:avLst/>
          </a:prstGeom>
        </p:spPr>
        <p:txBody>
          <a:bodyPr wrap="none">
            <a:spAutoFit/>
          </a:bodyPr>
          <a:lstStyle/>
          <a:p>
            <a:r>
              <a:rPr lang="en-US" altLang="zh-TW" sz="2400" dirty="0"/>
              <a:t>2. Pointwise Convolution </a:t>
            </a:r>
            <a:endParaRPr lang="zh-TW" altLang="en-US" sz="2400" dirty="0"/>
          </a:p>
        </p:txBody>
      </p:sp>
      <p:graphicFrame>
        <p:nvGraphicFramePr>
          <p:cNvPr id="23" name="表格 22"/>
          <p:cNvGraphicFramePr>
            <a:graphicFrameLocks noGrp="1"/>
          </p:cNvGraphicFramePr>
          <p:nvPr/>
        </p:nvGraphicFramePr>
        <p:xfrm>
          <a:off x="2048333" y="467873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25" name="表格 24"/>
          <p:cNvGraphicFramePr>
            <a:graphicFrameLocks noGrp="1"/>
          </p:cNvGraphicFramePr>
          <p:nvPr/>
        </p:nvGraphicFramePr>
        <p:xfrm>
          <a:off x="4451500" y="4421077"/>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27" name="表格 26"/>
          <p:cNvGraphicFramePr>
            <a:graphicFrameLocks noGrp="1"/>
          </p:cNvGraphicFramePr>
          <p:nvPr/>
        </p:nvGraphicFramePr>
        <p:xfrm>
          <a:off x="4603900" y="4573477"/>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31" name="表格 30"/>
          <p:cNvGraphicFramePr>
            <a:graphicFrameLocks noGrp="1"/>
          </p:cNvGraphicFramePr>
          <p:nvPr/>
        </p:nvGraphicFramePr>
        <p:xfrm>
          <a:off x="4439537" y="4996366"/>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4">
                        <a:lumMod val="20000"/>
                        <a:lumOff val="80000"/>
                      </a:schemeClr>
                    </a:solidFill>
                  </a:tcPr>
                </a:tc>
              </a:tr>
            </a:tbl>
          </a:graphicData>
        </a:graphic>
      </p:graphicFrame>
      <p:graphicFrame>
        <p:nvGraphicFramePr>
          <p:cNvPr id="32" name="表格 31"/>
          <p:cNvGraphicFramePr>
            <a:graphicFrameLocks noGrp="1"/>
          </p:cNvGraphicFramePr>
          <p:nvPr/>
        </p:nvGraphicFramePr>
        <p:xfrm>
          <a:off x="4450204" y="5605966"/>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5">
                        <a:lumMod val="20000"/>
                        <a:lumOff val="80000"/>
                      </a:schemeClr>
                    </a:solidFill>
                  </a:tcPr>
                </a:tc>
              </a:tr>
            </a:tbl>
          </a:graphicData>
        </a:graphic>
      </p:graphicFrame>
      <p:graphicFrame>
        <p:nvGraphicFramePr>
          <p:cNvPr id="33" name="表格 32"/>
          <p:cNvGraphicFramePr>
            <a:graphicFrameLocks noGrp="1"/>
          </p:cNvGraphicFramePr>
          <p:nvPr/>
        </p:nvGraphicFramePr>
        <p:xfrm>
          <a:off x="4450204" y="6106616"/>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6">
                        <a:lumMod val="20000"/>
                        <a:lumOff val="80000"/>
                      </a:schemeClr>
                    </a:solidFill>
                  </a:tcPr>
                </a:tc>
              </a:tr>
            </a:tbl>
          </a:graphicData>
        </a:graphic>
      </p:graphicFrame>
      <p:graphicFrame>
        <p:nvGraphicFramePr>
          <p:cNvPr id="34" name="表格 33"/>
          <p:cNvGraphicFramePr>
            <a:graphicFrameLocks noGrp="1"/>
          </p:cNvGraphicFramePr>
          <p:nvPr/>
        </p:nvGraphicFramePr>
        <p:xfrm>
          <a:off x="4591937" y="5148766"/>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4">
                        <a:lumMod val="20000"/>
                        <a:lumOff val="80000"/>
                      </a:schemeClr>
                    </a:solidFill>
                  </a:tcPr>
                </a:tc>
              </a:tr>
            </a:tbl>
          </a:graphicData>
        </a:graphic>
      </p:graphicFrame>
      <p:graphicFrame>
        <p:nvGraphicFramePr>
          <p:cNvPr id="35" name="表格 34"/>
          <p:cNvGraphicFramePr>
            <a:graphicFrameLocks noGrp="1"/>
          </p:cNvGraphicFramePr>
          <p:nvPr/>
        </p:nvGraphicFramePr>
        <p:xfrm>
          <a:off x="4602604" y="5758366"/>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5">
                        <a:lumMod val="20000"/>
                        <a:lumOff val="80000"/>
                      </a:schemeClr>
                    </a:solidFill>
                  </a:tcPr>
                </a:tc>
              </a:tr>
            </a:tbl>
          </a:graphicData>
        </a:graphic>
      </p:graphicFrame>
      <p:graphicFrame>
        <p:nvGraphicFramePr>
          <p:cNvPr id="36" name="表格 35"/>
          <p:cNvGraphicFramePr>
            <a:graphicFrameLocks noGrp="1"/>
          </p:cNvGraphicFramePr>
          <p:nvPr/>
        </p:nvGraphicFramePr>
        <p:xfrm>
          <a:off x="4602604" y="6259016"/>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6">
                        <a:lumMod val="20000"/>
                        <a:lumOff val="80000"/>
                      </a:schemeClr>
                    </a:solidFill>
                  </a:tcPr>
                </a:tc>
              </a:tr>
            </a:tbl>
          </a:graphicData>
        </a:graphic>
      </p:graphicFrame>
      <p:graphicFrame>
        <p:nvGraphicFramePr>
          <p:cNvPr id="45" name="表格 44"/>
          <p:cNvGraphicFramePr>
            <a:graphicFrameLocks noGrp="1"/>
          </p:cNvGraphicFramePr>
          <p:nvPr/>
        </p:nvGraphicFramePr>
        <p:xfrm>
          <a:off x="2048333" y="4689961"/>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50" name="表格 49"/>
          <p:cNvGraphicFramePr>
            <a:graphicFrameLocks noGrp="1"/>
          </p:cNvGraphicFramePr>
          <p:nvPr/>
        </p:nvGraphicFramePr>
        <p:xfrm>
          <a:off x="2048333" y="504622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63" name="表格 62"/>
          <p:cNvGraphicFramePr>
            <a:graphicFrameLocks noGrp="1"/>
          </p:cNvGraphicFramePr>
          <p:nvPr/>
        </p:nvGraphicFramePr>
        <p:xfrm>
          <a:off x="2048333" y="540075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65" name="表格 64"/>
          <p:cNvGraphicFramePr>
            <a:graphicFrameLocks noGrp="1"/>
          </p:cNvGraphicFramePr>
          <p:nvPr/>
        </p:nvGraphicFramePr>
        <p:xfrm>
          <a:off x="2046947" y="576651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24" name="表格 23"/>
          <p:cNvGraphicFramePr>
            <a:graphicFrameLocks noGrp="1"/>
          </p:cNvGraphicFramePr>
          <p:nvPr/>
        </p:nvGraphicFramePr>
        <p:xfrm>
          <a:off x="2200733" y="483113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46" name="表格 45"/>
          <p:cNvGraphicFramePr>
            <a:graphicFrameLocks noGrp="1"/>
          </p:cNvGraphicFramePr>
          <p:nvPr/>
        </p:nvGraphicFramePr>
        <p:xfrm>
          <a:off x="2200733" y="4842361"/>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54" name="表格 53"/>
          <p:cNvGraphicFramePr>
            <a:graphicFrameLocks noGrp="1"/>
          </p:cNvGraphicFramePr>
          <p:nvPr/>
        </p:nvGraphicFramePr>
        <p:xfrm>
          <a:off x="2200733" y="519862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64" name="表格 63"/>
          <p:cNvGraphicFramePr>
            <a:graphicFrameLocks noGrp="1"/>
          </p:cNvGraphicFramePr>
          <p:nvPr/>
        </p:nvGraphicFramePr>
        <p:xfrm>
          <a:off x="2200733" y="555315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66" name="表格 65"/>
          <p:cNvGraphicFramePr>
            <a:graphicFrameLocks noGrp="1"/>
          </p:cNvGraphicFramePr>
          <p:nvPr/>
        </p:nvGraphicFramePr>
        <p:xfrm>
          <a:off x="2199347" y="591891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67" name="表格 66"/>
          <p:cNvGraphicFramePr>
            <a:graphicFrameLocks noGrp="1"/>
          </p:cNvGraphicFramePr>
          <p:nvPr/>
        </p:nvGraphicFramePr>
        <p:xfrm>
          <a:off x="6137051" y="446537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graphicFrame>
        <p:nvGraphicFramePr>
          <p:cNvPr id="68" name="表格 67"/>
          <p:cNvGraphicFramePr>
            <a:graphicFrameLocks noGrp="1"/>
          </p:cNvGraphicFramePr>
          <p:nvPr/>
        </p:nvGraphicFramePr>
        <p:xfrm>
          <a:off x="6289451" y="461777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graphicFrame>
        <p:nvGraphicFramePr>
          <p:cNvPr id="69" name="表格 68"/>
          <p:cNvGraphicFramePr>
            <a:graphicFrameLocks noGrp="1"/>
          </p:cNvGraphicFramePr>
          <p:nvPr/>
        </p:nvGraphicFramePr>
        <p:xfrm>
          <a:off x="6441851" y="477017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bl>
          </a:graphicData>
        </a:graphic>
      </p:graphicFrame>
      <p:graphicFrame>
        <p:nvGraphicFramePr>
          <p:cNvPr id="70" name="表格 69"/>
          <p:cNvGraphicFramePr>
            <a:graphicFrameLocks noGrp="1"/>
          </p:cNvGraphicFramePr>
          <p:nvPr/>
        </p:nvGraphicFramePr>
        <p:xfrm>
          <a:off x="6594251" y="492257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bl>
          </a:graphicData>
        </a:graphic>
      </p:graphicFrame>
      <mc:AlternateContent xmlns:mc="http://schemas.openxmlformats.org/markup-compatibility/2006">
        <mc:Choice xmlns:a14="http://schemas.microsoft.com/office/drawing/2010/main" Requires="a14">
          <p:sp>
            <p:nvSpPr>
              <p:cNvPr id="71" name="文字方塊 70">
                <a:extLst>
                  <a:ext uri="{FF2B5EF4-FFF2-40B4-BE49-F238E27FC236}">
                    <ele attr="{E717F977-8F7C-4D29-A187-9C024C9C8126}"/>
                  </a:ext>
                </a:extLst>
              </p:cNvPr>
              <p:cNvSpPr txBox="1"/>
              <p:nvPr/>
            </p:nvSpPr>
            <p:spPr>
              <a:xfrm>
                <a:off x="3946813" y="1202631"/>
                <a:ext cx="203158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3</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3×2=18</m:t>
                      </m:r>
                    </m:oMath>
                  </m:oMathPara>
                </a14:m>
                <a:endParaRPr lang="zh-TW" altLang="en-US" sz="2400" dirty="0"/>
              </a:p>
            </p:txBody>
          </p:sp>
        </mc:Choice>
        <mc:Fallback>
          <p:sp>
            <p:nvSpPr>
              <p:cNvPr id="71" name="文字方塊 70"/>
              <p:cNvSpPr txBox="1">
                <a:spLocks noRot="1" noChangeAspect="1" noMove="1" noResize="1" noEditPoints="1" noAdjustHandles="1" noChangeArrowheads="1" noChangeShapeType="1" noTextEdit="1"/>
              </p:cNvSpPr>
              <p:nvPr/>
            </p:nvSpPr>
            <p:spPr>
              <a:xfrm>
                <a:off x="3946813" y="1202631"/>
                <a:ext cx="2031582" cy="369332"/>
              </a:xfrm>
              <a:prstGeom prst="rect">
                <a:avLst/>
              </a:prstGeom>
              <a:blipFill rotWithShape="1">
                <a:blip r:embed="rId1"/>
                <a:stretch>
                  <a:fillRect l="-2994" r="-3293" b="-655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2" name="文字方塊 71">
                <a:extLst>
                  <a:ext uri="{FF2B5EF4-FFF2-40B4-BE49-F238E27FC236}">
                    <ele attr="{8716C3F7-19C5-4633-B4CE-CDA6F7E366E8}"/>
                  </a:ext>
                </a:extLst>
              </p:cNvPr>
              <p:cNvSpPr txBox="1"/>
              <p:nvPr/>
            </p:nvSpPr>
            <p:spPr>
              <a:xfrm>
                <a:off x="5106549" y="6287758"/>
                <a:ext cx="13353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2</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4=8</m:t>
                      </m:r>
                    </m:oMath>
                  </m:oMathPara>
                </a14:m>
                <a:endParaRPr lang="zh-TW" altLang="en-US" sz="2400" dirty="0"/>
              </a:p>
            </p:txBody>
          </p:sp>
        </mc:Choice>
        <mc:Fallback>
          <p:sp>
            <p:nvSpPr>
              <p:cNvPr id="72" name="文字方塊 71"/>
              <p:cNvSpPr txBox="1">
                <a:spLocks noRot="1" noChangeAspect="1" noMove="1" noResize="1" noEditPoints="1" noAdjustHandles="1" noChangeArrowheads="1" noChangeShapeType="1" noTextEdit="1"/>
              </p:cNvSpPr>
              <p:nvPr/>
            </p:nvSpPr>
            <p:spPr>
              <a:xfrm>
                <a:off x="5106549" y="6287758"/>
                <a:ext cx="1335302" cy="369332"/>
              </a:xfrm>
              <a:prstGeom prst="rect">
                <a:avLst/>
              </a:prstGeom>
              <a:blipFill rotWithShape="1">
                <a:blip r:embed="rId2"/>
                <a:stretch>
                  <a:fillRect l="-5023" r="-5023" b="-655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3" name="文字方塊 72">
                <a:extLst>
                  <a:ext uri="{FF2B5EF4-FFF2-40B4-BE49-F238E27FC236}">
                    <ele attr="{4ADF5A1C-A9F4-4492-975A-3650FDFE23CC}"/>
                  </a:ext>
                </a:extLst>
              </p:cNvPr>
              <p:cNvSpPr txBox="1"/>
              <p:nvPr/>
            </p:nvSpPr>
            <p:spPr>
              <a:xfrm>
                <a:off x="5075107" y="4234625"/>
                <a:ext cx="765209" cy="738664"/>
              </a:xfrm>
              <a:prstGeom prst="rect">
                <a:avLst/>
              </a:prstGeom>
              <a:noFill/>
            </p:spPr>
            <p:txBody>
              <a:bodyPr wrap="none" lIns="0" tIns="0" rIns="0" bIns="0" rtlCol="0">
                <a:spAutoFit/>
              </a:bodyPr>
              <a:lstStyle/>
              <a:p>
                <a:pPr algn="ctr"/>
                <a14:m>
                  <m:oMath xmlns:m="http://schemas.openxmlformats.org/officeDocument/2006/math">
                    <m:r>
                      <a:rPr lang="en-US" altLang="zh-TW" sz="2400" i="1" smtClean="0">
                        <a:latin typeface="Cambria Math" panose="02040503050406030204" pitchFamily="18" charset="0"/>
                      </a:rPr>
                      <m:t>1</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1</m:t>
                    </m:r>
                  </m:oMath>
                </a14:m>
                <a:r>
                  <a:rPr lang="zh-TW" altLang="en-US" sz="2400" dirty="0"/>
                  <a:t> </a:t>
                </a:r>
                <a:endParaRPr lang="en-US" altLang="zh-TW" sz="2400" dirty="0"/>
              </a:p>
              <a:p>
                <a:pPr algn="ctr"/>
                <a:r>
                  <a:rPr lang="en-US" altLang="zh-TW" sz="2400" dirty="0"/>
                  <a:t>filter</a:t>
                </a:r>
                <a:endParaRPr lang="zh-TW" altLang="en-US" sz="2400" dirty="0"/>
              </a:p>
            </p:txBody>
          </p:sp>
        </mc:Choice>
        <mc:Fallback>
          <p:sp>
            <p:nvSpPr>
              <p:cNvPr id="73" name="文字方塊 72"/>
              <p:cNvSpPr txBox="1">
                <a:spLocks noRot="1" noChangeAspect="1" noMove="1" noResize="1" noEditPoints="1" noAdjustHandles="1" noChangeArrowheads="1" noChangeShapeType="1" noTextEdit="1"/>
              </p:cNvSpPr>
              <p:nvPr/>
            </p:nvSpPr>
            <p:spPr>
              <a:xfrm>
                <a:off x="5075107" y="4234625"/>
                <a:ext cx="765209" cy="738664"/>
              </a:xfrm>
              <a:prstGeom prst="rect">
                <a:avLst/>
              </a:prstGeom>
              <a:blipFill rotWithShape="1">
                <a:blip r:embed="rId3"/>
                <a:stretch>
                  <a:fillRect l="-13600" r="-12000" b="-23967"/>
                </a:stretch>
              </a:blipFill>
            </p:spPr>
            <p:txBody>
              <a:bodyPr/>
              <a:lstStyle/>
              <a:p>
                <a:r>
                  <a:rPr lang="zh-TW" altLang="en-US">
                    <a:noFill/>
                  </a:rPr>
                  <a:t> </a:t>
                </a:r>
                <a:endParaRPr lang="zh-TW" altLang="en-US">
                  <a:noFill/>
                </a:endParaRPr>
              </a:p>
            </p:txBody>
          </p:sp>
        </mc:Fallback>
      </mc:AlternateContent>
      <p:sp>
        <p:nvSpPr>
          <p:cNvPr id="6" name="灯片编号占位符 5"/>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61111E-6 3.33333E-6 L 0.11753 -0.0044 " pathEditMode="relative" rAng="0" ptsTypes="AA">
                                      <p:cBhvr>
                                        <p:cTn id="40" dur="2000" fill="hold"/>
                                        <p:tgtEl>
                                          <p:spTgt spid="45"/>
                                        </p:tgtEl>
                                        <p:attrNameLst>
                                          <p:attrName>ppt_x</p:attrName>
                                          <p:attrName>ppt_y</p:attrName>
                                        </p:attrNameLst>
                                      </p:cBhvr>
                                      <p:rCtr x="5868" y="-231"/>
                                    </p:animMotion>
                                  </p:childTnLst>
                                </p:cTn>
                              </p:par>
                              <p:par>
                                <p:cTn id="41" presetID="42" presetClass="path" presetSubtype="0" accel="50000" decel="50000" fill="hold" nodeType="withEffect">
                                  <p:stCondLst>
                                    <p:cond delay="0"/>
                                  </p:stCondLst>
                                  <p:childTnLst>
                                    <p:animMotion origin="layout" path="M -3.05556E-6 1.11111E-6 L 0.11719 0.00301 " pathEditMode="relative" rAng="0" ptsTypes="AA">
                                      <p:cBhvr>
                                        <p:cTn id="42" dur="2000" fill="hold"/>
                                        <p:tgtEl>
                                          <p:spTgt spid="46"/>
                                        </p:tgtEl>
                                        <p:attrNameLst>
                                          <p:attrName>ppt_x</p:attrName>
                                          <p:attrName>ppt_y</p:attrName>
                                        </p:attrNameLst>
                                      </p:cBhvr>
                                      <p:rCtr x="5851" y="139"/>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4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61111E-6 0 L 0.11753 -0.0044 " pathEditMode="relative" rAng="0" ptsTypes="AA">
                                      <p:cBhvr>
                                        <p:cTn id="58" dur="2000" fill="hold"/>
                                        <p:tgtEl>
                                          <p:spTgt spid="50"/>
                                        </p:tgtEl>
                                        <p:attrNameLst>
                                          <p:attrName>ppt_x</p:attrName>
                                          <p:attrName>ppt_y</p:attrName>
                                        </p:attrNameLst>
                                      </p:cBhvr>
                                      <p:rCtr x="5868" y="-231"/>
                                    </p:animMotion>
                                  </p:childTnLst>
                                </p:cTn>
                              </p:par>
                              <p:par>
                                <p:cTn id="59" presetID="42" presetClass="path" presetSubtype="0" accel="50000" decel="50000" fill="hold" nodeType="withEffect">
                                  <p:stCondLst>
                                    <p:cond delay="0"/>
                                  </p:stCondLst>
                                  <p:childTnLst>
                                    <p:animMotion origin="layout" path="M -3.05556E-6 -2.22222E-6 L 0.11719 0.00301 " pathEditMode="relative" rAng="0" ptsTypes="AA">
                                      <p:cBhvr>
                                        <p:cTn id="60" dur="2000" fill="hold"/>
                                        <p:tgtEl>
                                          <p:spTgt spid="54"/>
                                        </p:tgtEl>
                                        <p:attrNameLst>
                                          <p:attrName>ppt_x</p:attrName>
                                          <p:attrName>ppt_y</p:attrName>
                                        </p:attrNameLst>
                                      </p:cBhvr>
                                      <p:rCtr x="5851" y="139"/>
                                    </p:animMotion>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5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4"/>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nodeType="clickEffect">
                                  <p:stCondLst>
                                    <p:cond delay="0"/>
                                  </p:stCondLst>
                                  <p:childTnLst>
                                    <p:animMotion origin="layout" path="M 3.61111E-6 -3.7037E-7 L 0.11753 -0.0044 " pathEditMode="relative" rAng="0" ptsTypes="AA">
                                      <p:cBhvr>
                                        <p:cTn id="76" dur="2000" fill="hold"/>
                                        <p:tgtEl>
                                          <p:spTgt spid="63"/>
                                        </p:tgtEl>
                                        <p:attrNameLst>
                                          <p:attrName>ppt_x</p:attrName>
                                          <p:attrName>ppt_y</p:attrName>
                                        </p:attrNameLst>
                                      </p:cBhvr>
                                      <p:rCtr x="5868" y="-231"/>
                                    </p:animMotion>
                                  </p:childTnLst>
                                </p:cTn>
                              </p:par>
                              <p:par>
                                <p:cTn id="77" presetID="42" presetClass="path" presetSubtype="0" accel="50000" decel="50000" fill="hold" nodeType="withEffect">
                                  <p:stCondLst>
                                    <p:cond delay="0"/>
                                  </p:stCondLst>
                                  <p:childTnLst>
                                    <p:animMotion origin="layout" path="M -3.05556E-6 -2.59259E-6 L 0.11719 0.00301 " pathEditMode="relative" rAng="0" ptsTypes="AA">
                                      <p:cBhvr>
                                        <p:cTn id="78" dur="2000" fill="hold"/>
                                        <p:tgtEl>
                                          <p:spTgt spid="64"/>
                                        </p:tgtEl>
                                        <p:attrNameLst>
                                          <p:attrName>ppt_x</p:attrName>
                                          <p:attrName>ppt_y</p:attrName>
                                        </p:attrNameLst>
                                      </p:cBhvr>
                                      <p:rCtr x="5851" y="139"/>
                                    </p:animMotion>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6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2.77778E-6 -1.11111E-6 L 0.11754 -0.0044 " pathEditMode="relative" rAng="0" ptsTypes="AA">
                                      <p:cBhvr>
                                        <p:cTn id="94" dur="2000" fill="hold"/>
                                        <p:tgtEl>
                                          <p:spTgt spid="65"/>
                                        </p:tgtEl>
                                        <p:attrNameLst>
                                          <p:attrName>ppt_x</p:attrName>
                                          <p:attrName>ppt_y</p:attrName>
                                        </p:attrNameLst>
                                      </p:cBhvr>
                                      <p:rCtr x="5868" y="-231"/>
                                    </p:animMotion>
                                  </p:childTnLst>
                                </p:cTn>
                              </p:par>
                              <p:par>
                                <p:cTn id="95" presetID="42" presetClass="path" presetSubtype="0" accel="50000" decel="50000" fill="hold" nodeType="withEffect">
                                  <p:stCondLst>
                                    <p:cond delay="0"/>
                                  </p:stCondLst>
                                  <p:childTnLst>
                                    <p:animMotion origin="layout" path="M 5.55556E-7 -3.33333E-6 L 0.11719 0.00301 " pathEditMode="relative" rAng="0" ptsTypes="AA">
                                      <p:cBhvr>
                                        <p:cTn id="96" dur="2000" fill="hold"/>
                                        <p:tgtEl>
                                          <p:spTgt spid="66"/>
                                        </p:tgtEl>
                                        <p:attrNameLst>
                                          <p:attrName>ppt_x</p:attrName>
                                          <p:attrName>ppt_y</p:attrName>
                                        </p:attrNameLst>
                                      </p:cBhvr>
                                      <p:rCtr x="5851" y="139"/>
                                    </p:animMotion>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65"/>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6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6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1" grpId="0"/>
      <p:bldP spid="72" grpId="0"/>
      <p:bldP spid="7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表格 8"/>
          <p:cNvGraphicFramePr>
            <a:graphicFrameLocks noGrp="1"/>
          </p:cNvGraphicFramePr>
          <p:nvPr/>
        </p:nvGraphicFramePr>
        <p:xfrm>
          <a:off x="742617" y="3989891"/>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dirty="0"/>
                    </a:p>
                  </a:txBody>
                  <a:tcPr>
                    <a:solidFill>
                      <a:schemeClr val="bg1">
                        <a:lumMod val="75000"/>
                      </a:schemeClr>
                    </a:solidFill>
                  </a:tcPr>
                </a:tc>
              </a:tr>
            </a:tbl>
          </a:graphicData>
        </a:graphic>
      </p:graphicFrame>
      <p:graphicFrame>
        <p:nvGraphicFramePr>
          <p:cNvPr id="83" name="表格 82"/>
          <p:cNvGraphicFramePr>
            <a:graphicFrameLocks noGrp="1"/>
          </p:cNvGraphicFramePr>
          <p:nvPr/>
        </p:nvGraphicFramePr>
        <p:xfrm>
          <a:off x="742617" y="5123629"/>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13" name="表格 12"/>
          <p:cNvGraphicFramePr>
            <a:graphicFrameLocks noGrp="1"/>
          </p:cNvGraphicFramePr>
          <p:nvPr/>
        </p:nvGraphicFramePr>
        <p:xfrm>
          <a:off x="3714417" y="455092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81" name="表格 80"/>
          <p:cNvGraphicFramePr>
            <a:graphicFrameLocks noGrp="1"/>
          </p:cNvGraphicFramePr>
          <p:nvPr/>
        </p:nvGraphicFramePr>
        <p:xfrm>
          <a:off x="3714417" y="5646360"/>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4">
                        <a:lumMod val="20000"/>
                        <a:lumOff val="80000"/>
                      </a:schemeClr>
                    </a:solidFill>
                  </a:tcPr>
                </a:tc>
              </a:tr>
            </a:tbl>
          </a:graphicData>
        </a:graphic>
      </p:graphicFrame>
      <p:graphicFrame>
        <p:nvGraphicFramePr>
          <p:cNvPr id="4" name="表格 3"/>
          <p:cNvGraphicFramePr>
            <a:graphicFrameLocks noGrp="1"/>
          </p:cNvGraphicFramePr>
          <p:nvPr/>
        </p:nvGraphicFramePr>
        <p:xfrm>
          <a:off x="742617" y="439420"/>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r>
              <a:tr h="360000">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c>
                  <a:txBody>
                    <a:bodyPr/>
                    <a:lstStyle/>
                    <a:p>
                      <a:endParaRPr lang="zh-TW" altLang="en-US"/>
                    </a:p>
                  </a:txBody>
                  <a:tcPr>
                    <a:solidFill>
                      <a:schemeClr val="bg1">
                        <a:lumMod val="75000"/>
                      </a:schemeClr>
                    </a:solidFill>
                  </a:tcPr>
                </a:tc>
                <a:tc>
                  <a:txBody>
                    <a:bodyPr/>
                    <a:lstStyle/>
                    <a:p>
                      <a:endParaRPr lang="zh-TW" altLang="en-US" dirty="0"/>
                    </a:p>
                  </a:txBody>
                  <a:tcPr>
                    <a:solidFill>
                      <a:schemeClr val="bg1">
                        <a:lumMod val="75000"/>
                      </a:schemeClr>
                    </a:solidFill>
                  </a:tcPr>
                </a:tc>
              </a:tr>
            </a:tbl>
          </a:graphicData>
        </a:graphic>
      </p:graphicFrame>
      <p:graphicFrame>
        <p:nvGraphicFramePr>
          <p:cNvPr id="6" name="表格 5"/>
          <p:cNvGraphicFramePr>
            <a:graphicFrameLocks noGrp="1"/>
          </p:cNvGraphicFramePr>
          <p:nvPr/>
        </p:nvGraphicFramePr>
        <p:xfrm>
          <a:off x="742617" y="43942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graphicFrame>
        <p:nvGraphicFramePr>
          <p:cNvPr id="10" name="表格 9"/>
          <p:cNvGraphicFramePr>
            <a:graphicFrameLocks noGrp="1"/>
          </p:cNvGraphicFramePr>
          <p:nvPr/>
        </p:nvGraphicFramePr>
        <p:xfrm>
          <a:off x="895017" y="4160520"/>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dirty="0"/>
                    </a:p>
                  </a:txBody>
                  <a:tcPr>
                    <a:solidFill>
                      <a:schemeClr val="bg1">
                        <a:lumMod val="85000"/>
                      </a:schemeClr>
                    </a:solidFill>
                  </a:tcPr>
                </a:tc>
              </a:tr>
            </a:tbl>
          </a:graphicData>
        </a:graphic>
      </p:graphicFrame>
      <p:graphicFrame>
        <p:nvGraphicFramePr>
          <p:cNvPr id="11" name="表格 10"/>
          <p:cNvGraphicFramePr>
            <a:graphicFrameLocks noGrp="1"/>
          </p:cNvGraphicFramePr>
          <p:nvPr/>
        </p:nvGraphicFramePr>
        <p:xfrm>
          <a:off x="742617" y="400812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12" name="表格 11"/>
          <p:cNvGraphicFramePr>
            <a:graphicFrameLocks noGrp="1"/>
          </p:cNvGraphicFramePr>
          <p:nvPr/>
        </p:nvGraphicFramePr>
        <p:xfrm>
          <a:off x="895017" y="416052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14" name="表格 13"/>
          <p:cNvGraphicFramePr>
            <a:graphicFrameLocks noGrp="1"/>
          </p:cNvGraphicFramePr>
          <p:nvPr/>
        </p:nvGraphicFramePr>
        <p:xfrm>
          <a:off x="3866817" y="470332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r h="360000">
                <a:tc>
                  <a:txBody>
                    <a:bodyPr/>
                    <a:lstStyle/>
                    <a:p>
                      <a:endParaRPr lang="zh-TW" altLang="en-US" dirty="0"/>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15" name="表格 14"/>
          <p:cNvGraphicFramePr>
            <a:graphicFrameLocks noGrp="1"/>
          </p:cNvGraphicFramePr>
          <p:nvPr/>
        </p:nvGraphicFramePr>
        <p:xfrm>
          <a:off x="3714417" y="4550921"/>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16" name="表格 15"/>
          <p:cNvGraphicFramePr>
            <a:graphicFrameLocks noGrp="1"/>
          </p:cNvGraphicFramePr>
          <p:nvPr/>
        </p:nvGraphicFramePr>
        <p:xfrm>
          <a:off x="3866817" y="4703321"/>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sp>
        <p:nvSpPr>
          <p:cNvPr id="18" name="橢圓 17"/>
          <p:cNvSpPr/>
          <p:nvPr/>
        </p:nvSpPr>
        <p:spPr>
          <a:xfrm>
            <a:off x="5333332" y="409948"/>
            <a:ext cx="546100" cy="5363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9" name="橢圓 18"/>
          <p:cNvSpPr/>
          <p:nvPr/>
        </p:nvSpPr>
        <p:spPr>
          <a:xfrm>
            <a:off x="7577332" y="2809746"/>
            <a:ext cx="546100" cy="5363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0" name="橢圓 19"/>
          <p:cNvSpPr/>
          <p:nvPr/>
        </p:nvSpPr>
        <p:spPr>
          <a:xfrm>
            <a:off x="6626950" y="2461168"/>
            <a:ext cx="546100" cy="53638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6626950" y="3256188"/>
            <a:ext cx="546100" cy="53638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a:p>
        </p:txBody>
      </p:sp>
      <p:cxnSp>
        <p:nvCxnSpPr>
          <p:cNvPr id="23" name="直線單箭頭接點 22"/>
          <p:cNvCxnSpPr/>
          <p:nvPr/>
        </p:nvCxnSpPr>
        <p:spPr>
          <a:xfrm>
            <a:off x="5879432" y="681728"/>
            <a:ext cx="46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a:off x="8123432" y="3104237"/>
            <a:ext cx="46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4863432" y="678142"/>
            <a:ext cx="46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6157050" y="2727420"/>
            <a:ext cx="46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a:off x="6157050" y="3524382"/>
            <a:ext cx="46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a:endCxn id="19" idx="2"/>
          </p:cNvCxnSpPr>
          <p:nvPr/>
        </p:nvCxnSpPr>
        <p:spPr>
          <a:xfrm>
            <a:off x="7107432" y="2755360"/>
            <a:ext cx="469900" cy="322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a:endCxn id="19" idx="2"/>
          </p:cNvCxnSpPr>
          <p:nvPr/>
        </p:nvCxnSpPr>
        <p:spPr>
          <a:xfrm flipV="1">
            <a:off x="7173050" y="3077940"/>
            <a:ext cx="404282" cy="439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3513332" y="447309"/>
            <a:ext cx="1667600" cy="461665"/>
          </a:xfrm>
          <a:prstGeom prst="rect">
            <a:avLst/>
          </a:prstGeom>
          <a:noFill/>
        </p:spPr>
        <p:txBody>
          <a:bodyPr wrap="square" rtlCol="0">
            <a:spAutoFit/>
          </a:bodyPr>
          <a:lstStyle/>
          <a:p>
            <a:r>
              <a:rPr lang="en-US" altLang="zh-TW" sz="2400" dirty="0"/>
              <a:t>18 inputs</a:t>
            </a:r>
            <a:endParaRPr lang="zh-TW" altLang="en-US" sz="2400" dirty="0"/>
          </a:p>
        </p:txBody>
      </p:sp>
      <p:sp>
        <p:nvSpPr>
          <p:cNvPr id="34" name="文字方塊 33"/>
          <p:cNvSpPr txBox="1"/>
          <p:nvPr/>
        </p:nvSpPr>
        <p:spPr>
          <a:xfrm>
            <a:off x="4493686" y="2508482"/>
            <a:ext cx="1667600" cy="461665"/>
          </a:xfrm>
          <a:prstGeom prst="rect">
            <a:avLst/>
          </a:prstGeom>
          <a:noFill/>
        </p:spPr>
        <p:txBody>
          <a:bodyPr wrap="square" rtlCol="0">
            <a:spAutoFit/>
          </a:bodyPr>
          <a:lstStyle/>
          <a:p>
            <a:pPr algn="r"/>
            <a:r>
              <a:rPr lang="en-US" altLang="zh-TW" sz="2400" dirty="0"/>
              <a:t>9 inputs</a:t>
            </a:r>
            <a:endParaRPr lang="zh-TW" altLang="en-US" sz="2400" dirty="0"/>
          </a:p>
        </p:txBody>
      </p:sp>
      <p:sp>
        <p:nvSpPr>
          <p:cNvPr id="35" name="文字方塊 34"/>
          <p:cNvSpPr txBox="1"/>
          <p:nvPr/>
        </p:nvSpPr>
        <p:spPr>
          <a:xfrm>
            <a:off x="4489450" y="3256188"/>
            <a:ext cx="1667600" cy="461665"/>
          </a:xfrm>
          <a:prstGeom prst="rect">
            <a:avLst/>
          </a:prstGeom>
          <a:noFill/>
        </p:spPr>
        <p:txBody>
          <a:bodyPr wrap="square" rtlCol="0">
            <a:spAutoFit/>
          </a:bodyPr>
          <a:lstStyle/>
          <a:p>
            <a:pPr algn="r"/>
            <a:r>
              <a:rPr lang="en-US" altLang="zh-TW" sz="2400" dirty="0"/>
              <a:t>9 inputs</a:t>
            </a:r>
            <a:endParaRPr lang="zh-TW" altLang="en-US" sz="2400" dirty="0"/>
          </a:p>
        </p:txBody>
      </p:sp>
      <p:sp>
        <p:nvSpPr>
          <p:cNvPr id="40" name="橢圓 39"/>
          <p:cNvSpPr/>
          <p:nvPr/>
        </p:nvSpPr>
        <p:spPr>
          <a:xfrm>
            <a:off x="5333332" y="1096269"/>
            <a:ext cx="546100" cy="5363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41" name="直線單箭頭接點 40"/>
          <p:cNvCxnSpPr/>
          <p:nvPr/>
        </p:nvCxnSpPr>
        <p:spPr>
          <a:xfrm>
            <a:off x="5879432" y="1368049"/>
            <a:ext cx="46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4863432" y="1364463"/>
            <a:ext cx="46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p:cNvSpPr txBox="1"/>
          <p:nvPr/>
        </p:nvSpPr>
        <p:spPr>
          <a:xfrm>
            <a:off x="3513332" y="1133630"/>
            <a:ext cx="1667600" cy="461665"/>
          </a:xfrm>
          <a:prstGeom prst="rect">
            <a:avLst/>
          </a:prstGeom>
          <a:noFill/>
        </p:spPr>
        <p:txBody>
          <a:bodyPr wrap="square" rtlCol="0">
            <a:spAutoFit/>
          </a:bodyPr>
          <a:lstStyle/>
          <a:p>
            <a:r>
              <a:rPr lang="en-US" altLang="zh-TW" sz="2400" dirty="0"/>
              <a:t>18 inputs</a:t>
            </a:r>
            <a:endParaRPr lang="zh-TW" altLang="en-US" sz="2400" dirty="0"/>
          </a:p>
        </p:txBody>
      </p:sp>
      <p:sp>
        <p:nvSpPr>
          <p:cNvPr id="44" name="橢圓 43"/>
          <p:cNvSpPr/>
          <p:nvPr/>
        </p:nvSpPr>
        <p:spPr>
          <a:xfrm>
            <a:off x="7577332" y="3627184"/>
            <a:ext cx="546100" cy="536388"/>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cxnSp>
        <p:nvCxnSpPr>
          <p:cNvPr id="45" name="直線單箭頭接點 44"/>
          <p:cNvCxnSpPr/>
          <p:nvPr/>
        </p:nvCxnSpPr>
        <p:spPr>
          <a:xfrm>
            <a:off x="8123432" y="3921675"/>
            <a:ext cx="4699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20" idx="6"/>
            <a:endCxn id="44" idx="2"/>
          </p:cNvCxnSpPr>
          <p:nvPr/>
        </p:nvCxnSpPr>
        <p:spPr>
          <a:xfrm>
            <a:off x="7173050" y="2729362"/>
            <a:ext cx="404282" cy="1166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21" idx="6"/>
            <a:endCxn id="44" idx="2"/>
          </p:cNvCxnSpPr>
          <p:nvPr/>
        </p:nvCxnSpPr>
        <p:spPr>
          <a:xfrm>
            <a:off x="7173050" y="3524382"/>
            <a:ext cx="404282" cy="3709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761592" y="453832"/>
            <a:ext cx="1069048" cy="10620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6" name="直線接點 55"/>
          <p:cNvCxnSpPr>
            <a:endCxn id="5" idx="1"/>
          </p:cNvCxnSpPr>
          <p:nvPr/>
        </p:nvCxnSpPr>
        <p:spPr>
          <a:xfrm>
            <a:off x="787875" y="1553324"/>
            <a:ext cx="115081" cy="170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790888" y="456461"/>
            <a:ext cx="115081" cy="170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1837265" y="465576"/>
            <a:ext cx="115081" cy="170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60" name="表格 59"/>
          <p:cNvGraphicFramePr>
            <a:graphicFrameLocks noGrp="1"/>
          </p:cNvGraphicFramePr>
          <p:nvPr/>
        </p:nvGraphicFramePr>
        <p:xfrm>
          <a:off x="6715850" y="327122"/>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sp>
        <p:nvSpPr>
          <p:cNvPr id="64" name="矩形 63"/>
          <p:cNvSpPr/>
          <p:nvPr/>
        </p:nvSpPr>
        <p:spPr>
          <a:xfrm>
            <a:off x="6715850" y="327122"/>
            <a:ext cx="351978" cy="3371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1" name="表格 60"/>
          <p:cNvGraphicFramePr>
            <a:graphicFrameLocks noGrp="1"/>
          </p:cNvGraphicFramePr>
          <p:nvPr/>
        </p:nvGraphicFramePr>
        <p:xfrm>
          <a:off x="6868250" y="479522"/>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sp>
        <p:nvSpPr>
          <p:cNvPr id="65" name="矩形 64"/>
          <p:cNvSpPr/>
          <p:nvPr/>
        </p:nvSpPr>
        <p:spPr>
          <a:xfrm>
            <a:off x="6900000" y="1592801"/>
            <a:ext cx="351978" cy="3371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2" name="表格 61"/>
          <p:cNvGraphicFramePr>
            <a:graphicFrameLocks noGrp="1"/>
          </p:cNvGraphicFramePr>
          <p:nvPr/>
        </p:nvGraphicFramePr>
        <p:xfrm>
          <a:off x="7020650" y="631922"/>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bl>
          </a:graphicData>
        </a:graphic>
      </p:graphicFrame>
      <p:graphicFrame>
        <p:nvGraphicFramePr>
          <p:cNvPr id="63" name="表格 62"/>
          <p:cNvGraphicFramePr>
            <a:graphicFrameLocks noGrp="1"/>
          </p:cNvGraphicFramePr>
          <p:nvPr/>
        </p:nvGraphicFramePr>
        <p:xfrm>
          <a:off x="7173050" y="784322"/>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bl>
          </a:graphicData>
        </a:graphic>
      </p:graphicFrame>
      <p:graphicFrame>
        <p:nvGraphicFramePr>
          <p:cNvPr id="66" name="表格 65"/>
          <p:cNvGraphicFramePr>
            <a:graphicFrameLocks noGrp="1"/>
          </p:cNvGraphicFramePr>
          <p:nvPr/>
        </p:nvGraphicFramePr>
        <p:xfrm>
          <a:off x="751337" y="1543799"/>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sp>
        <p:nvSpPr>
          <p:cNvPr id="67" name="矩形 66"/>
          <p:cNvSpPr/>
          <p:nvPr/>
        </p:nvSpPr>
        <p:spPr>
          <a:xfrm>
            <a:off x="770312" y="1558211"/>
            <a:ext cx="1069048" cy="10620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0" name="直線接點 69"/>
          <p:cNvCxnSpPr/>
          <p:nvPr/>
        </p:nvCxnSpPr>
        <p:spPr>
          <a:xfrm>
            <a:off x="788656" y="2641079"/>
            <a:ext cx="115081" cy="170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799608" y="1560840"/>
            <a:ext cx="115081" cy="1706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5" name="表格 4"/>
          <p:cNvGraphicFramePr>
            <a:graphicFrameLocks noGrp="1"/>
          </p:cNvGraphicFramePr>
          <p:nvPr/>
        </p:nvGraphicFramePr>
        <p:xfrm>
          <a:off x="902956" y="626673"/>
          <a:ext cx="2160000" cy="2194560"/>
        </p:xfrm>
        <a:graphic>
          <a:graphicData uri="http://schemas.openxmlformats.org/drawingml/2006/table">
            <a:tbl>
              <a:tblPr firstRow="1" bandRow="1">
                <a:tableStyleId>{5940675A-B579-460E-94D1-54222C63F5DA}</a:tableStyleId>
              </a:tblPr>
              <a:tblGrid>
                <a:gridCol w="360000"/>
                <a:gridCol w="360000"/>
                <a:gridCol w="360000"/>
                <a:gridCol w="360000"/>
                <a:gridCol w="360000"/>
                <a:gridCol w="360000"/>
              </a:tblGrid>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dirty="0"/>
                    </a:p>
                  </a:txBody>
                  <a:tcPr>
                    <a:solidFill>
                      <a:schemeClr val="bg1">
                        <a:lumMod val="85000"/>
                      </a:schemeClr>
                    </a:solidFill>
                  </a:tcPr>
                </a:tc>
              </a:tr>
              <a:tr h="360000">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a:p>
                  </a:txBody>
                  <a:tcPr>
                    <a:solidFill>
                      <a:schemeClr val="bg1">
                        <a:lumMod val="85000"/>
                      </a:schemeClr>
                    </a:solidFill>
                  </a:tcPr>
                </a:tc>
                <a:tc>
                  <a:txBody>
                    <a:bodyPr/>
                    <a:lstStyle/>
                    <a:p>
                      <a:endParaRPr lang="zh-TW" altLang="en-US" dirty="0"/>
                    </a:p>
                  </a:txBody>
                  <a:tcPr>
                    <a:solidFill>
                      <a:schemeClr val="bg1">
                        <a:lumMod val="85000"/>
                      </a:schemeClr>
                    </a:solidFill>
                  </a:tcPr>
                </a:tc>
                <a:tc>
                  <a:txBody>
                    <a:bodyPr/>
                    <a:lstStyle/>
                    <a:p>
                      <a:endParaRPr lang="zh-TW" altLang="en-US" dirty="0"/>
                    </a:p>
                  </a:txBody>
                  <a:tcPr>
                    <a:solidFill>
                      <a:schemeClr val="bg1">
                        <a:lumMod val="85000"/>
                      </a:schemeClr>
                    </a:solidFill>
                  </a:tcPr>
                </a:tc>
              </a:tr>
            </a:tbl>
          </a:graphicData>
        </a:graphic>
      </p:graphicFrame>
      <p:graphicFrame>
        <p:nvGraphicFramePr>
          <p:cNvPr id="7" name="表格 6"/>
          <p:cNvGraphicFramePr>
            <a:graphicFrameLocks noGrp="1"/>
          </p:cNvGraphicFramePr>
          <p:nvPr/>
        </p:nvGraphicFramePr>
        <p:xfrm>
          <a:off x="895017" y="59182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sp>
        <p:nvSpPr>
          <p:cNvPr id="53" name="矩形 52"/>
          <p:cNvSpPr/>
          <p:nvPr/>
        </p:nvSpPr>
        <p:spPr>
          <a:xfrm>
            <a:off x="905969" y="627090"/>
            <a:ext cx="1069048" cy="10620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68" name="表格 67"/>
          <p:cNvGraphicFramePr>
            <a:graphicFrameLocks noGrp="1"/>
          </p:cNvGraphicFramePr>
          <p:nvPr/>
        </p:nvGraphicFramePr>
        <p:xfrm>
          <a:off x="903737" y="1696199"/>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sp>
        <p:nvSpPr>
          <p:cNvPr id="69" name="矩形 68"/>
          <p:cNvSpPr/>
          <p:nvPr/>
        </p:nvSpPr>
        <p:spPr>
          <a:xfrm>
            <a:off x="914689" y="1731469"/>
            <a:ext cx="1069048" cy="10620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4" name="表格 73"/>
          <p:cNvGraphicFramePr>
            <a:graphicFrameLocks noGrp="1"/>
          </p:cNvGraphicFramePr>
          <p:nvPr/>
        </p:nvGraphicFramePr>
        <p:xfrm>
          <a:off x="5995850" y="439852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sp>
        <p:nvSpPr>
          <p:cNvPr id="75" name="矩形 74"/>
          <p:cNvSpPr/>
          <p:nvPr/>
        </p:nvSpPr>
        <p:spPr>
          <a:xfrm>
            <a:off x="5995850" y="4398521"/>
            <a:ext cx="351978" cy="3371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6" name="表格 75"/>
          <p:cNvGraphicFramePr>
            <a:graphicFrameLocks noGrp="1"/>
          </p:cNvGraphicFramePr>
          <p:nvPr/>
        </p:nvGraphicFramePr>
        <p:xfrm>
          <a:off x="6148250" y="455092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sp>
        <p:nvSpPr>
          <p:cNvPr id="77" name="矩形 76"/>
          <p:cNvSpPr/>
          <p:nvPr/>
        </p:nvSpPr>
        <p:spPr>
          <a:xfrm>
            <a:off x="6180000" y="5664200"/>
            <a:ext cx="351978" cy="3371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78" name="表格 77"/>
          <p:cNvGraphicFramePr>
            <a:graphicFrameLocks noGrp="1"/>
          </p:cNvGraphicFramePr>
          <p:nvPr/>
        </p:nvGraphicFramePr>
        <p:xfrm>
          <a:off x="6300650" y="470332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bl>
          </a:graphicData>
        </a:graphic>
      </p:graphicFrame>
      <p:graphicFrame>
        <p:nvGraphicFramePr>
          <p:cNvPr id="79" name="表格 78"/>
          <p:cNvGraphicFramePr>
            <a:graphicFrameLocks noGrp="1"/>
          </p:cNvGraphicFramePr>
          <p:nvPr/>
        </p:nvGraphicFramePr>
        <p:xfrm>
          <a:off x="6453050" y="4855721"/>
          <a:ext cx="1440000" cy="1463040"/>
        </p:xfrm>
        <a:graphic>
          <a:graphicData uri="http://schemas.openxmlformats.org/drawingml/2006/table">
            <a:tbl>
              <a:tblPr firstRow="1" bandRow="1">
                <a:tableStyleId>{5940675A-B579-460E-94D1-54222C63F5DA}</a:tableStyleId>
              </a:tblPr>
              <a:tblGrid>
                <a:gridCol w="360000"/>
                <a:gridCol w="360000"/>
                <a:gridCol w="360000"/>
                <a:gridCol w="360000"/>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bl>
          </a:graphicData>
        </a:graphic>
      </p:graphicFrame>
      <p:graphicFrame>
        <p:nvGraphicFramePr>
          <p:cNvPr id="82" name="表格 81"/>
          <p:cNvGraphicFramePr>
            <a:graphicFrameLocks noGrp="1"/>
          </p:cNvGraphicFramePr>
          <p:nvPr/>
        </p:nvGraphicFramePr>
        <p:xfrm>
          <a:off x="3866817" y="5798760"/>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4">
                        <a:lumMod val="20000"/>
                        <a:lumOff val="80000"/>
                      </a:schemeClr>
                    </a:solidFill>
                  </a:tcPr>
                </a:tc>
              </a:tr>
            </a:tbl>
          </a:graphicData>
        </a:graphic>
      </p:graphicFrame>
      <p:graphicFrame>
        <p:nvGraphicFramePr>
          <p:cNvPr id="84" name="表格 83"/>
          <p:cNvGraphicFramePr>
            <a:graphicFrameLocks noGrp="1"/>
          </p:cNvGraphicFramePr>
          <p:nvPr/>
        </p:nvGraphicFramePr>
        <p:xfrm>
          <a:off x="895017" y="5276029"/>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sp>
        <p:nvSpPr>
          <p:cNvPr id="3" name="灯片编号占位符 2"/>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8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8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33" grpId="0"/>
      <p:bldP spid="34" grpId="0"/>
      <p:bldP spid="35" grpId="0"/>
      <p:bldP spid="40" grpId="0" animBg="1"/>
      <p:bldP spid="43" grpId="0"/>
      <p:bldP spid="44" grpId="0" animBg="1"/>
      <p:bldP spid="54" grpId="0" animBg="1"/>
      <p:bldP spid="64" grpId="0" animBg="1"/>
      <p:bldP spid="65" grpId="0" animBg="1"/>
      <p:bldP spid="67" grpId="0" animBg="1"/>
      <p:bldP spid="53" grpId="0" animBg="1"/>
      <p:bldP spid="69" grpId="0" animBg="1"/>
      <p:bldP spid="75" grpId="0" animBg="1"/>
      <p:bldP spid="7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4612750" y="37823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graphicFrame>
        <p:nvGraphicFramePr>
          <p:cNvPr id="5" name="表格 4"/>
          <p:cNvGraphicFramePr>
            <a:graphicFrameLocks noGrp="1"/>
          </p:cNvGraphicFramePr>
          <p:nvPr/>
        </p:nvGraphicFramePr>
        <p:xfrm>
          <a:off x="4765150" y="53063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r>
              <a:tr h="360000">
                <a:tc>
                  <a:txBody>
                    <a:bodyPr/>
                    <a:lstStyle/>
                    <a:p>
                      <a:endParaRPr lang="zh-TW" altLang="en-US"/>
                    </a:p>
                  </a:txBody>
                  <a:tcPr>
                    <a:solidFill>
                      <a:schemeClr val="accent2">
                        <a:lumMod val="20000"/>
                        <a:lumOff val="80000"/>
                      </a:schemeClr>
                    </a:solidFill>
                  </a:tcPr>
                </a:tc>
                <a:tc>
                  <a:txBody>
                    <a:bodyPr/>
                    <a:lstStyle/>
                    <a:p>
                      <a:endParaRPr lang="zh-TW" altLang="en-US"/>
                    </a:p>
                  </a:txBody>
                  <a:tcPr>
                    <a:solidFill>
                      <a:schemeClr val="accent2">
                        <a:lumMod val="20000"/>
                        <a:lumOff val="80000"/>
                      </a:schemeClr>
                    </a:solidFill>
                  </a:tcPr>
                </a:tc>
                <a:tc>
                  <a:txBody>
                    <a:bodyPr/>
                    <a:lstStyle/>
                    <a:p>
                      <a:endParaRPr lang="zh-TW" altLang="en-US" dirty="0"/>
                    </a:p>
                  </a:txBody>
                  <a:tcPr>
                    <a:solidFill>
                      <a:schemeClr val="accent2">
                        <a:lumMod val="20000"/>
                        <a:lumOff val="80000"/>
                      </a:schemeClr>
                    </a:solidFill>
                  </a:tcPr>
                </a:tc>
              </a:tr>
            </a:tbl>
          </a:graphicData>
        </a:graphic>
      </p:graphicFrame>
      <p:graphicFrame>
        <p:nvGraphicFramePr>
          <p:cNvPr id="6" name="表格 5"/>
          <p:cNvGraphicFramePr>
            <a:graphicFrameLocks noGrp="1"/>
          </p:cNvGraphicFramePr>
          <p:nvPr/>
        </p:nvGraphicFramePr>
        <p:xfrm>
          <a:off x="4612750" y="1834803"/>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graphicFrame>
        <p:nvGraphicFramePr>
          <p:cNvPr id="7" name="表格 6"/>
          <p:cNvGraphicFramePr>
            <a:graphicFrameLocks noGrp="1"/>
          </p:cNvGraphicFramePr>
          <p:nvPr/>
        </p:nvGraphicFramePr>
        <p:xfrm>
          <a:off x="4765150" y="1987203"/>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r>
              <a:tr h="360000">
                <a:tc>
                  <a:txBody>
                    <a:bodyPr/>
                    <a:lstStyle/>
                    <a:p>
                      <a:endParaRPr lang="zh-TW" altLang="en-US"/>
                    </a:p>
                  </a:txBody>
                  <a:tcPr>
                    <a:solidFill>
                      <a:schemeClr val="accent4">
                        <a:lumMod val="20000"/>
                        <a:lumOff val="80000"/>
                      </a:schemeClr>
                    </a:solidFill>
                  </a:tcPr>
                </a:tc>
                <a:tc>
                  <a:txBody>
                    <a:bodyPr/>
                    <a:lstStyle/>
                    <a:p>
                      <a:endParaRPr lang="zh-TW" altLang="en-US"/>
                    </a:p>
                  </a:txBody>
                  <a:tcPr>
                    <a:solidFill>
                      <a:schemeClr val="accent4">
                        <a:lumMod val="20000"/>
                        <a:lumOff val="80000"/>
                      </a:schemeClr>
                    </a:solidFill>
                  </a:tcPr>
                </a:tc>
                <a:tc>
                  <a:txBody>
                    <a:bodyPr/>
                    <a:lstStyle/>
                    <a:p>
                      <a:endParaRPr lang="zh-TW" altLang="en-US" dirty="0"/>
                    </a:p>
                  </a:txBody>
                  <a:tcPr>
                    <a:solidFill>
                      <a:schemeClr val="accent4">
                        <a:lumMod val="20000"/>
                        <a:lumOff val="80000"/>
                      </a:schemeClr>
                    </a:solidFill>
                  </a:tcPr>
                </a:tc>
              </a:tr>
            </a:tbl>
          </a:graphicData>
        </a:graphic>
      </p:graphicFrame>
      <p:graphicFrame>
        <p:nvGraphicFramePr>
          <p:cNvPr id="8" name="表格 7"/>
          <p:cNvGraphicFramePr>
            <a:graphicFrameLocks noGrp="1"/>
          </p:cNvGraphicFramePr>
          <p:nvPr/>
        </p:nvGraphicFramePr>
        <p:xfrm>
          <a:off x="4611831" y="3310094"/>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bl>
          </a:graphicData>
        </a:graphic>
      </p:graphicFrame>
      <p:graphicFrame>
        <p:nvGraphicFramePr>
          <p:cNvPr id="9" name="表格 8"/>
          <p:cNvGraphicFramePr>
            <a:graphicFrameLocks noGrp="1"/>
          </p:cNvGraphicFramePr>
          <p:nvPr/>
        </p:nvGraphicFramePr>
        <p:xfrm>
          <a:off x="4764231" y="3462494"/>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r h="360000">
                <a:tc>
                  <a:txBody>
                    <a:bodyPr/>
                    <a:lstStyle/>
                    <a:p>
                      <a:endParaRPr lang="zh-TW" altLang="en-US"/>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a:p>
                  </a:txBody>
                  <a:tcPr>
                    <a:solidFill>
                      <a:schemeClr val="accent5">
                        <a:lumMod val="20000"/>
                        <a:lumOff val="80000"/>
                      </a:schemeClr>
                    </a:solidFill>
                  </a:tcPr>
                </a:tc>
              </a:tr>
              <a:tr h="360000">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c>
                  <a:txBody>
                    <a:bodyPr/>
                    <a:lstStyle/>
                    <a:p>
                      <a:endParaRPr lang="zh-TW" altLang="en-US" dirty="0"/>
                    </a:p>
                  </a:txBody>
                  <a:tcPr>
                    <a:solidFill>
                      <a:schemeClr val="accent5">
                        <a:lumMod val="20000"/>
                        <a:lumOff val="80000"/>
                      </a:schemeClr>
                    </a:solidFill>
                  </a:tcPr>
                </a:tc>
              </a:tr>
            </a:tbl>
          </a:graphicData>
        </a:graphic>
      </p:graphicFrame>
      <p:graphicFrame>
        <p:nvGraphicFramePr>
          <p:cNvPr id="10" name="表格 9"/>
          <p:cNvGraphicFramePr>
            <a:graphicFrameLocks noGrp="1"/>
          </p:cNvGraphicFramePr>
          <p:nvPr/>
        </p:nvGraphicFramePr>
        <p:xfrm>
          <a:off x="4611831" y="4766667"/>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bl>
          </a:graphicData>
        </a:graphic>
      </p:graphicFrame>
      <p:graphicFrame>
        <p:nvGraphicFramePr>
          <p:cNvPr id="11" name="表格 10"/>
          <p:cNvGraphicFramePr>
            <a:graphicFrameLocks noGrp="1"/>
          </p:cNvGraphicFramePr>
          <p:nvPr/>
        </p:nvGraphicFramePr>
        <p:xfrm>
          <a:off x="4764231" y="4919067"/>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r h="360000">
                <a:tc>
                  <a:txBody>
                    <a:bodyPr/>
                    <a:lstStyle/>
                    <a:p>
                      <a:endParaRPr lang="zh-TW" altLang="en-US"/>
                    </a:p>
                  </a:txBody>
                  <a:tcPr>
                    <a:solidFill>
                      <a:schemeClr val="accent6">
                        <a:lumMod val="20000"/>
                        <a:lumOff val="80000"/>
                      </a:schemeClr>
                    </a:solidFill>
                  </a:tcPr>
                </a:tc>
                <a:tc>
                  <a:txBody>
                    <a:bodyPr/>
                    <a:lstStyle/>
                    <a:p>
                      <a:endParaRPr lang="zh-TW" altLang="en-US"/>
                    </a:p>
                  </a:txBody>
                  <a:tcPr>
                    <a:solidFill>
                      <a:schemeClr val="accent6">
                        <a:lumMod val="20000"/>
                        <a:lumOff val="80000"/>
                      </a:schemeClr>
                    </a:solidFill>
                  </a:tcPr>
                </a:tc>
                <a:tc>
                  <a:txBody>
                    <a:bodyPr/>
                    <a:lstStyle/>
                    <a:p>
                      <a:endParaRPr lang="zh-TW" altLang="en-US" dirty="0"/>
                    </a:p>
                  </a:txBody>
                  <a:tcPr>
                    <a:solidFill>
                      <a:schemeClr val="accent6">
                        <a:lumMod val="20000"/>
                        <a:lumOff val="80000"/>
                      </a:schemeClr>
                    </a:solidFill>
                  </a:tcPr>
                </a:tc>
              </a:tr>
            </a:tbl>
          </a:graphicData>
        </a:graphic>
      </p:graphicFrame>
      <p:graphicFrame>
        <p:nvGraphicFramePr>
          <p:cNvPr id="12" name="表格 11"/>
          <p:cNvGraphicFramePr>
            <a:graphicFrameLocks noGrp="1"/>
          </p:cNvGraphicFramePr>
          <p:nvPr/>
        </p:nvGraphicFramePr>
        <p:xfrm>
          <a:off x="6939867" y="37823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r>
              <a:tr h="360000">
                <a:tc>
                  <a:txBody>
                    <a:bodyPr/>
                    <a:lstStyle/>
                    <a:p>
                      <a:endParaRPr lang="zh-TW" altLang="en-US"/>
                    </a:p>
                  </a:txBody>
                  <a:tcPr>
                    <a:solidFill>
                      <a:schemeClr val="accent1">
                        <a:lumMod val="60000"/>
                        <a:lumOff val="40000"/>
                      </a:schemeClr>
                    </a:solidFill>
                  </a:tcPr>
                </a:tc>
                <a:tc>
                  <a:txBody>
                    <a:bodyPr/>
                    <a:lstStyle/>
                    <a:p>
                      <a:endParaRPr lang="zh-TW" altLang="en-US"/>
                    </a:p>
                  </a:txBody>
                  <a:tcPr>
                    <a:solidFill>
                      <a:schemeClr val="accent1">
                        <a:lumMod val="60000"/>
                        <a:lumOff val="40000"/>
                      </a:schemeClr>
                    </a:solidFill>
                  </a:tcPr>
                </a:tc>
                <a:tc>
                  <a:txBody>
                    <a:bodyPr/>
                    <a:lstStyle/>
                    <a:p>
                      <a:endParaRPr lang="zh-TW" altLang="en-US" dirty="0"/>
                    </a:p>
                  </a:txBody>
                  <a:tcPr>
                    <a:solidFill>
                      <a:schemeClr val="accent1">
                        <a:lumMod val="60000"/>
                        <a:lumOff val="40000"/>
                      </a:schemeClr>
                    </a:solidFill>
                  </a:tcPr>
                </a:tc>
              </a:tr>
            </a:tbl>
          </a:graphicData>
        </a:graphic>
      </p:graphicFrame>
      <p:graphicFrame>
        <p:nvGraphicFramePr>
          <p:cNvPr id="13" name="表格 12"/>
          <p:cNvGraphicFramePr>
            <a:graphicFrameLocks noGrp="1"/>
          </p:cNvGraphicFramePr>
          <p:nvPr/>
        </p:nvGraphicFramePr>
        <p:xfrm>
          <a:off x="7092267" y="530630"/>
          <a:ext cx="1080000" cy="1097280"/>
        </p:xfrm>
        <a:graphic>
          <a:graphicData uri="http://schemas.openxmlformats.org/drawingml/2006/table">
            <a:tbl>
              <a:tblPr firstRow="1" bandRow="1">
                <a:tableStyleId>{5940675A-B579-460E-94D1-54222C63F5DA}</a:tableStyleId>
              </a:tblPr>
              <a:tblGrid>
                <a:gridCol w="360000"/>
                <a:gridCol w="360000"/>
                <a:gridCol w="360000"/>
              </a:tblGrid>
              <a:tr h="360000">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r>
              <a:tr h="360000">
                <a:tc>
                  <a:txBody>
                    <a:bodyPr/>
                    <a:lstStyle/>
                    <a:p>
                      <a:endParaRPr lang="zh-TW" altLang="en-US"/>
                    </a:p>
                  </a:txBody>
                  <a:tcPr>
                    <a:solidFill>
                      <a:schemeClr val="accent5">
                        <a:lumMod val="40000"/>
                        <a:lumOff val="60000"/>
                      </a:schemeClr>
                    </a:solidFill>
                  </a:tcPr>
                </a:tc>
                <a:tc>
                  <a:txBody>
                    <a:bodyPr/>
                    <a:lstStyle/>
                    <a:p>
                      <a:endParaRPr lang="zh-TW" altLang="en-US"/>
                    </a:p>
                  </a:txBody>
                  <a:tcPr>
                    <a:solidFill>
                      <a:schemeClr val="accent5">
                        <a:lumMod val="40000"/>
                        <a:lumOff val="60000"/>
                      </a:schemeClr>
                    </a:solidFill>
                  </a:tcPr>
                </a:tc>
                <a:tc>
                  <a:txBody>
                    <a:bodyPr/>
                    <a:lstStyle/>
                    <a:p>
                      <a:endParaRPr lang="zh-TW" altLang="en-US" dirty="0"/>
                    </a:p>
                  </a:txBody>
                  <a:tcPr>
                    <a:solidFill>
                      <a:schemeClr val="accent5">
                        <a:lumMod val="40000"/>
                        <a:lumOff val="60000"/>
                      </a:schemeClr>
                    </a:solidFill>
                  </a:tcPr>
                </a:tc>
              </a:tr>
            </a:tbl>
          </a:graphicData>
        </a:graphic>
      </p:graphicFrame>
      <p:graphicFrame>
        <p:nvGraphicFramePr>
          <p:cNvPr id="14" name="表格 13"/>
          <p:cNvGraphicFramePr>
            <a:graphicFrameLocks noGrp="1"/>
          </p:cNvGraphicFramePr>
          <p:nvPr/>
        </p:nvGraphicFramePr>
        <p:xfrm>
          <a:off x="7322079" y="2515327"/>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15" name="表格 14"/>
          <p:cNvGraphicFramePr>
            <a:graphicFrameLocks noGrp="1"/>
          </p:cNvGraphicFramePr>
          <p:nvPr/>
        </p:nvGraphicFramePr>
        <p:xfrm>
          <a:off x="7474479" y="2667727"/>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2">
                        <a:lumMod val="20000"/>
                        <a:lumOff val="80000"/>
                      </a:schemeClr>
                    </a:solidFill>
                  </a:tcPr>
                </a:tc>
              </a:tr>
            </a:tbl>
          </a:graphicData>
        </a:graphic>
      </p:graphicFrame>
      <p:graphicFrame>
        <p:nvGraphicFramePr>
          <p:cNvPr id="16" name="表格 15"/>
          <p:cNvGraphicFramePr>
            <a:graphicFrameLocks noGrp="1"/>
          </p:cNvGraphicFramePr>
          <p:nvPr/>
        </p:nvGraphicFramePr>
        <p:xfrm>
          <a:off x="7339012" y="309490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4">
                        <a:lumMod val="20000"/>
                        <a:lumOff val="80000"/>
                      </a:schemeClr>
                    </a:solidFill>
                  </a:tcPr>
                </a:tc>
              </a:tr>
            </a:tbl>
          </a:graphicData>
        </a:graphic>
      </p:graphicFrame>
      <p:graphicFrame>
        <p:nvGraphicFramePr>
          <p:cNvPr id="17" name="表格 16"/>
          <p:cNvGraphicFramePr>
            <a:graphicFrameLocks noGrp="1"/>
          </p:cNvGraphicFramePr>
          <p:nvPr/>
        </p:nvGraphicFramePr>
        <p:xfrm>
          <a:off x="7349679" y="370450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5">
                        <a:lumMod val="20000"/>
                        <a:lumOff val="80000"/>
                      </a:schemeClr>
                    </a:solidFill>
                  </a:tcPr>
                </a:tc>
              </a:tr>
            </a:tbl>
          </a:graphicData>
        </a:graphic>
      </p:graphicFrame>
      <p:graphicFrame>
        <p:nvGraphicFramePr>
          <p:cNvPr id="18" name="表格 17"/>
          <p:cNvGraphicFramePr>
            <a:graphicFrameLocks noGrp="1"/>
          </p:cNvGraphicFramePr>
          <p:nvPr/>
        </p:nvGraphicFramePr>
        <p:xfrm>
          <a:off x="7349679" y="420515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6">
                        <a:lumMod val="20000"/>
                        <a:lumOff val="80000"/>
                      </a:schemeClr>
                    </a:solidFill>
                  </a:tcPr>
                </a:tc>
              </a:tr>
            </a:tbl>
          </a:graphicData>
        </a:graphic>
      </p:graphicFrame>
      <p:graphicFrame>
        <p:nvGraphicFramePr>
          <p:cNvPr id="19" name="表格 18"/>
          <p:cNvGraphicFramePr>
            <a:graphicFrameLocks noGrp="1"/>
          </p:cNvGraphicFramePr>
          <p:nvPr/>
        </p:nvGraphicFramePr>
        <p:xfrm>
          <a:off x="7491412" y="324730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4">
                        <a:lumMod val="20000"/>
                        <a:lumOff val="80000"/>
                      </a:schemeClr>
                    </a:solidFill>
                  </a:tcPr>
                </a:tc>
              </a:tr>
            </a:tbl>
          </a:graphicData>
        </a:graphic>
      </p:graphicFrame>
      <p:graphicFrame>
        <p:nvGraphicFramePr>
          <p:cNvPr id="20" name="表格 19"/>
          <p:cNvGraphicFramePr>
            <a:graphicFrameLocks noGrp="1"/>
          </p:cNvGraphicFramePr>
          <p:nvPr/>
        </p:nvGraphicFramePr>
        <p:xfrm>
          <a:off x="7502079" y="385690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5">
                        <a:lumMod val="20000"/>
                        <a:lumOff val="80000"/>
                      </a:schemeClr>
                    </a:solidFill>
                  </a:tcPr>
                </a:tc>
              </a:tr>
            </a:tbl>
          </a:graphicData>
        </a:graphic>
      </p:graphicFrame>
      <p:graphicFrame>
        <p:nvGraphicFramePr>
          <p:cNvPr id="21" name="表格 20"/>
          <p:cNvGraphicFramePr>
            <a:graphicFrameLocks noGrp="1"/>
          </p:cNvGraphicFramePr>
          <p:nvPr/>
        </p:nvGraphicFramePr>
        <p:xfrm>
          <a:off x="7502079" y="4357553"/>
          <a:ext cx="360000" cy="365760"/>
        </p:xfrm>
        <a:graphic>
          <a:graphicData uri="http://schemas.openxmlformats.org/drawingml/2006/table">
            <a:tbl>
              <a:tblPr firstRow="1" bandRow="1">
                <a:tableStyleId>{5940675A-B579-460E-94D1-54222C63F5DA}</a:tableStyleId>
              </a:tblPr>
              <a:tblGrid>
                <a:gridCol w="360000"/>
              </a:tblGrid>
              <a:tr h="360000">
                <a:tc>
                  <a:txBody>
                    <a:bodyPr/>
                    <a:lstStyle/>
                    <a:p>
                      <a:endParaRPr lang="zh-TW" altLang="en-US" dirty="0"/>
                    </a:p>
                  </a:txBody>
                  <a:tcPr>
                    <a:solidFill>
                      <a:schemeClr val="accent6">
                        <a:lumMod val="20000"/>
                        <a:lumOff val="80000"/>
                      </a:schemeClr>
                    </a:solidFill>
                  </a:tcPr>
                </a:tc>
              </a:tr>
            </a:tbl>
          </a:graphicData>
        </a:graphic>
      </p:graphicFrame>
      <mc:AlternateContent xmlns:mc="http://schemas.openxmlformats.org/markup-compatibility/2006">
        <mc:Choice xmlns:a14="http://schemas.microsoft.com/office/drawing/2010/main" Requires="a14">
          <p:sp>
            <p:nvSpPr>
              <p:cNvPr id="22" name="文字方塊 21">
                <a:extLst>
                  <a:ext uri="{FF2B5EF4-FFF2-40B4-BE49-F238E27FC236}">
                    <ele attr="{189C9C6B-055B-490A-8038-B5750C43486B}"/>
                  </a:ext>
                </a:extLst>
              </p:cNvPr>
              <p:cNvSpPr txBox="1"/>
              <p:nvPr/>
            </p:nvSpPr>
            <p:spPr>
              <a:xfrm>
                <a:off x="4302506" y="6190974"/>
                <a:ext cx="2095317"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𝐼</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𝑂</m:t>
                      </m:r>
                    </m:oMath>
                  </m:oMathPara>
                </a14:m>
                <a:endParaRPr lang="en-US" altLang="zh-TW"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4302506" y="6190974"/>
                <a:ext cx="2095317" cy="369332"/>
              </a:xfrm>
              <a:prstGeom prst="rect">
                <a:avLst/>
              </a:prstGeom>
              <a:blipFill rotWithShape="1">
                <a:blip r:embed="rId1"/>
                <a:stretch>
                  <a:fillRect l="-6377" r="-580" b="-3278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a:extLst>
                  <a:ext uri="{FF2B5EF4-FFF2-40B4-BE49-F238E27FC236}">
                    <ele attr="{730CF8E0-3DD1-4DC4-926B-74EF8FD8D1CF}"/>
                  </a:ext>
                </a:extLst>
              </p:cNvPr>
              <p:cNvSpPr txBox="1"/>
              <p:nvPr/>
            </p:nvSpPr>
            <p:spPr>
              <a:xfrm>
                <a:off x="6505580" y="5575017"/>
                <a:ext cx="2331664"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𝐼</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𝐼</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𝑂</m:t>
                      </m:r>
                    </m:oMath>
                  </m:oMathPara>
                </a14:m>
                <a:endParaRPr lang="en-US" altLang="zh-TW"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6505580" y="5575017"/>
                <a:ext cx="2331664" cy="369332"/>
              </a:xfrm>
              <a:prstGeom prst="rect">
                <a:avLst/>
              </a:prstGeom>
              <a:blipFill rotWithShape="1">
                <a:blip r:embed="rId2"/>
                <a:stretch>
                  <a:fillRect l="-4167" r="-521" b="-655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a:extLst>
                  <a:ext uri="{FF2B5EF4-FFF2-40B4-BE49-F238E27FC236}">
                    <ele attr="{1ED73A0C-51F8-460F-8B65-93A3919CB447}"/>
                  </a:ext>
                </a:extLst>
              </p:cNvPr>
              <p:cNvSpPr txBox="1"/>
              <p:nvPr/>
            </p:nvSpPr>
            <p:spPr>
              <a:xfrm>
                <a:off x="493390" y="897036"/>
                <a:ext cx="3499484" cy="369332"/>
              </a:xfrm>
              <a:prstGeom prst="rect">
                <a:avLst/>
              </a:prstGeom>
              <a:noFill/>
            </p:spPr>
            <p:txBody>
              <a:bodyPr wrap="none" lIns="0" tIns="0" rIns="0" bIns="0" rtlCol="0">
                <a:spAutoFit/>
              </a:bodyPr>
              <a:lstStyle/>
              <a:p>
                <a:pPr algn="ctr"/>
                <a14:m>
                  <m:oMath xmlns:m="http://schemas.openxmlformats.org/officeDocument/2006/math">
                    <m:r>
                      <a:rPr lang="en-US" altLang="zh-TW" sz="2400" b="0" i="1" smtClean="0">
                        <a:latin typeface="Cambria Math" panose="02040503050406030204" pitchFamily="18" charset="0"/>
                        <a:ea typeface="Cambria Math" panose="02040503050406030204" pitchFamily="18" charset="0"/>
                      </a:rPr>
                      <m:t>𝐼</m:t>
                    </m:r>
                  </m:oMath>
                </a14:m>
                <a:r>
                  <a:rPr lang="en-US" altLang="zh-TW" sz="2400" dirty="0"/>
                  <a:t>: number of input channels</a:t>
                </a:r>
              </a:p>
            </p:txBody>
          </p:sp>
        </mc:Choice>
        <mc:Fallback>
          <p:sp>
            <p:nvSpPr>
              <p:cNvPr id="24" name="文字方塊 23"/>
              <p:cNvSpPr txBox="1">
                <a:spLocks noRot="1" noChangeAspect="1" noMove="1" noResize="1" noEditPoints="1" noAdjustHandles="1" noChangeArrowheads="1" noChangeShapeType="1" noTextEdit="1"/>
              </p:cNvSpPr>
              <p:nvPr/>
            </p:nvSpPr>
            <p:spPr>
              <a:xfrm>
                <a:off x="493390" y="897036"/>
                <a:ext cx="3499484" cy="369332"/>
              </a:xfrm>
              <a:prstGeom prst="rect">
                <a:avLst/>
              </a:prstGeom>
              <a:blipFill rotWithShape="1">
                <a:blip r:embed="rId3"/>
                <a:stretch>
                  <a:fillRect l="-2613" t="-24590" r="-4704" b="-4918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a:extLst>
                  <a:ext uri="{FF2B5EF4-FFF2-40B4-BE49-F238E27FC236}">
                    <ele attr="{3B2653C6-D8A5-4B3B-969E-21A1EF9822C3}"/>
                  </a:ext>
                </a:extLst>
              </p:cNvPr>
              <p:cNvSpPr txBox="1"/>
              <p:nvPr/>
            </p:nvSpPr>
            <p:spPr>
              <a:xfrm>
                <a:off x="435216" y="1512994"/>
                <a:ext cx="3782575" cy="369332"/>
              </a:xfrm>
              <a:prstGeom prst="rect">
                <a:avLst/>
              </a:prstGeom>
              <a:noFill/>
            </p:spPr>
            <p:txBody>
              <a:bodyPr wrap="none" lIns="0" tIns="0" rIns="0" bIns="0" rtlCol="0">
                <a:spAutoFit/>
              </a:bodyPr>
              <a:lstStyle/>
              <a:p>
                <a:pPr algn="ctr"/>
                <a14:m>
                  <m:oMath xmlns:m="http://schemas.openxmlformats.org/officeDocument/2006/math">
                    <m:r>
                      <a:rPr lang="en-US" altLang="zh-TW" sz="2400" b="0" i="1" smtClean="0">
                        <a:latin typeface="Cambria Math" panose="02040503050406030204" pitchFamily="18" charset="0"/>
                        <a:ea typeface="Cambria Math" panose="02040503050406030204" pitchFamily="18" charset="0"/>
                      </a:rPr>
                      <m:t>𝑂</m:t>
                    </m:r>
                  </m:oMath>
                </a14:m>
                <a:r>
                  <a:rPr lang="en-US" altLang="zh-TW" sz="2400" dirty="0"/>
                  <a:t>: number of output channels</a:t>
                </a:r>
              </a:p>
            </p:txBody>
          </p:sp>
        </mc:Choice>
        <mc:Fallback>
          <p:sp>
            <p:nvSpPr>
              <p:cNvPr id="25" name="文字方塊 24"/>
              <p:cNvSpPr txBox="1">
                <a:spLocks noRot="1" noChangeAspect="1" noMove="1" noResize="1" noEditPoints="1" noAdjustHandles="1" noChangeArrowheads="1" noChangeShapeType="1" noTextEdit="1"/>
              </p:cNvSpPr>
              <p:nvPr/>
            </p:nvSpPr>
            <p:spPr>
              <a:xfrm>
                <a:off x="435216" y="1512994"/>
                <a:ext cx="3782575" cy="369332"/>
              </a:xfrm>
              <a:prstGeom prst="rect">
                <a:avLst/>
              </a:prstGeom>
              <a:blipFill rotWithShape="1">
                <a:blip r:embed="rId4"/>
                <a:stretch>
                  <a:fillRect l="-2254" t="-24590" r="-4187" b="-4918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a:extLst>
                  <a:ext uri="{FF2B5EF4-FFF2-40B4-BE49-F238E27FC236}">
                    <ele attr="{4ACB277B-F266-4353-A0BF-8104A43B2517}"/>
                  </a:ext>
                </a:extLst>
              </p:cNvPr>
              <p:cNvSpPr txBox="1"/>
              <p:nvPr/>
            </p:nvSpPr>
            <p:spPr>
              <a:xfrm>
                <a:off x="473316" y="2128952"/>
                <a:ext cx="2170659" cy="369332"/>
              </a:xfrm>
              <a:prstGeom prst="rect">
                <a:avLst/>
              </a:prstGeom>
              <a:noFill/>
            </p:spPr>
            <p:txBody>
              <a:bodyPr wrap="none" lIns="0" tIns="0" rIns="0" bIns="0" rtlCol="0">
                <a:spAutoFit/>
              </a:bodyPr>
              <a:lstStyle/>
              <a:p>
                <a:pPr algn="ctr"/>
                <a14:m>
                  <m:oMath xmlns:m="http://schemas.openxmlformats.org/officeDocument/2006/math">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𝑘</m:t>
                    </m:r>
                  </m:oMath>
                </a14:m>
                <a:r>
                  <a:rPr lang="en-US" altLang="zh-TW" sz="2400" dirty="0"/>
                  <a:t>: kernel size</a:t>
                </a:r>
              </a:p>
            </p:txBody>
          </p:sp>
        </mc:Choice>
        <mc:Fallback>
          <p:sp>
            <p:nvSpPr>
              <p:cNvPr id="26" name="文字方塊 25"/>
              <p:cNvSpPr txBox="1">
                <a:spLocks noRot="1" noChangeAspect="1" noMove="1" noResize="1" noEditPoints="1" noAdjustHandles="1" noChangeArrowheads="1" noChangeShapeType="1" noTextEdit="1"/>
              </p:cNvSpPr>
              <p:nvPr/>
            </p:nvSpPr>
            <p:spPr>
              <a:xfrm>
                <a:off x="473316" y="2128952"/>
                <a:ext cx="2170659" cy="369332"/>
              </a:xfrm>
              <a:prstGeom prst="rect">
                <a:avLst/>
              </a:prstGeom>
              <a:blipFill rotWithShape="1">
                <a:blip r:embed="rId5"/>
                <a:stretch>
                  <a:fillRect l="-4775" t="-24590" r="-7865" b="-4918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文字方塊 26">
                <a:extLst>
                  <a:ext uri="{FF2B5EF4-FFF2-40B4-BE49-F238E27FC236}">
                    <ele attr="{ACB67B9E-F9AF-4D80-8B3B-EAC7AAA87BB2}"/>
                  </a:ext>
                </a:extLst>
              </p:cNvPr>
              <p:cNvSpPr txBox="1"/>
              <p:nvPr/>
            </p:nvSpPr>
            <p:spPr>
              <a:xfrm>
                <a:off x="1063108" y="3507842"/>
                <a:ext cx="2331664"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𝐼</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𝐼</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𝑂</m:t>
                      </m:r>
                    </m:oMath>
                  </m:oMathPara>
                </a14:m>
                <a:endParaRPr lang="en-US" altLang="zh-TW" sz="2400" dirty="0"/>
              </a:p>
            </p:txBody>
          </p:sp>
        </mc:Choice>
        <mc:Fallback>
          <p:sp>
            <p:nvSpPr>
              <p:cNvPr id="27" name="文字方塊 26"/>
              <p:cNvSpPr txBox="1">
                <a:spLocks noRot="1" noChangeAspect="1" noMove="1" noResize="1" noEditPoints="1" noAdjustHandles="1" noChangeArrowheads="1" noChangeShapeType="1" noTextEdit="1"/>
              </p:cNvSpPr>
              <p:nvPr/>
            </p:nvSpPr>
            <p:spPr>
              <a:xfrm>
                <a:off x="1063108" y="3507842"/>
                <a:ext cx="2331664" cy="369332"/>
              </a:xfrm>
              <a:prstGeom prst="rect">
                <a:avLst/>
              </a:prstGeom>
              <a:blipFill rotWithShape="1">
                <a:blip r:embed="rId6"/>
                <a:stretch>
                  <a:fillRect l="-4178" r="-783" b="-655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文字方塊 27">
                <a:extLst>
                  <a:ext uri="{FF2B5EF4-FFF2-40B4-BE49-F238E27FC236}">
                    <ele attr="{2C68E54E-6AF4-47EA-AD65-55DB42556588}"/>
                  </a:ext>
                </a:extLst>
              </p:cNvPr>
              <p:cNvSpPr txBox="1"/>
              <p:nvPr/>
            </p:nvSpPr>
            <p:spPr>
              <a:xfrm>
                <a:off x="1309521" y="4008385"/>
                <a:ext cx="1838837" cy="369332"/>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𝑘</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𝐼</m:t>
                      </m:r>
                      <m:r>
                        <a:rPr lang="en-US" altLang="zh-TW" sz="2400" b="0" i="1" smtClean="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𝑂</m:t>
                      </m:r>
                    </m:oMath>
                  </m:oMathPara>
                </a14:m>
                <a:endParaRPr lang="en-US" altLang="zh-TW"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1309521" y="4008385"/>
                <a:ext cx="1838837" cy="369332"/>
              </a:xfrm>
              <a:prstGeom prst="rect">
                <a:avLst/>
              </a:prstGeom>
              <a:blipFill rotWithShape="1">
                <a:blip r:embed="rId7"/>
                <a:stretch>
                  <a:fillRect l="-5648" r="-1329" b="-833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a:extLst>
                  <a:ext uri="{FF2B5EF4-FFF2-40B4-BE49-F238E27FC236}">
                    <ele attr="{93BF739C-69DD-46B7-81FB-EB32D7F30551}"/>
                  </a:ext>
                </a:extLst>
              </p:cNvPr>
              <p:cNvSpPr txBox="1"/>
              <p:nvPr/>
            </p:nvSpPr>
            <p:spPr>
              <a:xfrm>
                <a:off x="1291152" y="4840743"/>
                <a:ext cx="1679947" cy="69403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𝑂</m:t>
                          </m:r>
                        </m:den>
                      </m:f>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𝑘</m:t>
                          </m:r>
                        </m:den>
                      </m:f>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1291152" y="4840743"/>
                <a:ext cx="1679947" cy="694036"/>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31" name="直線接點 30"/>
          <p:cNvCxnSpPr/>
          <p:nvPr/>
        </p:nvCxnSpPr>
        <p:spPr>
          <a:xfrm>
            <a:off x="756478" y="3938628"/>
            <a:ext cx="2819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矩形 31">
                <a:extLst>
                  <a:ext uri="{FF2B5EF4-FFF2-40B4-BE49-F238E27FC236}">
                    <ele attr="{B6A64BC0-7EF5-4B4E-B087-F5084A86C8C6}"/>
                  </a:ext>
                </a:extLst>
              </p:cNvPr>
              <p:cNvSpPr/>
              <p:nvPr/>
            </p:nvSpPr>
            <p:spPr>
              <a:xfrm>
                <a:off x="4578647" y="804703"/>
                <a:ext cx="1451166"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𝐼</m:t>
                      </m:r>
                    </m:oMath>
                  </m:oMathPara>
                </a14:m>
                <a:endParaRPr lang="zh-TW" altLang="en-US" sz="2400" dirty="0"/>
              </a:p>
            </p:txBody>
          </p:sp>
        </mc:Choice>
        <mc:Fallback>
          <p:sp>
            <p:nvSpPr>
              <p:cNvPr id="32" name="矩形 31"/>
              <p:cNvSpPr>
                <a:spLocks noRot="1" noChangeAspect="1" noMove="1" noResize="1" noEditPoints="1" noAdjustHandles="1" noChangeArrowheads="1" noChangeShapeType="1" noTextEdit="1"/>
              </p:cNvSpPr>
              <p:nvPr/>
            </p:nvSpPr>
            <p:spPr>
              <a:xfrm>
                <a:off x="4578647" y="804703"/>
                <a:ext cx="1451166" cy="46166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矩形 32">
                <a:extLst>
                  <a:ext uri="{FF2B5EF4-FFF2-40B4-BE49-F238E27FC236}">
                    <ele attr="{7258A28E-36C4-4C47-9A6A-D5D9B5857034}"/>
                  </a:ext>
                </a:extLst>
              </p:cNvPr>
              <p:cNvSpPr/>
              <p:nvPr/>
            </p:nvSpPr>
            <p:spPr>
              <a:xfrm>
                <a:off x="4609128" y="2305010"/>
                <a:ext cx="1451166"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𝐼</m:t>
                      </m:r>
                    </m:oMath>
                  </m:oMathPara>
                </a14:m>
                <a:endParaRPr lang="zh-TW" altLang="en-US" sz="2400" dirty="0"/>
              </a:p>
            </p:txBody>
          </p:sp>
        </mc:Choice>
        <mc:Fallback>
          <p:sp>
            <p:nvSpPr>
              <p:cNvPr id="33" name="矩形 32"/>
              <p:cNvSpPr>
                <a:spLocks noRot="1" noChangeAspect="1" noMove="1" noResize="1" noEditPoints="1" noAdjustHandles="1" noChangeArrowheads="1" noChangeShapeType="1" noTextEdit="1"/>
              </p:cNvSpPr>
              <p:nvPr/>
            </p:nvSpPr>
            <p:spPr>
              <a:xfrm>
                <a:off x="4609128" y="2305010"/>
                <a:ext cx="1451166" cy="461665"/>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4" name="矩形 33">
                <a:extLst>
                  <a:ext uri="{FF2B5EF4-FFF2-40B4-BE49-F238E27FC236}">
                    <ele attr="{2CBE9E7C-0BA9-41FD-A7A4-16833A2A01B6}"/>
                  </a:ext>
                </a:extLst>
              </p:cNvPr>
              <p:cNvSpPr/>
              <p:nvPr/>
            </p:nvSpPr>
            <p:spPr>
              <a:xfrm>
                <a:off x="4624582" y="3744661"/>
                <a:ext cx="1451166"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𝐼</m:t>
                      </m:r>
                    </m:oMath>
                  </m:oMathPara>
                </a14:m>
                <a:endParaRPr lang="zh-TW" altLang="en-US" sz="2400" dirty="0"/>
              </a:p>
            </p:txBody>
          </p:sp>
        </mc:Choice>
        <mc:Fallback>
          <p:sp>
            <p:nvSpPr>
              <p:cNvPr id="34" name="矩形 33"/>
              <p:cNvSpPr>
                <a:spLocks noRot="1" noChangeAspect="1" noMove="1" noResize="1" noEditPoints="1" noAdjustHandles="1" noChangeArrowheads="1" noChangeShapeType="1" noTextEdit="1"/>
              </p:cNvSpPr>
              <p:nvPr/>
            </p:nvSpPr>
            <p:spPr>
              <a:xfrm>
                <a:off x="4624582" y="3744661"/>
                <a:ext cx="1451166" cy="461665"/>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5" name="矩形 34">
                <a:extLst>
                  <a:ext uri="{FF2B5EF4-FFF2-40B4-BE49-F238E27FC236}">
                    <ele attr="{17478A59-B157-4F50-A66C-5537AAFEADAD}"/>
                  </a:ext>
                </a:extLst>
              </p:cNvPr>
              <p:cNvSpPr/>
              <p:nvPr/>
            </p:nvSpPr>
            <p:spPr>
              <a:xfrm>
                <a:off x="4624582" y="5157254"/>
                <a:ext cx="1451166"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𝐼</m:t>
                      </m:r>
                    </m:oMath>
                  </m:oMathPara>
                </a14:m>
                <a:endParaRPr lang="zh-TW" altLang="en-US" sz="2400" dirty="0"/>
              </a:p>
            </p:txBody>
          </p:sp>
        </mc:Choice>
        <mc:Fallback>
          <p:sp>
            <p:nvSpPr>
              <p:cNvPr id="35" name="矩形 34"/>
              <p:cNvSpPr>
                <a:spLocks noRot="1" noChangeAspect="1" noMove="1" noResize="1" noEditPoints="1" noAdjustHandles="1" noChangeArrowheads="1" noChangeShapeType="1" noTextEdit="1"/>
              </p:cNvSpPr>
              <p:nvPr/>
            </p:nvSpPr>
            <p:spPr>
              <a:xfrm>
                <a:off x="4624582" y="5157254"/>
                <a:ext cx="1451166" cy="461665"/>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6" name="矩形 35">
                <a:extLst>
                  <a:ext uri="{FF2B5EF4-FFF2-40B4-BE49-F238E27FC236}">
                    <ele attr="{39F204DB-CFCE-47EF-B3E9-45B0A8A3FD7A}"/>
                  </a:ext>
                </a:extLst>
              </p:cNvPr>
              <p:cNvSpPr/>
              <p:nvPr/>
            </p:nvSpPr>
            <p:spPr>
              <a:xfrm>
                <a:off x="6762121" y="1693128"/>
                <a:ext cx="1451166"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𝑘</m:t>
                      </m:r>
                      <m:r>
                        <a:rPr lang="en-US" altLang="zh-TW"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𝐼</m:t>
                      </m:r>
                    </m:oMath>
                  </m:oMathPara>
                </a14:m>
                <a:endParaRPr lang="zh-TW" altLang="en-US" sz="2400" dirty="0"/>
              </a:p>
            </p:txBody>
          </p:sp>
        </mc:Choice>
        <mc:Fallback>
          <p:sp>
            <p:nvSpPr>
              <p:cNvPr id="36" name="矩形 35"/>
              <p:cNvSpPr>
                <a:spLocks noRot="1" noChangeAspect="1" noMove="1" noResize="1" noEditPoints="1" noAdjustHandles="1" noChangeArrowheads="1" noChangeShapeType="1" noTextEdit="1"/>
              </p:cNvSpPr>
              <p:nvPr/>
            </p:nvSpPr>
            <p:spPr>
              <a:xfrm>
                <a:off x="6762121" y="1693128"/>
                <a:ext cx="1451166" cy="461665"/>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ele attr="{59A631FB-DCF5-45A5-969E-021BD8B681D7}"/>
                  </a:ext>
                </a:extLst>
              </p:cNvPr>
              <p:cNvSpPr/>
              <p:nvPr/>
            </p:nvSpPr>
            <p:spPr>
              <a:xfrm>
                <a:off x="7884547" y="4570913"/>
                <a:ext cx="952697" cy="461665"/>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𝐼</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𝑂</m:t>
                      </m:r>
                    </m:oMath>
                  </m:oMathPara>
                </a14:m>
                <a:endParaRPr lang="zh-TW" altLang="en-US" sz="2400" dirty="0"/>
              </a:p>
            </p:txBody>
          </p:sp>
        </mc:Choice>
        <mc:Fallback>
          <p:sp>
            <p:nvSpPr>
              <p:cNvPr id="37" name="矩形 36"/>
              <p:cNvSpPr>
                <a:spLocks noRot="1" noChangeAspect="1" noMove="1" noResize="1" noEditPoints="1" noAdjustHandles="1" noChangeArrowheads="1" noChangeShapeType="1" noTextEdit="1"/>
              </p:cNvSpPr>
              <p:nvPr/>
            </p:nvSpPr>
            <p:spPr>
              <a:xfrm>
                <a:off x="7884547" y="4570913"/>
                <a:ext cx="952697" cy="461665"/>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sp>
        <p:nvSpPr>
          <p:cNvPr id="38" name="矩形 37"/>
          <p:cNvSpPr/>
          <p:nvPr/>
        </p:nvSpPr>
        <p:spPr>
          <a:xfrm>
            <a:off x="2164996" y="4807330"/>
            <a:ext cx="828571" cy="811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灯片编号占位符 2"/>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p:bldP spid="25" grpId="0"/>
      <p:bldP spid="26" grpId="0"/>
      <p:bldP spid="27" grpId="0"/>
      <p:bldP spid="28" grpId="0"/>
      <p:bldP spid="29" grpId="0"/>
      <p:bldP spid="32" grpId="0" animBg="1"/>
      <p:bldP spid="33" grpId="0" animBg="1"/>
      <p:bldP spid="34" grpId="0" animBg="1"/>
      <p:bldP spid="35" grpId="0" animBg="1"/>
      <p:bldP spid="36" grpId="0" animBg="1"/>
      <p:bldP spid="37"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p:nvPr>
            <p:ph type="title"/>
          </p:nvPr>
        </p:nvSpPr>
        <p:spPr/>
        <p:txBody>
          <a:bodyPr/>
          <a:p>
            <a:r>
              <a:rPr sz="3600" b="1" kern="0" spc="-5" dirty="0">
                <a:solidFill>
                  <a:srgbClr val="00294D"/>
                </a:solidFill>
                <a:latin typeface="Calibri" panose="020F0502020204030204"/>
                <a:cs typeface="Calibri" panose="020F0502020204030204"/>
              </a:rPr>
              <a:t>Contents</a:t>
            </a:r>
            <a:endParaRPr sz="3600" b="1" kern="0" spc="-5" dirty="0">
              <a:solidFill>
                <a:srgbClr val="00294D"/>
              </a:solidFill>
              <a:latin typeface="Calibri" panose="020F0502020204030204"/>
              <a:cs typeface="Calibri" panose="020F0502020204030204"/>
            </a:endParaRPr>
          </a:p>
        </p:txBody>
      </p:sp>
      <p:sp>
        <p:nvSpPr>
          <p:cNvPr id="5" name="object 3"/>
          <p:cNvSpPr/>
          <p:nvPr/>
        </p:nvSpPr>
        <p:spPr>
          <a:xfrm>
            <a:off x="785495" y="2019935"/>
            <a:ext cx="7777480" cy="297815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Network Pruning </a:t>
            </a:r>
            <a:endParaRPr sz="3600" b="1" kern="0" spc="-10" dirty="0">
              <a:solidFill>
                <a:schemeClr val="bg1"/>
              </a:solidFill>
              <a:uFillTx/>
              <a:latin typeface="Calibri" panose="020F0502020204030204"/>
              <a:ea typeface="+mj-ea"/>
              <a:cs typeface="Calibri" panose="020F0502020204030204"/>
            </a:endParaRPr>
          </a:p>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Parameter Quantization</a:t>
            </a:r>
            <a:endParaRPr sz="3600" b="1" kern="0" spc="-10" dirty="0">
              <a:solidFill>
                <a:schemeClr val="bg1"/>
              </a:solidFill>
              <a:uFillTx/>
              <a:latin typeface="Calibri" panose="020F0502020204030204"/>
              <a:ea typeface="+mj-ea"/>
              <a:cs typeface="Calibri" panose="020F0502020204030204"/>
              <a:sym typeface="+mn-ea"/>
            </a:endParaRPr>
          </a:p>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Knowledge Distillation </a:t>
            </a:r>
            <a:r>
              <a:rPr sz="3600" b="1" kern="0" spc="-10" dirty="0">
                <a:solidFill>
                  <a:schemeClr val="bg1"/>
                </a:solidFill>
                <a:uFillTx/>
                <a:latin typeface="Calibri" panose="020F0502020204030204"/>
                <a:ea typeface="+mj-ea"/>
                <a:cs typeface="Calibri" panose="020F0502020204030204"/>
                <a:sym typeface="+mn-ea"/>
              </a:rPr>
              <a:t> </a:t>
            </a:r>
            <a:endParaRPr sz="3600" b="1" kern="0" spc="-10" dirty="0">
              <a:solidFill>
                <a:schemeClr val="bg1"/>
              </a:solidFill>
              <a:uFillTx/>
              <a:latin typeface="Calibri" panose="020F0502020204030204"/>
              <a:ea typeface="+mj-ea"/>
              <a:cs typeface="Calibri" panose="020F0502020204030204"/>
            </a:endParaRPr>
          </a:p>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Architecture Design</a:t>
            </a:r>
            <a:endParaRPr sz="3600" b="1" kern="0" spc="-10" dirty="0">
              <a:solidFill>
                <a:schemeClr val="bg1"/>
              </a:solidFill>
              <a:uFillTx/>
              <a:latin typeface="Calibri" panose="020F0502020204030204"/>
              <a:ea typeface="+mj-ea"/>
              <a:cs typeface="Calibri" panose="020F0502020204030204"/>
            </a:endParaRPr>
          </a:p>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Dynamic Computation</a:t>
            </a:r>
            <a:endParaRPr sz="3600" b="1" kern="0" spc="-10" dirty="0">
              <a:solidFill>
                <a:schemeClr val="bg1"/>
              </a:solidFill>
              <a:uFillTx/>
              <a:latin typeface="Calibri" panose="020F0502020204030204"/>
              <a:ea typeface="+mj-ea"/>
              <a:cs typeface="Calibri" panose="020F0502020204030204"/>
            </a:endParaRPr>
          </a:p>
          <a:p>
            <a:pPr indent="0" algn="l">
              <a:lnSpc>
                <a:spcPct val="100000"/>
              </a:lnSpc>
              <a:buClrTx/>
              <a:buSzTx/>
              <a:buFontTx/>
              <a:buNone/>
            </a:pPr>
            <a:br>
              <a:rPr lang="en-US" altLang="zh-TW" sz="6600" dirty="0">
                <a:solidFill>
                  <a:schemeClr val="bg1"/>
                </a:solidFill>
                <a:sym typeface="+mn-ea"/>
              </a:rPr>
            </a:br>
            <a:endParaRPr lang="en-US" altLang="zh-CN" sz="6600" dirty="0">
              <a:solidFill>
                <a:schemeClr val="bg1"/>
              </a:solidFill>
              <a:sym typeface="+mn-ea"/>
            </a:endParaRPr>
          </a:p>
        </p:txBody>
      </p:sp>
      <p:sp>
        <p:nvSpPr>
          <p:cNvPr id="4" name="矩形: 圓角 3"/>
          <p:cNvSpPr/>
          <p:nvPr/>
        </p:nvSpPr>
        <p:spPr>
          <a:xfrm>
            <a:off x="991518" y="5144878"/>
            <a:ext cx="7348251" cy="76016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zh-TW" sz="2800" dirty="0"/>
              <a:t>We will not talk about hard-ware solution today.</a:t>
            </a:r>
            <a:endParaRPr lang="zh-TW" altLang="en-US" sz="2800" dirty="0"/>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To learn more ……</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p:txBody>
          <a:bodyPr/>
          <a:lstStyle/>
          <a:p>
            <a:r>
              <a:rPr lang="en-US" altLang="zh-TW" dirty="0" err="1"/>
              <a:t>SqueezeNet</a:t>
            </a:r>
            <a:endParaRPr lang="en-US" altLang="zh-TW" dirty="0"/>
          </a:p>
          <a:p>
            <a:pPr lvl="1"/>
            <a:r>
              <a:rPr lang="en-US" altLang="zh-TW" dirty="0">
                <a:hlinkClick r:id="rId1"/>
              </a:rPr>
              <a:t>https://arxiv.org/abs/1602.07360</a:t>
            </a:r>
            <a:endParaRPr lang="en-US" altLang="zh-TW" dirty="0"/>
          </a:p>
          <a:p>
            <a:r>
              <a:rPr lang="en-US" altLang="zh-TW" dirty="0" err="1"/>
              <a:t>MobileNet</a:t>
            </a:r>
            <a:endParaRPr lang="en-US" altLang="zh-TW" dirty="0"/>
          </a:p>
          <a:p>
            <a:pPr lvl="1"/>
            <a:r>
              <a:rPr lang="en-US" altLang="zh-TW" dirty="0">
                <a:hlinkClick r:id="rId2"/>
              </a:rPr>
              <a:t>https://arxiv.org/abs/1704.04861</a:t>
            </a:r>
            <a:endParaRPr lang="en-US" altLang="zh-TW" dirty="0"/>
          </a:p>
          <a:p>
            <a:r>
              <a:rPr lang="en-US" altLang="zh-TW" dirty="0" err="1"/>
              <a:t>ShuffleNet</a:t>
            </a:r>
            <a:endParaRPr lang="en-US" altLang="zh-TW" dirty="0"/>
          </a:p>
          <a:p>
            <a:pPr lvl="1"/>
            <a:r>
              <a:rPr lang="en-US" altLang="zh-TW" dirty="0">
                <a:hlinkClick r:id="rId3"/>
              </a:rPr>
              <a:t>https://arxiv.org/abs/1707.01083</a:t>
            </a:r>
            <a:endParaRPr lang="en-US" altLang="zh-TW" dirty="0"/>
          </a:p>
          <a:p>
            <a:r>
              <a:rPr lang="en-US" altLang="zh-TW" dirty="0" err="1"/>
              <a:t>Xception</a:t>
            </a:r>
            <a:endParaRPr lang="en-US" altLang="zh-TW" dirty="0"/>
          </a:p>
          <a:p>
            <a:pPr lvl="1"/>
            <a:r>
              <a:rPr lang="en-US" altLang="zh-TW" dirty="0">
                <a:hlinkClick r:id="rId4"/>
              </a:rPr>
              <a:t>https://arxiv.org/abs/1610.02357</a:t>
            </a:r>
            <a:endParaRPr lang="zh-TW" altLang="en-US" dirty="0"/>
          </a:p>
        </p:txBody>
      </p:sp>
      <p:sp>
        <p:nvSpPr>
          <p:cNvPr id="5" name="灯片编号占位符 4"/>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1785620" y="2638425"/>
            <a:ext cx="7358380" cy="203200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Dynamic Computation</a:t>
            </a:r>
            <a:endParaRPr lang="en-US" altLang="zh-CN" sz="6600" dirty="0">
              <a:solidFill>
                <a:schemeClr val="bg1"/>
              </a:solidFill>
              <a:sym typeface="+mn-ea"/>
            </a:endParaRPr>
          </a:p>
        </p:txBody>
      </p:sp>
      <p:sp>
        <p:nvSpPr>
          <p:cNvPr id="4" name="灯片编号占位符 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Dynamic Computation</a:t>
            </a:r>
            <a:r>
              <a:rPr lang="en-US" altLang="zh-TW" dirty="0"/>
              <a:t> </a:t>
            </a:r>
            <a:endParaRPr lang="zh-TW" altLang="en-US" dirty="0"/>
          </a:p>
        </p:txBody>
      </p:sp>
      <p:sp>
        <p:nvSpPr>
          <p:cNvPr id="3" name="內容版面配置區 2"/>
          <p:cNvSpPr>
            <a:spLocks noGrp="1"/>
          </p:cNvSpPr>
          <p:nvPr>
            <p:ph idx="1"/>
          </p:nvPr>
        </p:nvSpPr>
        <p:spPr/>
        <p:txBody>
          <a:bodyPr/>
          <a:lstStyle/>
          <a:p>
            <a:r>
              <a:rPr lang="en-US" altLang="zh-TW" dirty="0"/>
              <a:t>Can network adjust the computation power it need?</a:t>
            </a:r>
            <a:endParaRPr lang="zh-TW" altLang="en-US" dirty="0"/>
          </a:p>
        </p:txBody>
      </p:sp>
      <p:pic>
        <p:nvPicPr>
          <p:cNvPr id="4098" name="Picture 2" descr="ãææ©ãæ²é»ãæé»ãçåçæå°çµæ"/>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66901" y="3429000"/>
            <a:ext cx="5715000" cy="3219450"/>
          </a:xfrm>
          <a:prstGeom prst="rect">
            <a:avLst/>
          </a:prstGeom>
          <a:noFill/>
          <a:extLst>
            <a:ext uri="{909E8E84-426E-40DD-AFC4-6F175D3DCCD1}">
              <a14:hiddenFill xmlns:a14="http://schemas.microsoft.com/office/drawing/2010/main">
                <a:solidFill>
                  <a:srgbClr val="FFFFFF"/>
                </a:solidFill>
              </a14:hiddenFill>
            </a:ext>
          </a:extLst>
        </p:spPr>
      </p:pic>
      <p:sp>
        <p:nvSpPr>
          <p:cNvPr id="4" name="語音泡泡: 圓角矩形 3"/>
          <p:cNvSpPr/>
          <p:nvPr/>
        </p:nvSpPr>
        <p:spPr>
          <a:xfrm>
            <a:off x="4876800" y="2540000"/>
            <a:ext cx="4032250" cy="1304925"/>
          </a:xfrm>
          <a:prstGeom prst="wedgeRoundRectCallout">
            <a:avLst>
              <a:gd name="adj1" fmla="val -25558"/>
              <a:gd name="adj2" fmla="val 79931"/>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latin typeface="Microsoft JhengHei" panose="020B0604030504040204" pitchFamily="34" charset="-120"/>
                <a:ea typeface="Microsoft JhengHei" panose="020B0604030504040204" pitchFamily="34" charset="-120"/>
                <a:sym typeface="+mn-ea"/>
              </a:rPr>
              <a:t>if energy is drained, the goal is to achieve a reasonable accuracy with less power.</a:t>
            </a:r>
            <a:endParaRPr lang="en-US" altLang="zh-TW" sz="2400" dirty="0">
              <a:latin typeface="Microsoft JhengHei" panose="020B0604030504040204" pitchFamily="34" charset="-120"/>
              <a:ea typeface="Microsoft JhengHei" panose="020B0604030504040204" pitchFamily="34" charset="-120"/>
            </a:endParaRPr>
          </a:p>
        </p:txBody>
      </p:sp>
      <p:pic>
        <p:nvPicPr>
          <p:cNvPr id="4100" name="Picture 4"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51" y="4114800"/>
            <a:ext cx="1365250" cy="1365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076" y="4064003"/>
            <a:ext cx="1365250" cy="1365250"/>
          </a:xfrm>
          <a:prstGeom prst="rect">
            <a:avLst/>
          </a:prstGeom>
          <a:noFill/>
          <a:extLst>
            <a:ext uri="{909E8E84-426E-40DD-AFC4-6F175D3DCCD1}">
              <a14:hiddenFill xmlns:a14="http://schemas.microsoft.com/office/drawing/2010/main">
                <a:solidFill>
                  <a:srgbClr val="FFFFFF"/>
                </a:solidFill>
              </a14:hiddenFill>
            </a:ext>
          </a:extLst>
        </p:spPr>
      </p:pic>
      <p:sp>
        <p:nvSpPr>
          <p:cNvPr id="9" name="語音泡泡: 圓角矩形 8"/>
          <p:cNvSpPr/>
          <p:nvPr/>
        </p:nvSpPr>
        <p:spPr>
          <a:xfrm>
            <a:off x="628650" y="2676525"/>
            <a:ext cx="4032250" cy="1168400"/>
          </a:xfrm>
          <a:prstGeom prst="wedgeRoundRectCallout">
            <a:avLst>
              <a:gd name="adj1" fmla="val -1621"/>
              <a:gd name="adj2" fmla="val 9840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latin typeface="Microsoft JhengHei" panose="020B0604030504040204" pitchFamily="34" charset="-120"/>
                <a:ea typeface="Microsoft JhengHei" panose="020B0604030504040204" pitchFamily="34" charset="-120"/>
              </a:rPr>
              <a:t>if energy is sufficient , the goal is to achieve optimal accuracy.</a:t>
            </a:r>
            <a:endParaRPr lang="en-US" altLang="zh-TW" sz="2400" dirty="0">
              <a:latin typeface="Microsoft JhengHei" panose="020B0604030504040204" pitchFamily="34" charset="-120"/>
              <a:ea typeface="Microsoft JhengHei" panose="020B0604030504040204" pitchFamily="34" charset="-120"/>
            </a:endParaRPr>
          </a:p>
        </p:txBody>
      </p:sp>
      <p:sp>
        <p:nvSpPr>
          <p:cNvPr id="6" name="灯片编号占位符 5"/>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1"/>
          <a:stretch>
            <a:fillRect/>
          </a:stretch>
        </p:blipFill>
        <p:spPr>
          <a:xfrm>
            <a:off x="4499861" y="2945249"/>
            <a:ext cx="4508221" cy="3339423"/>
          </a:xfrm>
          <a:prstGeom prst="rect">
            <a:avLst/>
          </a:prstGeom>
        </p:spPr>
      </p:pic>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Possible Solutions</a:t>
            </a:r>
            <a:endParaRPr lang="zh-TW" altLang="en-US" dirty="0"/>
          </a:p>
        </p:txBody>
      </p:sp>
      <p:sp>
        <p:nvSpPr>
          <p:cNvPr id="3" name="內容版面配置區 2"/>
          <p:cNvSpPr>
            <a:spLocks noGrp="1"/>
          </p:cNvSpPr>
          <p:nvPr>
            <p:ph idx="1"/>
          </p:nvPr>
        </p:nvSpPr>
        <p:spPr/>
        <p:txBody>
          <a:bodyPr/>
          <a:lstStyle/>
          <a:p>
            <a:r>
              <a:rPr lang="en-US" altLang="zh-TW" dirty="0"/>
              <a:t>1. Train multiple classifiers</a:t>
            </a:r>
            <a:endParaRPr lang="en-US" altLang="zh-TW" dirty="0"/>
          </a:p>
          <a:p>
            <a:r>
              <a:rPr lang="en-US" altLang="zh-TW" dirty="0"/>
              <a:t>2. Classifiers at the intermedia layer</a:t>
            </a:r>
            <a:endParaRPr lang="en-US" altLang="zh-TW" dirty="0"/>
          </a:p>
          <a:p>
            <a:pPr marL="0" indent="0">
              <a:buNone/>
            </a:pPr>
            <a:endParaRPr lang="zh-TW" altLang="en-US" dirty="0"/>
          </a:p>
        </p:txBody>
      </p:sp>
      <p:pic>
        <p:nvPicPr>
          <p:cNvPr id="4" name="圖片 3"/>
          <p:cNvPicPr>
            <a:picLocks noChangeAspect="1"/>
          </p:cNvPicPr>
          <p:nvPr/>
        </p:nvPicPr>
        <p:blipFill>
          <a:blip r:embed="rId2"/>
          <a:stretch>
            <a:fillRect/>
          </a:stretch>
        </p:blipFill>
        <p:spPr>
          <a:xfrm>
            <a:off x="135918" y="2993047"/>
            <a:ext cx="4383666" cy="3248670"/>
          </a:xfrm>
          <a:prstGeom prst="rect">
            <a:avLst/>
          </a:prstGeom>
        </p:spPr>
      </p:pic>
      <p:sp>
        <p:nvSpPr>
          <p:cNvPr id="6" name="矩形 5"/>
          <p:cNvSpPr/>
          <p:nvPr/>
        </p:nvSpPr>
        <p:spPr>
          <a:xfrm rot="5400000">
            <a:off x="4622960" y="542447"/>
            <a:ext cx="939800" cy="41767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400" dirty="0"/>
              <a:t>input</a:t>
            </a:r>
            <a:endParaRPr lang="zh-TW" altLang="en-US" sz="2400" dirty="0"/>
          </a:p>
        </p:txBody>
      </p:sp>
      <p:sp>
        <p:nvSpPr>
          <p:cNvPr id="7" name="矩形 6"/>
          <p:cNvSpPr/>
          <p:nvPr/>
        </p:nvSpPr>
        <p:spPr>
          <a:xfrm>
            <a:off x="5521802" y="281385"/>
            <a:ext cx="866458"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Layer</a:t>
            </a:r>
            <a:endParaRPr lang="en-US" altLang="zh-TW" sz="2400" dirty="0"/>
          </a:p>
          <a:p>
            <a:pPr algn="ctr"/>
            <a:r>
              <a:rPr lang="en-US" altLang="zh-TW" sz="2400" dirty="0"/>
              <a:t>1</a:t>
            </a:r>
            <a:endParaRPr lang="zh-TW" altLang="en-US" sz="2400" dirty="0"/>
          </a:p>
        </p:txBody>
      </p:sp>
      <p:sp>
        <p:nvSpPr>
          <p:cNvPr id="10" name="矩形 9"/>
          <p:cNvSpPr/>
          <p:nvPr/>
        </p:nvSpPr>
        <p:spPr>
          <a:xfrm rot="5400000">
            <a:off x="6301264" y="651985"/>
            <a:ext cx="939800" cy="2240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11" name="矩形 10"/>
          <p:cNvSpPr/>
          <p:nvPr/>
        </p:nvSpPr>
        <p:spPr>
          <a:xfrm>
            <a:off x="7192087" y="288530"/>
            <a:ext cx="866458"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Layer</a:t>
            </a:r>
            <a:endParaRPr lang="en-US" altLang="zh-TW" sz="2400" dirty="0"/>
          </a:p>
          <a:p>
            <a:pPr algn="ctr"/>
            <a:r>
              <a:rPr lang="en-US" altLang="zh-TW" sz="2400" dirty="0"/>
              <a:t>2</a:t>
            </a:r>
            <a:endParaRPr lang="zh-TW" altLang="en-US" sz="2400" dirty="0"/>
          </a:p>
        </p:txBody>
      </p:sp>
      <p:sp>
        <p:nvSpPr>
          <p:cNvPr id="12" name="矩形 11"/>
          <p:cNvSpPr/>
          <p:nvPr/>
        </p:nvSpPr>
        <p:spPr>
          <a:xfrm rot="5400000">
            <a:off x="7996949" y="659130"/>
            <a:ext cx="939800" cy="2240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dirty="0"/>
          </a:p>
        </p:txBody>
      </p:sp>
      <p:sp>
        <p:nvSpPr>
          <p:cNvPr id="13" name="矩形 12"/>
          <p:cNvSpPr/>
          <p:nvPr/>
        </p:nvSpPr>
        <p:spPr>
          <a:xfrm>
            <a:off x="6292691" y="1533129"/>
            <a:ext cx="956946" cy="70961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a:t>Classifier</a:t>
            </a:r>
            <a:endParaRPr lang="zh-TW" altLang="en-US" sz="2400" dirty="0"/>
          </a:p>
        </p:txBody>
      </p:sp>
      <p:sp>
        <p:nvSpPr>
          <p:cNvPr id="16" name="矩形 15"/>
          <p:cNvSpPr/>
          <p:nvPr/>
        </p:nvSpPr>
        <p:spPr>
          <a:xfrm>
            <a:off x="7988376" y="1558529"/>
            <a:ext cx="956946" cy="70961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TW" sz="2400" dirty="0"/>
              <a:t>Classifier</a:t>
            </a:r>
            <a:endParaRPr lang="zh-TW" altLang="en-US" sz="2400" dirty="0"/>
          </a:p>
        </p:txBody>
      </p:sp>
      <p:sp>
        <p:nvSpPr>
          <p:cNvPr id="17" name="文字方塊 16"/>
          <p:cNvSpPr txBox="1"/>
          <p:nvPr/>
        </p:nvSpPr>
        <p:spPr>
          <a:xfrm>
            <a:off x="6167914" y="2452767"/>
            <a:ext cx="1206500" cy="461665"/>
          </a:xfrm>
          <a:prstGeom prst="rect">
            <a:avLst/>
          </a:prstGeom>
          <a:noFill/>
        </p:spPr>
        <p:txBody>
          <a:bodyPr wrap="square" rtlCol="0">
            <a:spAutoFit/>
          </a:bodyPr>
          <a:lstStyle/>
          <a:p>
            <a:pPr algn="ctr"/>
            <a:r>
              <a:rPr lang="en-US" altLang="zh-TW" sz="2400" dirty="0"/>
              <a:t>result</a:t>
            </a:r>
            <a:endParaRPr lang="zh-TW" altLang="en-US" sz="2400" dirty="0"/>
          </a:p>
        </p:txBody>
      </p:sp>
      <p:sp>
        <p:nvSpPr>
          <p:cNvPr id="18" name="文字方塊 17"/>
          <p:cNvSpPr txBox="1"/>
          <p:nvPr/>
        </p:nvSpPr>
        <p:spPr>
          <a:xfrm>
            <a:off x="7876299" y="2452767"/>
            <a:ext cx="1206500" cy="461665"/>
          </a:xfrm>
          <a:prstGeom prst="rect">
            <a:avLst/>
          </a:prstGeom>
          <a:noFill/>
        </p:spPr>
        <p:txBody>
          <a:bodyPr wrap="square" rtlCol="0">
            <a:spAutoFit/>
          </a:bodyPr>
          <a:lstStyle/>
          <a:p>
            <a:pPr algn="ctr"/>
            <a:r>
              <a:rPr lang="en-US" altLang="zh-TW" sz="2400" dirty="0"/>
              <a:t>result</a:t>
            </a:r>
            <a:endParaRPr lang="zh-TW" altLang="en-US" sz="2400" dirty="0"/>
          </a:p>
        </p:txBody>
      </p:sp>
      <p:cxnSp>
        <p:nvCxnSpPr>
          <p:cNvPr id="20" name="直線單箭頭接點 19"/>
          <p:cNvCxnSpPr/>
          <p:nvPr/>
        </p:nvCxnSpPr>
        <p:spPr>
          <a:xfrm>
            <a:off x="5250898" y="785419"/>
            <a:ext cx="33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a:off x="6365640" y="785419"/>
            <a:ext cx="33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6857765" y="798119"/>
            <a:ext cx="33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8058545" y="796138"/>
            <a:ext cx="33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8581149" y="804876"/>
            <a:ext cx="33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rot="5400000">
            <a:off x="8297698" y="1409582"/>
            <a:ext cx="33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rot="5400000">
            <a:off x="8310398" y="2436691"/>
            <a:ext cx="33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rot="5400000">
            <a:off x="6602613" y="1396881"/>
            <a:ext cx="33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rot="5400000">
            <a:off x="6615313" y="2423990"/>
            <a:ext cx="33710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696949" y="6308208"/>
            <a:ext cx="3312702" cy="369332"/>
          </a:xfrm>
          <a:prstGeom prst="rect">
            <a:avLst/>
          </a:prstGeom>
        </p:spPr>
        <p:txBody>
          <a:bodyPr wrap="none">
            <a:spAutoFit/>
          </a:bodyPr>
          <a:lstStyle/>
          <a:p>
            <a:r>
              <a:rPr lang="en-US" altLang="zh-TW" dirty="0"/>
              <a:t>https://arxiv.org/abs/1703.09844</a:t>
            </a:r>
            <a:endParaRPr lang="zh-TW" altLang="en-US" dirty="0"/>
          </a:p>
        </p:txBody>
      </p:sp>
      <p:sp>
        <p:nvSpPr>
          <p:cNvPr id="9" name="灯片编号占位符 8"/>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7" grpId="0" animBg="1"/>
      <p:bldP spid="10" grpId="0" animBg="1"/>
      <p:bldP spid="11" grpId="0" animBg="1"/>
      <p:bldP spid="12" grpId="0" animBg="1"/>
      <p:bldP spid="13" grpId="0" animBg="1"/>
      <p:bldP spid="16" grpId="0" animBg="1"/>
      <p:bldP spid="17"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sz="3600" b="1" kern="0" spc="-5" dirty="0">
                <a:solidFill>
                  <a:srgbClr val="00294D"/>
                </a:solidFill>
                <a:latin typeface="Calibri" panose="020F0502020204030204"/>
                <a:cs typeface="Calibri" panose="020F0502020204030204"/>
              </a:rPr>
              <a:t>Multi-Scale Dense Networks</a:t>
            </a:r>
            <a:endParaRPr lang="zh-TW" altLang="en-US" dirty="0"/>
          </a:p>
        </p:txBody>
      </p:sp>
      <p:sp>
        <p:nvSpPr>
          <p:cNvPr id="4" name="矩形 3"/>
          <p:cNvSpPr/>
          <p:nvPr/>
        </p:nvSpPr>
        <p:spPr>
          <a:xfrm>
            <a:off x="5696949" y="6308208"/>
            <a:ext cx="3312702" cy="369332"/>
          </a:xfrm>
          <a:prstGeom prst="rect">
            <a:avLst/>
          </a:prstGeom>
        </p:spPr>
        <p:txBody>
          <a:bodyPr wrap="none">
            <a:spAutoFit/>
          </a:bodyPr>
          <a:lstStyle/>
          <a:p>
            <a:r>
              <a:rPr lang="en-US" altLang="zh-TW" dirty="0"/>
              <a:t>https://arxiv.org/abs/1703.09844</a:t>
            </a:r>
            <a:endParaRPr lang="zh-TW" altLang="en-US" dirty="0"/>
          </a:p>
        </p:txBody>
      </p:sp>
      <p:pic>
        <p:nvPicPr>
          <p:cNvPr id="5" name="圖片 4"/>
          <p:cNvPicPr>
            <a:picLocks noChangeAspect="1"/>
          </p:cNvPicPr>
          <p:nvPr/>
        </p:nvPicPr>
        <p:blipFill>
          <a:blip r:embed="rId1"/>
          <a:stretch>
            <a:fillRect/>
          </a:stretch>
        </p:blipFill>
        <p:spPr>
          <a:xfrm>
            <a:off x="0" y="1534506"/>
            <a:ext cx="9144000" cy="2353187"/>
          </a:xfrm>
          <a:prstGeom prst="rect">
            <a:avLst/>
          </a:prstGeom>
        </p:spPr>
      </p:pic>
      <p:pic>
        <p:nvPicPr>
          <p:cNvPr id="6" name="圖片 5"/>
          <p:cNvPicPr>
            <a:picLocks noChangeAspect="1"/>
          </p:cNvPicPr>
          <p:nvPr/>
        </p:nvPicPr>
        <p:blipFill>
          <a:blip r:embed="rId2"/>
          <a:stretch>
            <a:fillRect/>
          </a:stretch>
        </p:blipFill>
        <p:spPr>
          <a:xfrm>
            <a:off x="0" y="3887693"/>
            <a:ext cx="9144000" cy="2230084"/>
          </a:xfrm>
          <a:prstGeom prst="rect">
            <a:avLst/>
          </a:prstGeom>
        </p:spPr>
      </p:pic>
      <p:sp>
        <p:nvSpPr>
          <p:cNvPr id="7" name="灯片编号占位符 6"/>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3"/>
          <p:cNvSpPr/>
          <p:nvPr/>
        </p:nvSpPr>
        <p:spPr>
          <a:xfrm>
            <a:off x="357505" y="2638425"/>
            <a:ext cx="8786495" cy="76708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p>
            <a:pPr marR="5080" algn="ctr">
              <a:lnSpc>
                <a:spcPct val="100000"/>
              </a:lnSpc>
              <a:spcBef>
                <a:spcPts val="100"/>
              </a:spcBef>
            </a:pPr>
            <a:r>
              <a:rPr lang="en-US" sz="4400">
                <a:solidFill>
                  <a:schemeClr val="bg1"/>
                </a:solidFill>
                <a:uFillTx/>
                <a:latin typeface="Verdana" panose="020B0604030504040204"/>
                <a:cs typeface="Verdana" panose="020B0604030504040204"/>
                <a:sym typeface="+mn-ea"/>
              </a:rPr>
              <a:t>Wireless Networking</a:t>
            </a:r>
            <a:endParaRPr lang="en-US" altLang="zh-CN" sz="4400" dirty="0">
              <a:solidFill>
                <a:schemeClr val="bg1"/>
              </a:solidFill>
              <a:uFillTx/>
              <a:latin typeface="Verdana" panose="020B0604030504040204"/>
              <a:cs typeface="Verdana" panose="020B0604030504040204"/>
              <a:sym typeface="+mn-ea"/>
            </a:endParaRPr>
          </a:p>
        </p:txBody>
      </p:sp>
      <p:sp>
        <p:nvSpPr>
          <p:cNvPr id="10" name="标题 9"/>
          <p:cNvSpPr/>
          <p:nvPr>
            <p:ph type="title"/>
          </p:nvPr>
        </p:nvSpPr>
        <p:spPr/>
        <p:txBody>
          <a:bodyPr/>
          <a:p>
            <a:endParaRPr lang="zh-CN" altLang="en-US"/>
          </a:p>
        </p:txBody>
      </p:sp>
      <p:sp>
        <p:nvSpPr>
          <p:cNvPr id="11" name="文本框 10"/>
          <p:cNvSpPr txBox="1"/>
          <p:nvPr/>
        </p:nvSpPr>
        <p:spPr>
          <a:xfrm>
            <a:off x="955040" y="3705225"/>
            <a:ext cx="6705600" cy="460375"/>
          </a:xfrm>
          <a:prstGeom prst="rect">
            <a:avLst/>
          </a:prstGeom>
          <a:noFill/>
        </p:spPr>
        <p:txBody>
          <a:bodyPr wrap="square" rtlCol="0">
            <a:spAutoFit/>
          </a:bodyPr>
          <a:p>
            <a:pPr algn="ctr"/>
            <a:r>
              <a:rPr lang="en-US" altLang="zh-CN" sz="2400"/>
              <a:t>Lecture 9 - NN accelerator </a:t>
            </a:r>
            <a:r>
              <a:rPr lang="en-US" altLang="zh-CN" sz="2400"/>
              <a:t> </a:t>
            </a:r>
            <a:endParaRPr lang="en-US" altLang="zh-CN" sz="2400"/>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4578985" y="2638425"/>
            <a:ext cx="4565015" cy="122301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CN" sz="6600" dirty="0">
                <a:solidFill>
                  <a:schemeClr val="bg1"/>
                </a:solidFill>
                <a:sym typeface="+mn-ea"/>
              </a:rPr>
              <a:t>Motivation</a:t>
            </a:r>
            <a:endParaRPr lang="en-US" altLang="zh-CN" sz="6600" dirty="0">
              <a:solidFill>
                <a:schemeClr val="bg1"/>
              </a:solidFill>
              <a:sym typeface="+mn-ea"/>
            </a:endParaRPr>
          </a:p>
        </p:txBody>
      </p:sp>
      <p:sp>
        <p:nvSpPr>
          <p:cNvPr id="4" name="灯片编号占位符 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411480" y="128270"/>
            <a:ext cx="7929880" cy="1363345"/>
          </a:xfrm>
          <a:prstGeom prst="rect">
            <a:avLst/>
          </a:prstGeom>
        </p:spPr>
        <p:txBody>
          <a:bodyPr vert="horz" wrap="square" lIns="0" tIns="9525" rIns="0" bIns="0" rtlCol="0">
            <a:spAutoFit/>
          </a:bodyPr>
          <a:lstStyle/>
          <a:p>
            <a:pPr marL="12700">
              <a:lnSpc>
                <a:spcPct val="100000"/>
              </a:lnSpc>
              <a:spcBef>
                <a:spcPts val="100"/>
              </a:spcBef>
            </a:pPr>
            <a:r>
              <a:rPr sz="3600" b="1" kern="0" spc="-5" dirty="0">
                <a:solidFill>
                  <a:srgbClr val="00294D"/>
                </a:solidFill>
                <a:latin typeface="Calibri" panose="020F0502020204030204"/>
                <a:cs typeface="Calibri" panose="020F0502020204030204"/>
              </a:rPr>
              <a:t>Map DNN to a Matrix Multiplication</a:t>
            </a:r>
            <a:endParaRPr sz="3600" b="1" kern="0" spc="-5" dirty="0">
              <a:solidFill>
                <a:srgbClr val="00294D"/>
              </a:solidFill>
              <a:latin typeface="Calibri" panose="020F0502020204030204"/>
              <a:cs typeface="Calibri" panose="020F0502020204030204"/>
            </a:endParaRPr>
          </a:p>
        </p:txBody>
      </p:sp>
      <p:sp>
        <p:nvSpPr>
          <p:cNvPr id="8" name="object 8"/>
          <p:cNvSpPr txBox="1"/>
          <p:nvPr/>
        </p:nvSpPr>
        <p:spPr>
          <a:xfrm>
            <a:off x="243067" y="1460499"/>
            <a:ext cx="8779193" cy="286385"/>
          </a:xfrm>
          <a:prstGeom prst="rect">
            <a:avLst/>
          </a:prstGeom>
        </p:spPr>
        <p:txBody>
          <a:bodyPr vert="horz" wrap="square" lIns="0" tIns="9525" rIns="0" bIns="0" rtlCol="0">
            <a:spAutoFit/>
          </a:bodyPr>
          <a:lstStyle/>
          <a:p>
            <a:pPr marL="12700">
              <a:lnSpc>
                <a:spcPct val="100000"/>
              </a:lnSpc>
              <a:spcBef>
                <a:spcPts val="100"/>
              </a:spcBef>
            </a:pPr>
            <a:r>
              <a:rPr b="1" dirty="0">
                <a:latin typeface="Verdana" panose="020B0604030504040204"/>
                <a:cs typeface="Verdana" panose="020B0604030504040204"/>
              </a:rPr>
              <a:t>Fully connected layer </a:t>
            </a:r>
            <a:r>
              <a:rPr spc="-5" dirty="0">
                <a:latin typeface="Verdana" panose="020B0604030504040204"/>
                <a:cs typeface="Verdana" panose="020B0604030504040204"/>
              </a:rPr>
              <a:t>can </a:t>
            </a:r>
            <a:r>
              <a:rPr dirty="0">
                <a:latin typeface="Verdana" panose="020B0604030504040204"/>
                <a:cs typeface="Verdana" panose="020B0604030504040204"/>
              </a:rPr>
              <a:t>be </a:t>
            </a:r>
            <a:r>
              <a:rPr spc="-5" dirty="0">
                <a:latin typeface="Verdana" panose="020B0604030504040204"/>
                <a:cs typeface="Verdana" panose="020B0604030504040204"/>
              </a:rPr>
              <a:t>directly represented as matrix</a:t>
            </a:r>
            <a:r>
              <a:rPr spc="105" dirty="0">
                <a:latin typeface="Verdana" panose="020B0604030504040204"/>
                <a:cs typeface="Verdana" panose="020B0604030504040204"/>
              </a:rPr>
              <a:t> </a:t>
            </a:r>
            <a:r>
              <a:rPr spc="-5" dirty="0">
                <a:latin typeface="Verdana" panose="020B0604030504040204"/>
                <a:cs typeface="Verdana" panose="020B0604030504040204"/>
              </a:rPr>
              <a:t>multiplication</a:t>
            </a:r>
            <a:endParaRPr>
              <a:latin typeface="Verdana" panose="020B0604030504040204"/>
              <a:cs typeface="Verdana" panose="020B0604030504040204"/>
            </a:endParaRPr>
          </a:p>
        </p:txBody>
      </p:sp>
      <p:pic>
        <p:nvPicPr>
          <p:cNvPr id="179" name="图片 178"/>
          <p:cNvPicPr>
            <a:picLocks noChangeAspect="1"/>
          </p:cNvPicPr>
          <p:nvPr>
            <p:custDataLst>
              <p:tags r:id="rId1"/>
            </p:custDataLst>
          </p:nvPr>
        </p:nvPicPr>
        <p:blipFill>
          <a:blip r:embed="rId2"/>
          <a:stretch>
            <a:fillRect/>
          </a:stretch>
        </p:blipFill>
        <p:spPr>
          <a:xfrm>
            <a:off x="0" y="1918335"/>
            <a:ext cx="4886325" cy="4694555"/>
          </a:xfrm>
          <a:prstGeom prst="rect">
            <a:avLst/>
          </a:prstGeom>
        </p:spPr>
      </p:pic>
      <p:sp>
        <p:nvSpPr>
          <p:cNvPr id="180" name="文本框 179"/>
          <p:cNvSpPr txBox="1"/>
          <p:nvPr/>
        </p:nvSpPr>
        <p:spPr>
          <a:xfrm>
            <a:off x="5080635" y="3035935"/>
            <a:ext cx="3863340" cy="2861310"/>
          </a:xfrm>
          <a:prstGeom prst="rect">
            <a:avLst/>
          </a:prstGeom>
          <a:noFill/>
        </p:spPr>
        <p:txBody>
          <a:bodyPr wrap="square" rtlCol="0" anchor="t">
            <a:spAutoFit/>
          </a:bodyPr>
          <a:p>
            <a:r>
              <a:rPr lang="zh-CN" altLang="en-US"/>
              <a:t>(a) Matrix Vector multiplication is used when computing a single</a:t>
            </a:r>
            <a:endParaRPr lang="zh-CN" altLang="en-US"/>
          </a:p>
          <a:p>
            <a:r>
              <a:rPr lang="zh-CN" altLang="en-US"/>
              <a:t>output feature map from a single input feature map. </a:t>
            </a:r>
            <a:endParaRPr lang="zh-CN" altLang="en-US"/>
          </a:p>
          <a:p>
            <a:endParaRPr lang="zh-CN" altLang="en-US"/>
          </a:p>
          <a:p>
            <a:endParaRPr lang="zh-CN" altLang="en-US"/>
          </a:p>
          <a:p>
            <a:r>
              <a:rPr lang="zh-CN" altLang="en-US"/>
              <a:t>(b) Matrix</a:t>
            </a:r>
            <a:endParaRPr lang="zh-CN" altLang="en-US"/>
          </a:p>
          <a:p>
            <a:r>
              <a:rPr lang="zh-CN" altLang="en-US"/>
              <a:t>Multiplications is used when computing N output feature maps</a:t>
            </a:r>
            <a:endParaRPr lang="zh-CN" altLang="en-US"/>
          </a:p>
          <a:p>
            <a:r>
              <a:rPr lang="zh-CN" altLang="en-US"/>
              <a:t>from N input feature maps.</a:t>
            </a:r>
            <a:endParaRPr lang="zh-CN" altLang="en-US"/>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3730" y="701675"/>
            <a:ext cx="8239125" cy="563245"/>
          </a:xfrm>
          <a:prstGeom prst="rect">
            <a:avLst/>
          </a:prstGeom>
        </p:spPr>
        <p:txBody>
          <a:bodyPr vert="horz" wrap="square" lIns="0" tIns="9525" rIns="0" bIns="0" rtlCol="0">
            <a:spAutoFit/>
          </a:bodyPr>
          <a:lstStyle/>
          <a:p>
            <a:pPr marL="12700">
              <a:lnSpc>
                <a:spcPct val="100000"/>
              </a:lnSpc>
              <a:spcBef>
                <a:spcPts val="100"/>
              </a:spcBef>
            </a:pPr>
            <a:r>
              <a:rPr sz="3600" b="1" kern="0" spc="-5" dirty="0">
                <a:solidFill>
                  <a:srgbClr val="00294D"/>
                </a:solidFill>
                <a:latin typeface="Calibri" panose="020F0502020204030204"/>
                <a:cs typeface="Calibri" panose="020F0502020204030204"/>
              </a:rPr>
              <a:t>Map DNN to a Matrix Multiplication</a:t>
            </a:r>
            <a:endParaRPr sz="3600" b="1" kern="0" spc="-5" dirty="0">
              <a:solidFill>
                <a:srgbClr val="00294D"/>
              </a:solidFill>
              <a:latin typeface="Calibri" panose="020F0502020204030204"/>
              <a:cs typeface="Calibri" panose="020F0502020204030204"/>
            </a:endParaRPr>
          </a:p>
        </p:txBody>
      </p:sp>
      <p:sp>
        <p:nvSpPr>
          <p:cNvPr id="3" name="object 3"/>
          <p:cNvSpPr txBox="1"/>
          <p:nvPr/>
        </p:nvSpPr>
        <p:spPr>
          <a:xfrm>
            <a:off x="1421273" y="2011299"/>
            <a:ext cx="6627019" cy="286385"/>
          </a:xfrm>
          <a:prstGeom prst="rect">
            <a:avLst/>
          </a:prstGeom>
        </p:spPr>
        <p:txBody>
          <a:bodyPr vert="horz" wrap="square" lIns="0" tIns="9525" rIns="0" bIns="0" rtlCol="0">
            <a:spAutoFit/>
          </a:bodyPr>
          <a:lstStyle/>
          <a:p>
            <a:pPr marL="12700">
              <a:lnSpc>
                <a:spcPct val="100000"/>
              </a:lnSpc>
              <a:spcBef>
                <a:spcPts val="100"/>
              </a:spcBef>
            </a:pPr>
            <a:r>
              <a:rPr b="1" spc="-5" dirty="0">
                <a:latin typeface="Verdana" panose="020B0604030504040204"/>
                <a:cs typeface="Verdana" panose="020B0604030504040204"/>
              </a:rPr>
              <a:t>Convolutional </a:t>
            </a:r>
            <a:r>
              <a:rPr b="1" dirty="0">
                <a:latin typeface="Verdana" panose="020B0604030504040204"/>
                <a:cs typeface="Verdana" panose="020B0604030504040204"/>
              </a:rPr>
              <a:t>layer </a:t>
            </a:r>
            <a:r>
              <a:rPr spc="-5" dirty="0">
                <a:latin typeface="Verdana" panose="020B0604030504040204"/>
                <a:cs typeface="Verdana" panose="020B0604030504040204"/>
              </a:rPr>
              <a:t>can </a:t>
            </a:r>
            <a:r>
              <a:rPr dirty="0">
                <a:latin typeface="Verdana" panose="020B0604030504040204"/>
                <a:cs typeface="Verdana" panose="020B0604030504040204"/>
              </a:rPr>
              <a:t>be </a:t>
            </a:r>
            <a:r>
              <a:rPr spc="-10" dirty="0">
                <a:latin typeface="Verdana" panose="020B0604030504040204"/>
                <a:cs typeface="Verdana" panose="020B0604030504040204"/>
              </a:rPr>
              <a:t>converted </a:t>
            </a:r>
            <a:r>
              <a:rPr dirty="0">
                <a:latin typeface="Verdana" panose="020B0604030504040204"/>
                <a:cs typeface="Verdana" panose="020B0604030504040204"/>
              </a:rPr>
              <a:t>to </a:t>
            </a:r>
            <a:r>
              <a:rPr spc="-35" dirty="0">
                <a:latin typeface="Verdana" panose="020B0604030504040204"/>
                <a:cs typeface="Verdana" panose="020B0604030504040204"/>
              </a:rPr>
              <a:t>Toeplitz</a:t>
            </a:r>
            <a:r>
              <a:rPr spc="75" dirty="0">
                <a:latin typeface="Verdana" panose="020B0604030504040204"/>
                <a:cs typeface="Verdana" panose="020B0604030504040204"/>
              </a:rPr>
              <a:t> </a:t>
            </a:r>
            <a:r>
              <a:rPr spc="-5" dirty="0">
                <a:latin typeface="Verdana" panose="020B0604030504040204"/>
                <a:cs typeface="Verdana" panose="020B0604030504040204"/>
              </a:rPr>
              <a:t>Matrix</a:t>
            </a:r>
            <a:endParaRPr>
              <a:latin typeface="Verdana" panose="020B0604030504040204"/>
              <a:cs typeface="Verdana" panose="020B0604030504040204"/>
            </a:endParaRPr>
          </a:p>
        </p:txBody>
      </p:sp>
      <p:sp>
        <p:nvSpPr>
          <p:cNvPr id="4" name="object 4"/>
          <p:cNvSpPr txBox="1"/>
          <p:nvPr/>
        </p:nvSpPr>
        <p:spPr>
          <a:xfrm>
            <a:off x="1525705" y="4514469"/>
            <a:ext cx="1380648" cy="286385"/>
          </a:xfrm>
          <a:prstGeom prst="rect">
            <a:avLst/>
          </a:prstGeom>
        </p:spPr>
        <p:txBody>
          <a:bodyPr vert="horz" wrap="square" lIns="0" tIns="9525" rIns="0" bIns="0" rtlCol="0">
            <a:spAutoFit/>
          </a:bodyPr>
          <a:lstStyle/>
          <a:p>
            <a:pPr marL="12700">
              <a:lnSpc>
                <a:spcPct val="100000"/>
              </a:lnSpc>
              <a:spcBef>
                <a:spcPts val="100"/>
              </a:spcBef>
            </a:pPr>
            <a:r>
              <a:rPr spc="-5" dirty="0">
                <a:latin typeface="Verdana" panose="020B0604030504040204"/>
                <a:cs typeface="Verdana" panose="020B0604030504040204"/>
              </a:rPr>
              <a:t>Convolution</a:t>
            </a:r>
            <a:endParaRPr>
              <a:latin typeface="Verdana" panose="020B0604030504040204"/>
              <a:cs typeface="Verdana" panose="020B0604030504040204"/>
            </a:endParaRPr>
          </a:p>
        </p:txBody>
      </p:sp>
      <p:sp>
        <p:nvSpPr>
          <p:cNvPr id="5" name="object 5"/>
          <p:cNvSpPr txBox="1"/>
          <p:nvPr/>
        </p:nvSpPr>
        <p:spPr>
          <a:xfrm>
            <a:off x="450593" y="2731676"/>
            <a:ext cx="522923" cy="283210"/>
          </a:xfrm>
          <a:prstGeom prst="rect">
            <a:avLst/>
          </a:prstGeom>
        </p:spPr>
        <p:txBody>
          <a:bodyPr vert="horz" wrap="square" lIns="0" tIns="11430" rIns="0" bIns="0" rtlCol="0">
            <a:spAutoFit/>
          </a:bodyPr>
          <a:lstStyle/>
          <a:p>
            <a:pPr marL="12700">
              <a:lnSpc>
                <a:spcPct val="100000"/>
              </a:lnSpc>
              <a:spcBef>
                <a:spcPts val="120"/>
              </a:spcBef>
            </a:pPr>
            <a:r>
              <a:rPr sz="1765" spc="10" dirty="0">
                <a:latin typeface="Arial" panose="020B0604020202020204"/>
                <a:cs typeface="Arial" panose="020B0604020202020204"/>
              </a:rPr>
              <a:t>Fil</a:t>
            </a:r>
            <a:r>
              <a:rPr sz="1765" spc="-5" dirty="0">
                <a:latin typeface="Arial" panose="020B0604020202020204"/>
                <a:cs typeface="Arial" panose="020B0604020202020204"/>
              </a:rPr>
              <a:t>t</a:t>
            </a:r>
            <a:r>
              <a:rPr sz="1765" spc="5" dirty="0">
                <a:latin typeface="Arial" panose="020B0604020202020204"/>
                <a:cs typeface="Arial" panose="020B0604020202020204"/>
              </a:rPr>
              <a:t>er</a:t>
            </a:r>
            <a:endParaRPr sz="1765">
              <a:latin typeface="Arial" panose="020B0604020202020204"/>
              <a:cs typeface="Arial" panose="020B0604020202020204"/>
            </a:endParaRPr>
          </a:p>
        </p:txBody>
      </p:sp>
      <p:sp>
        <p:nvSpPr>
          <p:cNvPr id="6" name="object 6"/>
          <p:cNvSpPr txBox="1"/>
          <p:nvPr/>
        </p:nvSpPr>
        <p:spPr>
          <a:xfrm>
            <a:off x="1592398" y="2731676"/>
            <a:ext cx="1160145" cy="283210"/>
          </a:xfrm>
          <a:prstGeom prst="rect">
            <a:avLst/>
          </a:prstGeom>
        </p:spPr>
        <p:txBody>
          <a:bodyPr vert="horz" wrap="square" lIns="0" tIns="11430" rIns="0" bIns="0" rtlCol="0">
            <a:spAutoFit/>
          </a:bodyPr>
          <a:lstStyle/>
          <a:p>
            <a:pPr marL="12700">
              <a:lnSpc>
                <a:spcPct val="100000"/>
              </a:lnSpc>
              <a:spcBef>
                <a:spcPts val="120"/>
              </a:spcBef>
            </a:pPr>
            <a:r>
              <a:rPr sz="1765" dirty="0">
                <a:latin typeface="Arial" panose="020B0604020202020204"/>
                <a:cs typeface="Arial" panose="020B0604020202020204"/>
              </a:rPr>
              <a:t>Input</a:t>
            </a:r>
            <a:r>
              <a:rPr sz="1765" spc="-70" dirty="0">
                <a:latin typeface="Arial" panose="020B0604020202020204"/>
                <a:cs typeface="Arial" panose="020B0604020202020204"/>
              </a:rPr>
              <a:t> </a:t>
            </a:r>
            <a:r>
              <a:rPr sz="1765" spc="10" dirty="0">
                <a:latin typeface="Arial" panose="020B0604020202020204"/>
                <a:cs typeface="Arial" panose="020B0604020202020204"/>
              </a:rPr>
              <a:t>Fmap</a:t>
            </a:r>
            <a:endParaRPr sz="1765">
              <a:latin typeface="Arial" panose="020B0604020202020204"/>
              <a:cs typeface="Arial" panose="020B0604020202020204"/>
            </a:endParaRPr>
          </a:p>
        </p:txBody>
      </p:sp>
      <p:sp>
        <p:nvSpPr>
          <p:cNvPr id="7" name="object 7"/>
          <p:cNvSpPr txBox="1"/>
          <p:nvPr/>
        </p:nvSpPr>
        <p:spPr>
          <a:xfrm>
            <a:off x="2992849" y="2731676"/>
            <a:ext cx="1335404" cy="283210"/>
          </a:xfrm>
          <a:prstGeom prst="rect">
            <a:avLst/>
          </a:prstGeom>
        </p:spPr>
        <p:txBody>
          <a:bodyPr vert="horz" wrap="square" lIns="0" tIns="11430" rIns="0" bIns="0" rtlCol="0">
            <a:spAutoFit/>
          </a:bodyPr>
          <a:lstStyle/>
          <a:p>
            <a:pPr marL="12700">
              <a:lnSpc>
                <a:spcPct val="100000"/>
              </a:lnSpc>
              <a:spcBef>
                <a:spcPts val="120"/>
              </a:spcBef>
            </a:pPr>
            <a:r>
              <a:rPr sz="1765" spc="5" dirty="0">
                <a:latin typeface="Arial" panose="020B0604020202020204"/>
                <a:cs typeface="Arial" panose="020B0604020202020204"/>
              </a:rPr>
              <a:t>Output</a:t>
            </a:r>
            <a:r>
              <a:rPr sz="1765" spc="-85" dirty="0">
                <a:latin typeface="Arial" panose="020B0604020202020204"/>
                <a:cs typeface="Arial" panose="020B0604020202020204"/>
              </a:rPr>
              <a:t> </a:t>
            </a:r>
            <a:r>
              <a:rPr sz="1765" spc="10" dirty="0">
                <a:latin typeface="Arial" panose="020B0604020202020204"/>
                <a:cs typeface="Arial" panose="020B0604020202020204"/>
              </a:rPr>
              <a:t>Fmap</a:t>
            </a:r>
            <a:endParaRPr sz="1765">
              <a:latin typeface="Arial" panose="020B0604020202020204"/>
              <a:cs typeface="Arial" panose="020B0604020202020204"/>
            </a:endParaRPr>
          </a:p>
        </p:txBody>
      </p:sp>
      <p:sp>
        <p:nvSpPr>
          <p:cNvPr id="8" name="object 8"/>
          <p:cNvSpPr txBox="1"/>
          <p:nvPr/>
        </p:nvSpPr>
        <p:spPr>
          <a:xfrm>
            <a:off x="1258472" y="3115822"/>
            <a:ext cx="230505" cy="666750"/>
          </a:xfrm>
          <a:prstGeom prst="rect">
            <a:avLst/>
          </a:prstGeom>
        </p:spPr>
        <p:txBody>
          <a:bodyPr vert="horz" wrap="square" lIns="0" tIns="8572" rIns="0" bIns="0" rtlCol="0">
            <a:spAutoFit/>
          </a:bodyPr>
          <a:lstStyle/>
          <a:p>
            <a:pPr marL="12700">
              <a:lnSpc>
                <a:spcPct val="100000"/>
              </a:lnSpc>
              <a:spcBef>
                <a:spcPts val="90"/>
              </a:spcBef>
            </a:pPr>
            <a:r>
              <a:rPr sz="4275" spc="-5" dirty="0">
                <a:latin typeface="Arial" panose="020B0604020202020204"/>
                <a:cs typeface="Arial" panose="020B0604020202020204"/>
              </a:rPr>
              <a:t>*</a:t>
            </a:r>
            <a:endParaRPr sz="4275">
              <a:latin typeface="Arial" panose="020B0604020202020204"/>
              <a:cs typeface="Arial" panose="020B0604020202020204"/>
            </a:endParaRPr>
          </a:p>
        </p:txBody>
      </p:sp>
      <p:sp>
        <p:nvSpPr>
          <p:cNvPr id="9" name="object 9"/>
          <p:cNvSpPr txBox="1"/>
          <p:nvPr/>
        </p:nvSpPr>
        <p:spPr>
          <a:xfrm>
            <a:off x="2902601" y="3127121"/>
            <a:ext cx="203835" cy="392430"/>
          </a:xfrm>
          <a:prstGeom prst="rect">
            <a:avLst/>
          </a:prstGeom>
        </p:spPr>
        <p:txBody>
          <a:bodyPr vert="horz" wrap="square" lIns="0" tIns="11430" rIns="0" bIns="0" rtlCol="0">
            <a:spAutoFit/>
          </a:bodyPr>
          <a:lstStyle/>
          <a:p>
            <a:pPr marL="12700">
              <a:lnSpc>
                <a:spcPct val="100000"/>
              </a:lnSpc>
              <a:spcBef>
                <a:spcPts val="120"/>
              </a:spcBef>
            </a:pPr>
            <a:r>
              <a:rPr sz="2475" b="1" spc="10" dirty="0">
                <a:latin typeface="Arial" panose="020B0604020202020204"/>
                <a:cs typeface="Arial" panose="020B0604020202020204"/>
              </a:rPr>
              <a:t>=</a:t>
            </a:r>
            <a:endParaRPr sz="2475">
              <a:latin typeface="Arial" panose="020B0604020202020204"/>
              <a:cs typeface="Arial" panose="020B0604020202020204"/>
            </a:endParaRPr>
          </a:p>
        </p:txBody>
      </p:sp>
      <p:graphicFrame>
        <p:nvGraphicFramePr>
          <p:cNvPr id="10" name="object 10"/>
          <p:cNvGraphicFramePr>
            <a:graphicFrameLocks noGrp="1"/>
          </p:cNvGraphicFramePr>
          <p:nvPr/>
        </p:nvGraphicFramePr>
        <p:xfrm>
          <a:off x="3380887" y="3091451"/>
          <a:ext cx="576580" cy="565150"/>
        </p:xfrm>
        <a:graphic>
          <a:graphicData uri="http://schemas.openxmlformats.org/drawingml/2006/table">
            <a:tbl>
              <a:tblPr firstRow="1" bandRow="1">
                <a:tableStyleId>{2D5ABB26-0587-4C30-8999-92F81FD0307C}</a:tableStyleId>
              </a:tblPr>
              <a:tblGrid>
                <a:gridCol w="288290"/>
                <a:gridCol w="288290"/>
              </a:tblGrid>
              <a:tr h="282575">
                <a:tc>
                  <a:txBody>
                    <a:bodyPr/>
                    <a:lstStyle/>
                    <a:p>
                      <a:pPr algn="ctr">
                        <a:lnSpc>
                          <a:spcPct val="100000"/>
                        </a:lnSpc>
                        <a:spcBef>
                          <a:spcPts val="150"/>
                        </a:spcBef>
                      </a:pPr>
                      <a:r>
                        <a:rPr sz="1575" dirty="0">
                          <a:latin typeface="Arial" panose="020B0604020202020204"/>
                          <a:cs typeface="Arial" panose="020B0604020202020204"/>
                        </a:rPr>
                        <a:t>1</a:t>
                      </a:r>
                      <a:endParaRPr sz="1575">
                        <a:latin typeface="Arial" panose="020B0604020202020204"/>
                        <a:cs typeface="Arial" panose="020B0604020202020204"/>
                      </a:endParaRPr>
                    </a:p>
                  </a:txBody>
                  <a:tcPr marL="0" marR="0" marT="14287"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F2DCDB"/>
                    </a:solidFill>
                  </a:tcPr>
                </a:tc>
                <a:tc>
                  <a:txBody>
                    <a:bodyPr/>
                    <a:lstStyle/>
                    <a:p>
                      <a:pPr algn="ctr">
                        <a:lnSpc>
                          <a:spcPct val="100000"/>
                        </a:lnSpc>
                        <a:spcBef>
                          <a:spcPts val="150"/>
                        </a:spcBef>
                      </a:pPr>
                      <a:r>
                        <a:rPr sz="1575" dirty="0">
                          <a:latin typeface="Arial" panose="020B0604020202020204"/>
                          <a:cs typeface="Arial" panose="020B0604020202020204"/>
                        </a:rPr>
                        <a:t>2</a:t>
                      </a:r>
                      <a:endParaRPr sz="1575">
                        <a:latin typeface="Arial" panose="020B0604020202020204"/>
                        <a:cs typeface="Arial" panose="020B0604020202020204"/>
                      </a:endParaRPr>
                    </a:p>
                  </a:txBody>
                  <a:tcPr marL="0" marR="0" marT="14287"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E6B9B8"/>
                    </a:solidFill>
                  </a:tcPr>
                </a:tc>
              </a:tr>
              <a:tr h="282575">
                <a:tc>
                  <a:txBody>
                    <a:bodyPr/>
                    <a:lstStyle/>
                    <a:p>
                      <a:pPr algn="ctr">
                        <a:lnSpc>
                          <a:spcPct val="100000"/>
                        </a:lnSpc>
                        <a:spcBef>
                          <a:spcPts val="150"/>
                        </a:spcBef>
                      </a:pPr>
                      <a:r>
                        <a:rPr sz="1575" dirty="0">
                          <a:latin typeface="Arial" panose="020B0604020202020204"/>
                          <a:cs typeface="Arial" panose="020B0604020202020204"/>
                        </a:rPr>
                        <a:t>3</a:t>
                      </a:r>
                      <a:endParaRPr sz="1575">
                        <a:latin typeface="Arial" panose="020B0604020202020204"/>
                        <a:cs typeface="Arial" panose="020B0604020202020204"/>
                      </a:endParaRPr>
                    </a:p>
                  </a:txBody>
                  <a:tcPr marL="0" marR="0" marT="14287"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C0504D"/>
                    </a:solidFill>
                  </a:tcPr>
                </a:tc>
                <a:tc>
                  <a:txBody>
                    <a:bodyPr/>
                    <a:lstStyle/>
                    <a:p>
                      <a:pPr algn="ctr">
                        <a:lnSpc>
                          <a:spcPct val="100000"/>
                        </a:lnSpc>
                        <a:spcBef>
                          <a:spcPts val="150"/>
                        </a:spcBef>
                      </a:pPr>
                      <a:r>
                        <a:rPr sz="1575" dirty="0">
                          <a:latin typeface="Arial" panose="020B0604020202020204"/>
                          <a:cs typeface="Arial" panose="020B0604020202020204"/>
                        </a:rPr>
                        <a:t>4</a:t>
                      </a:r>
                      <a:endParaRPr sz="1575">
                        <a:latin typeface="Arial" panose="020B0604020202020204"/>
                        <a:cs typeface="Arial" panose="020B0604020202020204"/>
                      </a:endParaRPr>
                    </a:p>
                  </a:txBody>
                  <a:tcPr marL="0" marR="0" marT="14287"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953735"/>
                    </a:solidFill>
                  </a:tcPr>
                </a:tc>
              </a:tr>
            </a:tbl>
          </a:graphicData>
        </a:graphic>
      </p:graphicFrame>
      <p:graphicFrame>
        <p:nvGraphicFramePr>
          <p:cNvPr id="11" name="object 11"/>
          <p:cNvGraphicFramePr>
            <a:graphicFrameLocks noGrp="1"/>
          </p:cNvGraphicFramePr>
          <p:nvPr/>
        </p:nvGraphicFramePr>
        <p:xfrm>
          <a:off x="7793831" y="3149565"/>
          <a:ext cx="1005840" cy="264160"/>
        </p:xfrm>
        <a:graphic>
          <a:graphicData uri="http://schemas.openxmlformats.org/drawingml/2006/table">
            <a:tbl>
              <a:tblPr firstRow="1" bandRow="1">
                <a:tableStyleId>{2D5ABB26-0587-4C30-8999-92F81FD0307C}</a:tableStyleId>
              </a:tblPr>
              <a:tblGrid>
                <a:gridCol w="251460"/>
                <a:gridCol w="251460"/>
                <a:gridCol w="251460"/>
                <a:gridCol w="251460"/>
              </a:tblGrid>
              <a:tr h="264160">
                <a:tc>
                  <a:txBody>
                    <a:bodyPr/>
                    <a:lstStyle/>
                    <a:p>
                      <a:pPr marL="93345">
                        <a:lnSpc>
                          <a:spcPct val="100000"/>
                        </a:lnSpc>
                        <a:spcBef>
                          <a:spcPts val="125"/>
                        </a:spcBef>
                      </a:pPr>
                      <a:r>
                        <a:rPr sz="1425" dirty="0">
                          <a:latin typeface="Arial" panose="020B0604020202020204"/>
                          <a:cs typeface="Arial" panose="020B0604020202020204"/>
                        </a:rPr>
                        <a:t>1</a:t>
                      </a:r>
                      <a:endParaRPr sz="1425">
                        <a:latin typeface="Arial" panose="020B0604020202020204"/>
                        <a:cs typeface="Arial" panose="020B0604020202020204"/>
                      </a:endParaRPr>
                    </a:p>
                  </a:txBody>
                  <a:tcPr marL="0" marR="0" marT="11906" marB="0">
                    <a:lnT w="28575">
                      <a:solidFill>
                        <a:srgbClr val="000000"/>
                      </a:solidFill>
                      <a:prstDash val="solid"/>
                    </a:lnT>
                    <a:lnB w="28575">
                      <a:solidFill>
                        <a:srgbClr val="000000"/>
                      </a:solidFill>
                      <a:prstDash val="solid"/>
                    </a:lnB>
                    <a:solidFill>
                      <a:srgbClr val="F2DCDB"/>
                    </a:solidFill>
                  </a:tcPr>
                </a:tc>
                <a:tc>
                  <a:txBody>
                    <a:bodyPr/>
                    <a:lstStyle/>
                    <a:p>
                      <a:pPr marL="93345">
                        <a:lnSpc>
                          <a:spcPct val="100000"/>
                        </a:lnSpc>
                        <a:spcBef>
                          <a:spcPts val="125"/>
                        </a:spcBef>
                      </a:pPr>
                      <a:r>
                        <a:rPr sz="1425" dirty="0">
                          <a:latin typeface="Arial" panose="020B0604020202020204"/>
                          <a:cs typeface="Arial" panose="020B0604020202020204"/>
                        </a:rPr>
                        <a:t>2</a:t>
                      </a:r>
                      <a:endParaRPr sz="1425">
                        <a:latin typeface="Arial" panose="020B0604020202020204"/>
                        <a:cs typeface="Arial" panose="020B0604020202020204"/>
                      </a:endParaRPr>
                    </a:p>
                  </a:txBody>
                  <a:tcPr marL="0" marR="0" marT="11906" marB="0">
                    <a:lnR w="28575">
                      <a:solidFill>
                        <a:srgbClr val="000000"/>
                      </a:solidFill>
                      <a:prstDash val="solid"/>
                    </a:lnR>
                    <a:lnT w="28575">
                      <a:solidFill>
                        <a:srgbClr val="000000"/>
                      </a:solidFill>
                      <a:prstDash val="solid"/>
                    </a:lnT>
                    <a:lnB w="28575">
                      <a:solidFill>
                        <a:srgbClr val="000000"/>
                      </a:solidFill>
                      <a:prstDash val="solid"/>
                    </a:lnB>
                    <a:solidFill>
                      <a:srgbClr val="E6B9B8"/>
                    </a:solidFill>
                  </a:tcPr>
                </a:tc>
                <a:tc>
                  <a:txBody>
                    <a:bodyPr/>
                    <a:lstStyle/>
                    <a:p>
                      <a:pPr marL="93345">
                        <a:lnSpc>
                          <a:spcPct val="100000"/>
                        </a:lnSpc>
                        <a:spcBef>
                          <a:spcPts val="125"/>
                        </a:spcBef>
                      </a:pPr>
                      <a:r>
                        <a:rPr sz="1425" dirty="0">
                          <a:latin typeface="Arial" panose="020B0604020202020204"/>
                          <a:cs typeface="Arial" panose="020B0604020202020204"/>
                        </a:rPr>
                        <a:t>3</a:t>
                      </a:r>
                      <a:endParaRPr sz="1425">
                        <a:latin typeface="Arial" panose="020B0604020202020204"/>
                        <a:cs typeface="Arial" panose="020B0604020202020204"/>
                      </a:endParaRPr>
                    </a:p>
                  </a:txBody>
                  <a:tcPr marL="0" marR="0" marT="1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0504D"/>
                    </a:solidFill>
                  </a:tcPr>
                </a:tc>
                <a:tc>
                  <a:txBody>
                    <a:bodyPr/>
                    <a:lstStyle/>
                    <a:p>
                      <a:pPr marL="93345">
                        <a:lnSpc>
                          <a:spcPct val="100000"/>
                        </a:lnSpc>
                        <a:spcBef>
                          <a:spcPts val="125"/>
                        </a:spcBef>
                      </a:pPr>
                      <a:r>
                        <a:rPr sz="1425" dirty="0">
                          <a:latin typeface="Arial" panose="020B0604020202020204"/>
                          <a:cs typeface="Arial" panose="020B0604020202020204"/>
                        </a:rPr>
                        <a:t>4</a:t>
                      </a:r>
                      <a:endParaRPr sz="1425">
                        <a:latin typeface="Arial" panose="020B0604020202020204"/>
                        <a:cs typeface="Arial" panose="020B0604020202020204"/>
                      </a:endParaRPr>
                    </a:p>
                  </a:txBody>
                  <a:tcPr marL="0" marR="0" marT="1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953735"/>
                    </a:solidFill>
                  </a:tcPr>
                </a:tc>
              </a:tr>
            </a:tbl>
          </a:graphicData>
        </a:graphic>
      </p:graphicFrame>
      <p:graphicFrame>
        <p:nvGraphicFramePr>
          <p:cNvPr id="12" name="object 12"/>
          <p:cNvGraphicFramePr>
            <a:graphicFrameLocks noGrp="1"/>
          </p:cNvGraphicFramePr>
          <p:nvPr/>
        </p:nvGraphicFramePr>
        <p:xfrm>
          <a:off x="432011" y="3070202"/>
          <a:ext cx="605155" cy="616585"/>
        </p:xfrm>
        <a:graphic>
          <a:graphicData uri="http://schemas.openxmlformats.org/drawingml/2006/table">
            <a:tbl>
              <a:tblPr firstRow="1" bandRow="1">
                <a:tableStyleId>{2D5ABB26-0587-4C30-8999-92F81FD0307C}</a:tableStyleId>
              </a:tblPr>
              <a:tblGrid>
                <a:gridCol w="292100"/>
                <a:gridCol w="313055"/>
              </a:tblGrid>
              <a:tr h="312420">
                <a:tc>
                  <a:txBody>
                    <a:bodyPr/>
                    <a:lstStyle/>
                    <a:p>
                      <a:pPr marR="13970" algn="ctr">
                        <a:lnSpc>
                          <a:spcPct val="100000"/>
                        </a:lnSpc>
                        <a:spcBef>
                          <a:spcPts val="325"/>
                        </a:spcBef>
                      </a:pPr>
                      <a:r>
                        <a:rPr sz="1575" dirty="0">
                          <a:latin typeface="Arial" panose="020B0604020202020204"/>
                          <a:cs typeface="Arial" panose="020B0604020202020204"/>
                        </a:rPr>
                        <a:t>1</a:t>
                      </a:r>
                      <a:endParaRPr sz="1575">
                        <a:latin typeface="Arial" panose="020B0604020202020204"/>
                        <a:cs typeface="Arial" panose="020B0604020202020204"/>
                      </a:endParaRPr>
                    </a:p>
                  </a:txBody>
                  <a:tcPr marL="0" marR="0" marT="30956" marB="0">
                    <a:lnL w="76200">
                      <a:solidFill>
                        <a:srgbClr val="FF0000"/>
                      </a:solidFill>
                      <a:prstDash val="solid"/>
                    </a:lnL>
                    <a:lnR w="38100">
                      <a:solidFill>
                        <a:srgbClr val="000000"/>
                      </a:solidFill>
                      <a:prstDash val="solid"/>
                    </a:lnR>
                    <a:lnT w="76200">
                      <a:solidFill>
                        <a:srgbClr val="FF0000"/>
                      </a:solidFill>
                      <a:prstDash val="solid"/>
                    </a:lnT>
                    <a:lnB w="38100">
                      <a:solidFill>
                        <a:srgbClr val="000000"/>
                      </a:solidFill>
                      <a:prstDash val="solid"/>
                    </a:lnB>
                    <a:solidFill>
                      <a:srgbClr val="EBF1DE"/>
                    </a:solidFill>
                  </a:tcPr>
                </a:tc>
                <a:tc>
                  <a:txBody>
                    <a:bodyPr/>
                    <a:lstStyle/>
                    <a:p>
                      <a:pPr marR="10795" algn="ctr">
                        <a:lnSpc>
                          <a:spcPct val="100000"/>
                        </a:lnSpc>
                        <a:spcBef>
                          <a:spcPts val="325"/>
                        </a:spcBef>
                      </a:pPr>
                      <a:r>
                        <a:rPr sz="1575" dirty="0">
                          <a:latin typeface="Arial" panose="020B0604020202020204"/>
                          <a:cs typeface="Arial" panose="020B0604020202020204"/>
                        </a:rPr>
                        <a:t>2</a:t>
                      </a:r>
                      <a:endParaRPr sz="1575">
                        <a:latin typeface="Arial" panose="020B0604020202020204"/>
                        <a:cs typeface="Arial" panose="020B0604020202020204"/>
                      </a:endParaRPr>
                    </a:p>
                  </a:txBody>
                  <a:tcPr marL="0" marR="0" marT="30956" marB="0">
                    <a:lnL w="38100">
                      <a:solidFill>
                        <a:srgbClr val="000000"/>
                      </a:solidFill>
                      <a:prstDash val="solid"/>
                    </a:lnL>
                    <a:lnR w="76200">
                      <a:solidFill>
                        <a:srgbClr val="FF0000"/>
                      </a:solidFill>
                      <a:prstDash val="solid"/>
                    </a:lnR>
                    <a:lnT w="76200">
                      <a:solidFill>
                        <a:srgbClr val="FF0000"/>
                      </a:solidFill>
                      <a:prstDash val="solid"/>
                    </a:lnT>
                    <a:lnB w="38100">
                      <a:solidFill>
                        <a:srgbClr val="000000"/>
                      </a:solidFill>
                      <a:prstDash val="solid"/>
                    </a:lnB>
                    <a:solidFill>
                      <a:srgbClr val="C3D69B"/>
                    </a:solidFill>
                  </a:tcPr>
                </a:tc>
              </a:tr>
              <a:tr h="304165">
                <a:tc>
                  <a:txBody>
                    <a:bodyPr/>
                    <a:lstStyle/>
                    <a:p>
                      <a:pPr marR="13970" algn="ctr">
                        <a:lnSpc>
                          <a:spcPct val="100000"/>
                        </a:lnSpc>
                        <a:spcBef>
                          <a:spcPts val="150"/>
                        </a:spcBef>
                      </a:pPr>
                      <a:r>
                        <a:rPr sz="1575" dirty="0">
                          <a:latin typeface="Arial" panose="020B0604020202020204"/>
                          <a:cs typeface="Arial" panose="020B0604020202020204"/>
                        </a:rPr>
                        <a:t>3</a:t>
                      </a:r>
                      <a:endParaRPr sz="1575">
                        <a:latin typeface="Arial" panose="020B0604020202020204"/>
                        <a:cs typeface="Arial" panose="020B0604020202020204"/>
                      </a:endParaRPr>
                    </a:p>
                  </a:txBody>
                  <a:tcPr marL="0" marR="0" marT="14287" marB="0">
                    <a:lnL w="76200">
                      <a:solidFill>
                        <a:srgbClr val="FF0000"/>
                      </a:solidFill>
                      <a:prstDash val="solid"/>
                    </a:lnL>
                    <a:lnR w="38100">
                      <a:solidFill>
                        <a:srgbClr val="000000"/>
                      </a:solidFill>
                      <a:prstDash val="solid"/>
                    </a:lnR>
                    <a:lnT w="38100">
                      <a:solidFill>
                        <a:srgbClr val="000000"/>
                      </a:solidFill>
                      <a:prstDash val="solid"/>
                    </a:lnT>
                    <a:lnB w="76200">
                      <a:solidFill>
                        <a:srgbClr val="FF0000"/>
                      </a:solidFill>
                      <a:prstDash val="solid"/>
                    </a:lnB>
                    <a:solidFill>
                      <a:srgbClr val="9BBB59"/>
                    </a:solidFill>
                  </a:tcPr>
                </a:tc>
                <a:tc>
                  <a:txBody>
                    <a:bodyPr/>
                    <a:lstStyle/>
                    <a:p>
                      <a:pPr marR="10795" algn="ctr">
                        <a:lnSpc>
                          <a:spcPct val="100000"/>
                        </a:lnSpc>
                        <a:spcBef>
                          <a:spcPts val="150"/>
                        </a:spcBef>
                      </a:pPr>
                      <a:r>
                        <a:rPr sz="1575" dirty="0">
                          <a:latin typeface="Arial" panose="020B0604020202020204"/>
                          <a:cs typeface="Arial" panose="020B0604020202020204"/>
                        </a:rPr>
                        <a:t>4</a:t>
                      </a:r>
                      <a:endParaRPr sz="1575">
                        <a:latin typeface="Arial" panose="020B0604020202020204"/>
                        <a:cs typeface="Arial" panose="020B0604020202020204"/>
                      </a:endParaRPr>
                    </a:p>
                  </a:txBody>
                  <a:tcPr marL="0" marR="0" marT="14287" marB="0">
                    <a:lnL w="38100">
                      <a:solidFill>
                        <a:srgbClr val="000000"/>
                      </a:solidFill>
                      <a:prstDash val="solid"/>
                    </a:lnL>
                    <a:lnR w="76200">
                      <a:solidFill>
                        <a:srgbClr val="FF0000"/>
                      </a:solidFill>
                      <a:prstDash val="solid"/>
                    </a:lnR>
                    <a:lnT w="38100">
                      <a:solidFill>
                        <a:srgbClr val="000000"/>
                      </a:solidFill>
                      <a:prstDash val="solid"/>
                    </a:lnT>
                    <a:lnB w="76200">
                      <a:solidFill>
                        <a:srgbClr val="FF0000"/>
                      </a:solidFill>
                      <a:prstDash val="solid"/>
                    </a:lnB>
                    <a:solidFill>
                      <a:srgbClr val="77933C"/>
                    </a:solidFill>
                  </a:tcPr>
                </a:tc>
              </a:tr>
            </a:tbl>
          </a:graphicData>
        </a:graphic>
      </p:graphicFrame>
      <p:graphicFrame>
        <p:nvGraphicFramePr>
          <p:cNvPr id="13" name="object 13"/>
          <p:cNvGraphicFramePr>
            <a:graphicFrameLocks noGrp="1"/>
          </p:cNvGraphicFramePr>
          <p:nvPr/>
        </p:nvGraphicFramePr>
        <p:xfrm>
          <a:off x="1749009" y="3070202"/>
          <a:ext cx="852170" cy="868680"/>
        </p:xfrm>
        <a:graphic>
          <a:graphicData uri="http://schemas.openxmlformats.org/drawingml/2006/table">
            <a:tbl>
              <a:tblPr firstRow="1" bandRow="1">
                <a:tableStyleId>{2D5ABB26-0587-4C30-8999-92F81FD0307C}</a:tableStyleId>
              </a:tblPr>
              <a:tblGrid>
                <a:gridCol w="280670"/>
                <a:gridCol w="288925"/>
                <a:gridCol w="282575"/>
              </a:tblGrid>
              <a:tr h="300990">
                <a:tc>
                  <a:txBody>
                    <a:bodyPr/>
                    <a:lstStyle/>
                    <a:p>
                      <a:pPr algn="ctr">
                        <a:lnSpc>
                          <a:spcPct val="100000"/>
                        </a:lnSpc>
                        <a:spcBef>
                          <a:spcPts val="325"/>
                        </a:spcBef>
                      </a:pPr>
                      <a:r>
                        <a:rPr sz="1575" dirty="0">
                          <a:latin typeface="Arial" panose="020B0604020202020204"/>
                          <a:cs typeface="Arial" panose="020B0604020202020204"/>
                        </a:rPr>
                        <a:t>1</a:t>
                      </a:r>
                      <a:endParaRPr sz="1575">
                        <a:latin typeface="Arial" panose="020B0604020202020204"/>
                        <a:cs typeface="Arial" panose="020B0604020202020204"/>
                      </a:endParaRPr>
                    </a:p>
                  </a:txBody>
                  <a:tcPr marL="0" marR="0" marT="30956" marB="0">
                    <a:lnL w="76200">
                      <a:solidFill>
                        <a:srgbClr val="FF0000"/>
                      </a:solidFill>
                      <a:prstDash val="solid"/>
                    </a:lnL>
                    <a:lnR w="38100">
                      <a:solidFill>
                        <a:srgbClr val="000000"/>
                      </a:solidFill>
                      <a:prstDash val="solid"/>
                    </a:lnR>
                    <a:lnT w="76200">
                      <a:solidFill>
                        <a:srgbClr val="FF0000"/>
                      </a:solidFill>
                      <a:prstDash val="solid"/>
                    </a:lnT>
                    <a:lnB w="38100">
                      <a:solidFill>
                        <a:srgbClr val="000000"/>
                      </a:solidFill>
                      <a:prstDash val="solid"/>
                    </a:lnB>
                    <a:solidFill>
                      <a:srgbClr val="8ABFF9"/>
                    </a:solidFill>
                  </a:tcPr>
                </a:tc>
                <a:tc>
                  <a:txBody>
                    <a:bodyPr/>
                    <a:lstStyle/>
                    <a:p>
                      <a:pPr marR="98425" algn="r">
                        <a:lnSpc>
                          <a:spcPct val="100000"/>
                        </a:lnSpc>
                        <a:spcBef>
                          <a:spcPts val="325"/>
                        </a:spcBef>
                      </a:pPr>
                      <a:r>
                        <a:rPr sz="1575" dirty="0">
                          <a:latin typeface="Arial" panose="020B0604020202020204"/>
                          <a:cs typeface="Arial" panose="020B0604020202020204"/>
                        </a:rPr>
                        <a:t>2</a:t>
                      </a:r>
                      <a:endParaRPr sz="1575">
                        <a:latin typeface="Arial" panose="020B0604020202020204"/>
                        <a:cs typeface="Arial" panose="020B0604020202020204"/>
                      </a:endParaRPr>
                    </a:p>
                  </a:txBody>
                  <a:tcPr marL="0" marR="0" marT="30956" marB="0">
                    <a:lnL w="38100">
                      <a:solidFill>
                        <a:srgbClr val="000000"/>
                      </a:solidFill>
                      <a:prstDash val="solid"/>
                    </a:lnL>
                    <a:lnR w="76200">
                      <a:solidFill>
                        <a:srgbClr val="FF0000"/>
                      </a:solidFill>
                      <a:prstDash val="solid"/>
                    </a:lnR>
                    <a:lnT w="76200">
                      <a:solidFill>
                        <a:srgbClr val="FF0000"/>
                      </a:solidFill>
                      <a:prstDash val="solid"/>
                    </a:lnT>
                    <a:lnB w="38100">
                      <a:solidFill>
                        <a:srgbClr val="000000"/>
                      </a:solidFill>
                      <a:prstDash val="solid"/>
                    </a:lnB>
                    <a:solidFill>
                      <a:srgbClr val="78A8F1"/>
                    </a:solidFill>
                  </a:tcPr>
                </a:tc>
                <a:tc>
                  <a:txBody>
                    <a:bodyPr/>
                    <a:lstStyle/>
                    <a:p>
                      <a:pPr algn="ctr">
                        <a:lnSpc>
                          <a:spcPct val="100000"/>
                        </a:lnSpc>
                        <a:spcBef>
                          <a:spcPts val="325"/>
                        </a:spcBef>
                      </a:pPr>
                      <a:r>
                        <a:rPr sz="1575" dirty="0">
                          <a:latin typeface="Arial" panose="020B0604020202020204"/>
                          <a:cs typeface="Arial" panose="020B0604020202020204"/>
                        </a:rPr>
                        <a:t>3</a:t>
                      </a:r>
                      <a:endParaRPr sz="1575">
                        <a:latin typeface="Arial" panose="020B0604020202020204"/>
                        <a:cs typeface="Arial" panose="020B0604020202020204"/>
                      </a:endParaRPr>
                    </a:p>
                  </a:txBody>
                  <a:tcPr marL="0" marR="0" marT="30956" marB="0">
                    <a:lnL w="76200">
                      <a:solidFill>
                        <a:srgbClr val="FF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6792EA"/>
                    </a:solidFill>
                  </a:tcPr>
                </a:tc>
              </a:tr>
              <a:tr h="293370">
                <a:tc>
                  <a:txBody>
                    <a:bodyPr/>
                    <a:lstStyle/>
                    <a:p>
                      <a:pPr algn="ctr">
                        <a:lnSpc>
                          <a:spcPct val="100000"/>
                        </a:lnSpc>
                        <a:spcBef>
                          <a:spcPts val="150"/>
                        </a:spcBef>
                      </a:pPr>
                      <a:r>
                        <a:rPr sz="1575" dirty="0">
                          <a:latin typeface="Arial" panose="020B0604020202020204"/>
                          <a:cs typeface="Arial" panose="020B0604020202020204"/>
                        </a:rPr>
                        <a:t>4</a:t>
                      </a:r>
                      <a:endParaRPr sz="1575">
                        <a:latin typeface="Arial" panose="020B0604020202020204"/>
                        <a:cs typeface="Arial" panose="020B0604020202020204"/>
                      </a:endParaRPr>
                    </a:p>
                  </a:txBody>
                  <a:tcPr marL="0" marR="0" marT="14287" marB="0">
                    <a:lnL w="76200">
                      <a:solidFill>
                        <a:srgbClr val="FF0000"/>
                      </a:solidFill>
                      <a:prstDash val="solid"/>
                    </a:lnL>
                    <a:lnR w="38100">
                      <a:solidFill>
                        <a:srgbClr val="000000"/>
                      </a:solidFill>
                      <a:prstDash val="solid"/>
                    </a:lnR>
                    <a:lnT w="38100">
                      <a:solidFill>
                        <a:srgbClr val="000000"/>
                      </a:solidFill>
                      <a:prstDash val="solid"/>
                    </a:lnT>
                    <a:lnB w="76200">
                      <a:solidFill>
                        <a:srgbClr val="FF0000"/>
                      </a:solidFill>
                      <a:prstDash val="solid"/>
                    </a:lnB>
                    <a:solidFill>
                      <a:srgbClr val="587CE3"/>
                    </a:solidFill>
                  </a:tcPr>
                </a:tc>
                <a:tc>
                  <a:txBody>
                    <a:bodyPr/>
                    <a:lstStyle/>
                    <a:p>
                      <a:pPr marR="98425" algn="r">
                        <a:lnSpc>
                          <a:spcPct val="100000"/>
                        </a:lnSpc>
                        <a:spcBef>
                          <a:spcPts val="150"/>
                        </a:spcBef>
                      </a:pPr>
                      <a:r>
                        <a:rPr sz="1575" dirty="0">
                          <a:latin typeface="Arial" panose="020B0604020202020204"/>
                          <a:cs typeface="Arial" panose="020B0604020202020204"/>
                        </a:rPr>
                        <a:t>5</a:t>
                      </a:r>
                      <a:endParaRPr sz="1575">
                        <a:latin typeface="Arial" panose="020B0604020202020204"/>
                        <a:cs typeface="Arial" panose="020B0604020202020204"/>
                      </a:endParaRPr>
                    </a:p>
                  </a:txBody>
                  <a:tcPr marL="0" marR="0" marT="14287" marB="0">
                    <a:lnL w="38100">
                      <a:solidFill>
                        <a:srgbClr val="000000"/>
                      </a:solidFill>
                      <a:prstDash val="solid"/>
                    </a:lnL>
                    <a:lnR w="76200">
                      <a:solidFill>
                        <a:srgbClr val="FF0000"/>
                      </a:solidFill>
                      <a:prstDash val="solid"/>
                    </a:lnR>
                    <a:lnT w="38100">
                      <a:solidFill>
                        <a:srgbClr val="000000"/>
                      </a:solidFill>
                      <a:prstDash val="solid"/>
                    </a:lnT>
                    <a:lnB w="76200">
                      <a:solidFill>
                        <a:srgbClr val="FF0000"/>
                      </a:solidFill>
                      <a:prstDash val="solid"/>
                    </a:lnB>
                    <a:solidFill>
                      <a:srgbClr val="4566DC"/>
                    </a:solidFill>
                  </a:tcPr>
                </a:tc>
                <a:tc>
                  <a:txBody>
                    <a:bodyPr/>
                    <a:lstStyle/>
                    <a:p>
                      <a:pPr algn="ctr">
                        <a:lnSpc>
                          <a:spcPct val="100000"/>
                        </a:lnSpc>
                        <a:spcBef>
                          <a:spcPts val="150"/>
                        </a:spcBef>
                      </a:pPr>
                      <a:r>
                        <a:rPr sz="1575" dirty="0">
                          <a:latin typeface="Arial" panose="020B0604020202020204"/>
                          <a:cs typeface="Arial" panose="020B0604020202020204"/>
                        </a:rPr>
                        <a:t>6</a:t>
                      </a:r>
                      <a:endParaRPr sz="1575">
                        <a:latin typeface="Arial" panose="020B0604020202020204"/>
                        <a:cs typeface="Arial" panose="020B0604020202020204"/>
                      </a:endParaRPr>
                    </a:p>
                  </a:txBody>
                  <a:tcPr marL="0" marR="0" marT="14287" marB="0">
                    <a:lnL w="76200">
                      <a:solidFill>
                        <a:srgbClr val="FF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334FD4"/>
                    </a:solidFill>
                  </a:tcPr>
                </a:tc>
              </a:tr>
              <a:tr h="274320">
                <a:tc>
                  <a:txBody>
                    <a:bodyPr/>
                    <a:lstStyle/>
                    <a:p>
                      <a:pPr algn="ctr">
                        <a:lnSpc>
                          <a:spcPct val="100000"/>
                        </a:lnSpc>
                        <a:spcBef>
                          <a:spcPts val="60"/>
                        </a:spcBef>
                      </a:pPr>
                      <a:r>
                        <a:rPr sz="1575" dirty="0">
                          <a:latin typeface="Arial" panose="020B0604020202020204"/>
                          <a:cs typeface="Arial" panose="020B0604020202020204"/>
                        </a:rPr>
                        <a:t>7</a:t>
                      </a:r>
                      <a:endParaRPr sz="1575">
                        <a:latin typeface="Arial" panose="020B0604020202020204"/>
                        <a:cs typeface="Arial" panose="020B0604020202020204"/>
                      </a:endParaRPr>
                    </a:p>
                  </a:txBody>
                  <a:tcPr marL="0" marR="0" marT="5715" marB="0">
                    <a:lnL w="38100">
                      <a:solidFill>
                        <a:srgbClr val="000000"/>
                      </a:solidFill>
                      <a:prstDash val="solid"/>
                    </a:lnL>
                    <a:lnR w="38100">
                      <a:solidFill>
                        <a:srgbClr val="000000"/>
                      </a:solidFill>
                      <a:prstDash val="solid"/>
                    </a:lnR>
                    <a:lnT w="76200">
                      <a:solidFill>
                        <a:srgbClr val="FF0000"/>
                      </a:solidFill>
                      <a:prstDash val="solid"/>
                    </a:lnT>
                    <a:lnB w="38100">
                      <a:solidFill>
                        <a:srgbClr val="000000"/>
                      </a:solidFill>
                      <a:prstDash val="solid"/>
                    </a:lnB>
                    <a:solidFill>
                      <a:srgbClr val="2239CD"/>
                    </a:solidFill>
                  </a:tcPr>
                </a:tc>
                <a:tc>
                  <a:txBody>
                    <a:bodyPr/>
                    <a:lstStyle/>
                    <a:p>
                      <a:pPr marR="98425" algn="r">
                        <a:lnSpc>
                          <a:spcPct val="100000"/>
                        </a:lnSpc>
                        <a:spcBef>
                          <a:spcPts val="60"/>
                        </a:spcBef>
                      </a:pPr>
                      <a:r>
                        <a:rPr sz="1575" dirty="0">
                          <a:latin typeface="Arial" panose="020B0604020202020204"/>
                          <a:cs typeface="Arial" panose="020B0604020202020204"/>
                        </a:rPr>
                        <a:t>8</a:t>
                      </a:r>
                      <a:endParaRPr sz="1575">
                        <a:latin typeface="Arial" panose="020B0604020202020204"/>
                        <a:cs typeface="Arial" panose="020B0604020202020204"/>
                      </a:endParaRPr>
                    </a:p>
                  </a:txBody>
                  <a:tcPr marL="0" marR="0" marT="5715" marB="0">
                    <a:lnL w="38100">
                      <a:solidFill>
                        <a:srgbClr val="000000"/>
                      </a:solidFill>
                      <a:prstDash val="solid"/>
                    </a:lnL>
                    <a:lnR w="38100">
                      <a:solidFill>
                        <a:srgbClr val="000000"/>
                      </a:solidFill>
                      <a:prstDash val="solid"/>
                    </a:lnR>
                    <a:lnT w="76200">
                      <a:solidFill>
                        <a:srgbClr val="FF0000"/>
                      </a:solidFill>
                      <a:prstDash val="solid"/>
                    </a:lnT>
                    <a:lnB w="38100">
                      <a:solidFill>
                        <a:srgbClr val="000000"/>
                      </a:solidFill>
                      <a:prstDash val="solid"/>
                    </a:lnB>
                    <a:solidFill>
                      <a:srgbClr val="1123C6"/>
                    </a:solidFill>
                  </a:tcPr>
                </a:tc>
                <a:tc>
                  <a:txBody>
                    <a:bodyPr/>
                    <a:lstStyle/>
                    <a:p>
                      <a:pPr algn="ctr">
                        <a:lnSpc>
                          <a:spcPct val="100000"/>
                        </a:lnSpc>
                        <a:spcBef>
                          <a:spcPts val="60"/>
                        </a:spcBef>
                      </a:pPr>
                      <a:r>
                        <a:rPr sz="1575" dirty="0">
                          <a:latin typeface="Arial" panose="020B0604020202020204"/>
                          <a:cs typeface="Arial" panose="020B0604020202020204"/>
                        </a:rPr>
                        <a:t>9</a:t>
                      </a:r>
                      <a:endParaRPr sz="1575">
                        <a:latin typeface="Arial" panose="020B0604020202020204"/>
                        <a:cs typeface="Arial" panose="020B0604020202020204"/>
                      </a:endParaRPr>
                    </a:p>
                  </a:txBody>
                  <a:tcPr marL="0" marR="0" marT="5715" marB="0">
                    <a:lnL w="38100">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000DBF"/>
                    </a:solidFill>
                  </a:tcPr>
                </a:tc>
              </a:tr>
            </a:tbl>
          </a:graphicData>
        </a:graphic>
      </p:graphicFrame>
      <p:sp>
        <p:nvSpPr>
          <p:cNvPr id="14" name="object 14"/>
          <p:cNvSpPr txBox="1"/>
          <p:nvPr/>
        </p:nvSpPr>
        <p:spPr>
          <a:xfrm>
            <a:off x="5935160" y="3068975"/>
            <a:ext cx="209074" cy="401955"/>
          </a:xfrm>
          <a:prstGeom prst="rect">
            <a:avLst/>
          </a:prstGeom>
        </p:spPr>
        <p:txBody>
          <a:bodyPr vert="horz" wrap="square" lIns="0" tIns="10477" rIns="0" bIns="0" rtlCol="0">
            <a:spAutoFit/>
          </a:bodyPr>
          <a:lstStyle/>
          <a:p>
            <a:pPr marL="12700">
              <a:lnSpc>
                <a:spcPct val="100000"/>
              </a:lnSpc>
              <a:spcBef>
                <a:spcPts val="110"/>
              </a:spcBef>
            </a:pPr>
            <a:r>
              <a:rPr sz="2550" spc="5" dirty="0">
                <a:latin typeface="Arial" panose="020B0604020202020204"/>
                <a:cs typeface="Arial" panose="020B0604020202020204"/>
              </a:rPr>
              <a:t>×</a:t>
            </a:r>
            <a:endParaRPr sz="2550">
              <a:latin typeface="Arial" panose="020B0604020202020204"/>
              <a:cs typeface="Arial" panose="020B0604020202020204"/>
            </a:endParaRPr>
          </a:p>
        </p:txBody>
      </p:sp>
      <p:sp>
        <p:nvSpPr>
          <p:cNvPr id="15" name="object 15"/>
          <p:cNvSpPr txBox="1"/>
          <p:nvPr/>
        </p:nvSpPr>
        <p:spPr>
          <a:xfrm>
            <a:off x="7450626" y="3089281"/>
            <a:ext cx="185261" cy="353695"/>
          </a:xfrm>
          <a:prstGeom prst="rect">
            <a:avLst/>
          </a:prstGeom>
        </p:spPr>
        <p:txBody>
          <a:bodyPr vert="horz" wrap="square" lIns="0" tIns="12858" rIns="0" bIns="0" rtlCol="0">
            <a:spAutoFit/>
          </a:bodyPr>
          <a:lstStyle/>
          <a:p>
            <a:pPr marL="12700">
              <a:lnSpc>
                <a:spcPct val="100000"/>
              </a:lnSpc>
              <a:spcBef>
                <a:spcPts val="135"/>
              </a:spcBef>
            </a:pPr>
            <a:r>
              <a:rPr sz="2215" b="1" spc="20" dirty="0">
                <a:latin typeface="Arial" panose="020B0604020202020204"/>
                <a:cs typeface="Arial" panose="020B0604020202020204"/>
              </a:rPr>
              <a:t>=</a:t>
            </a:r>
            <a:endParaRPr sz="2215">
              <a:latin typeface="Arial" panose="020B0604020202020204"/>
              <a:cs typeface="Arial" panose="020B0604020202020204"/>
            </a:endParaRPr>
          </a:p>
        </p:txBody>
      </p:sp>
      <p:sp>
        <p:nvSpPr>
          <p:cNvPr id="16" name="object 16"/>
          <p:cNvSpPr txBox="1"/>
          <p:nvPr/>
        </p:nvSpPr>
        <p:spPr>
          <a:xfrm>
            <a:off x="4956314" y="2726816"/>
            <a:ext cx="528161" cy="286385"/>
          </a:xfrm>
          <a:prstGeom prst="rect">
            <a:avLst/>
          </a:prstGeom>
        </p:spPr>
        <p:txBody>
          <a:bodyPr vert="horz" wrap="square" lIns="0" tIns="9525" rIns="0" bIns="0" rtlCol="0">
            <a:spAutoFit/>
          </a:bodyPr>
          <a:lstStyle/>
          <a:p>
            <a:pPr marL="12700">
              <a:lnSpc>
                <a:spcPct val="100000"/>
              </a:lnSpc>
              <a:spcBef>
                <a:spcPts val="100"/>
              </a:spcBef>
            </a:pPr>
            <a:r>
              <a:rPr spc="-5" dirty="0">
                <a:latin typeface="Arial" panose="020B0604020202020204"/>
                <a:cs typeface="Arial" panose="020B0604020202020204"/>
              </a:rPr>
              <a:t>F</a:t>
            </a:r>
            <a:r>
              <a:rPr spc="5" dirty="0">
                <a:latin typeface="Arial" panose="020B0604020202020204"/>
                <a:cs typeface="Arial" panose="020B0604020202020204"/>
              </a:rPr>
              <a:t>il</a:t>
            </a:r>
            <a:r>
              <a:rPr spc="-5" dirty="0">
                <a:latin typeface="Arial" panose="020B0604020202020204"/>
                <a:cs typeface="Arial" panose="020B0604020202020204"/>
              </a:rPr>
              <a:t>t</a:t>
            </a:r>
            <a:r>
              <a:rPr dirty="0">
                <a:latin typeface="Arial" panose="020B0604020202020204"/>
                <a:cs typeface="Arial" panose="020B0604020202020204"/>
              </a:rPr>
              <a:t>er</a:t>
            </a:r>
            <a:endParaRPr>
              <a:latin typeface="Arial" panose="020B0604020202020204"/>
              <a:cs typeface="Arial" panose="020B0604020202020204"/>
            </a:endParaRPr>
          </a:p>
        </p:txBody>
      </p:sp>
      <p:sp>
        <p:nvSpPr>
          <p:cNvPr id="17" name="object 17"/>
          <p:cNvSpPr txBox="1"/>
          <p:nvPr/>
        </p:nvSpPr>
        <p:spPr>
          <a:xfrm>
            <a:off x="6128023" y="2729102"/>
            <a:ext cx="1174909" cy="286385"/>
          </a:xfrm>
          <a:prstGeom prst="rect">
            <a:avLst/>
          </a:prstGeom>
        </p:spPr>
        <p:txBody>
          <a:bodyPr vert="horz" wrap="square" lIns="0" tIns="9525" rIns="0" bIns="0" rtlCol="0">
            <a:spAutoFit/>
          </a:bodyPr>
          <a:lstStyle/>
          <a:p>
            <a:pPr marL="12700">
              <a:lnSpc>
                <a:spcPct val="100000"/>
              </a:lnSpc>
              <a:spcBef>
                <a:spcPts val="100"/>
              </a:spcBef>
            </a:pPr>
            <a:r>
              <a:rPr spc="-5" dirty="0">
                <a:latin typeface="Arial" panose="020B0604020202020204"/>
                <a:cs typeface="Arial" panose="020B0604020202020204"/>
              </a:rPr>
              <a:t>Input</a:t>
            </a:r>
            <a:r>
              <a:rPr spc="-70" dirty="0">
                <a:latin typeface="Arial" panose="020B0604020202020204"/>
                <a:cs typeface="Arial" panose="020B0604020202020204"/>
              </a:rPr>
              <a:t> </a:t>
            </a:r>
            <a:r>
              <a:rPr spc="-5" dirty="0">
                <a:latin typeface="Arial" panose="020B0604020202020204"/>
                <a:cs typeface="Arial" panose="020B0604020202020204"/>
              </a:rPr>
              <a:t>Fmap</a:t>
            </a:r>
            <a:endParaRPr>
              <a:latin typeface="Arial" panose="020B0604020202020204"/>
              <a:cs typeface="Arial" panose="020B0604020202020204"/>
            </a:endParaRPr>
          </a:p>
        </p:txBody>
      </p:sp>
      <p:sp>
        <p:nvSpPr>
          <p:cNvPr id="18" name="object 18"/>
          <p:cNvSpPr txBox="1"/>
          <p:nvPr/>
        </p:nvSpPr>
        <p:spPr>
          <a:xfrm>
            <a:off x="7520339" y="2729102"/>
            <a:ext cx="1352073" cy="286385"/>
          </a:xfrm>
          <a:prstGeom prst="rect">
            <a:avLst/>
          </a:prstGeom>
        </p:spPr>
        <p:txBody>
          <a:bodyPr vert="horz" wrap="square" lIns="0" tIns="9525" rIns="0" bIns="0" rtlCol="0">
            <a:spAutoFit/>
          </a:bodyPr>
          <a:lstStyle/>
          <a:p>
            <a:pPr marL="12700">
              <a:lnSpc>
                <a:spcPct val="100000"/>
              </a:lnSpc>
              <a:spcBef>
                <a:spcPts val="100"/>
              </a:spcBef>
            </a:pPr>
            <a:r>
              <a:rPr spc="-5" dirty="0">
                <a:latin typeface="Arial" panose="020B0604020202020204"/>
                <a:cs typeface="Arial" panose="020B0604020202020204"/>
              </a:rPr>
              <a:t>Output</a:t>
            </a:r>
            <a:r>
              <a:rPr spc="-70" dirty="0">
                <a:latin typeface="Arial" panose="020B0604020202020204"/>
                <a:cs typeface="Arial" panose="020B0604020202020204"/>
              </a:rPr>
              <a:t> </a:t>
            </a:r>
            <a:r>
              <a:rPr spc="-5" dirty="0">
                <a:latin typeface="Arial" panose="020B0604020202020204"/>
                <a:cs typeface="Arial" panose="020B0604020202020204"/>
              </a:rPr>
              <a:t>Fmap</a:t>
            </a:r>
            <a:endParaRPr>
              <a:latin typeface="Arial" panose="020B0604020202020204"/>
              <a:cs typeface="Arial" panose="020B0604020202020204"/>
            </a:endParaRPr>
          </a:p>
        </p:txBody>
      </p:sp>
      <p:sp>
        <p:nvSpPr>
          <p:cNvPr id="19" name="object 19"/>
          <p:cNvSpPr txBox="1"/>
          <p:nvPr/>
        </p:nvSpPr>
        <p:spPr>
          <a:xfrm>
            <a:off x="4865255" y="4418458"/>
            <a:ext cx="4028123" cy="796290"/>
          </a:xfrm>
          <a:prstGeom prst="rect">
            <a:avLst/>
          </a:prstGeom>
        </p:spPr>
        <p:txBody>
          <a:bodyPr vert="horz" wrap="square" lIns="0" tIns="82391" rIns="0" bIns="0" rtlCol="0">
            <a:spAutoFit/>
          </a:bodyPr>
          <a:lstStyle/>
          <a:p>
            <a:pPr algn="ctr">
              <a:lnSpc>
                <a:spcPct val="100000"/>
              </a:lnSpc>
              <a:spcBef>
                <a:spcPts val="865"/>
              </a:spcBef>
            </a:pPr>
            <a:r>
              <a:rPr spc="-5" dirty="0">
                <a:latin typeface="Verdana" panose="020B0604030504040204"/>
                <a:cs typeface="Verdana" panose="020B0604030504040204"/>
              </a:rPr>
              <a:t>Matrix </a:t>
            </a:r>
            <a:r>
              <a:rPr dirty="0">
                <a:latin typeface="Verdana" panose="020B0604030504040204"/>
                <a:cs typeface="Verdana" panose="020B0604030504040204"/>
              </a:rPr>
              <a:t>Multiply </a:t>
            </a:r>
            <a:r>
              <a:rPr spc="-5" dirty="0">
                <a:latin typeface="Verdana" panose="020B0604030504040204"/>
                <a:cs typeface="Verdana" panose="020B0604030504040204"/>
              </a:rPr>
              <a:t>(by </a:t>
            </a:r>
            <a:r>
              <a:rPr spc="-35" dirty="0">
                <a:latin typeface="Verdana" panose="020B0604030504040204"/>
                <a:cs typeface="Verdana" panose="020B0604030504040204"/>
              </a:rPr>
              <a:t>Toeplitz</a:t>
            </a:r>
            <a:r>
              <a:rPr spc="25" dirty="0">
                <a:latin typeface="Verdana" panose="020B0604030504040204"/>
                <a:cs typeface="Verdana" panose="020B0604030504040204"/>
              </a:rPr>
              <a:t> </a:t>
            </a:r>
            <a:r>
              <a:rPr spc="-5" dirty="0">
                <a:latin typeface="Verdana" panose="020B0604030504040204"/>
                <a:cs typeface="Verdana" panose="020B0604030504040204"/>
              </a:rPr>
              <a:t>Matrix)</a:t>
            </a:r>
            <a:endParaRPr>
              <a:latin typeface="Verdana" panose="020B0604030504040204"/>
              <a:cs typeface="Verdana" panose="020B0604030504040204"/>
            </a:endParaRPr>
          </a:p>
          <a:p>
            <a:pPr marR="329565" algn="ctr">
              <a:lnSpc>
                <a:spcPct val="100000"/>
              </a:lnSpc>
              <a:spcBef>
                <a:spcPts val="895"/>
              </a:spcBef>
            </a:pPr>
            <a:r>
              <a:rPr sz="2100" dirty="0">
                <a:solidFill>
                  <a:srgbClr val="FF0000"/>
                </a:solidFill>
                <a:latin typeface="Verdana" panose="020B0604030504040204"/>
                <a:cs typeface="Verdana" panose="020B0604030504040204"/>
              </a:rPr>
              <a:t>Data </a:t>
            </a:r>
            <a:r>
              <a:rPr sz="2100" spc="-5" dirty="0">
                <a:solidFill>
                  <a:srgbClr val="FF0000"/>
                </a:solidFill>
                <a:latin typeface="Verdana" panose="020B0604030504040204"/>
                <a:cs typeface="Verdana" panose="020B0604030504040204"/>
              </a:rPr>
              <a:t>is</a:t>
            </a:r>
            <a:r>
              <a:rPr sz="2100" spc="-10" dirty="0">
                <a:solidFill>
                  <a:srgbClr val="FF0000"/>
                </a:solidFill>
                <a:latin typeface="Verdana" panose="020B0604030504040204"/>
                <a:cs typeface="Verdana" panose="020B0604030504040204"/>
              </a:rPr>
              <a:t> </a:t>
            </a:r>
            <a:r>
              <a:rPr sz="2100" spc="-5" dirty="0">
                <a:solidFill>
                  <a:srgbClr val="FF0000"/>
                </a:solidFill>
                <a:latin typeface="Verdana" panose="020B0604030504040204"/>
                <a:cs typeface="Verdana" panose="020B0604030504040204"/>
              </a:rPr>
              <a:t>repeated</a:t>
            </a:r>
            <a:endParaRPr sz="2100">
              <a:latin typeface="Verdana" panose="020B0604030504040204"/>
              <a:cs typeface="Verdana" panose="020B0604030504040204"/>
            </a:endParaRPr>
          </a:p>
        </p:txBody>
      </p:sp>
      <p:sp>
        <p:nvSpPr>
          <p:cNvPr id="20" name="object 20"/>
          <p:cNvSpPr/>
          <p:nvPr/>
        </p:nvSpPr>
        <p:spPr>
          <a:xfrm>
            <a:off x="3390614" y="3091634"/>
            <a:ext cx="270034" cy="289560"/>
          </a:xfrm>
          <a:custGeom>
            <a:avLst/>
            <a:gdLst/>
            <a:ahLst/>
            <a:cxnLst/>
            <a:rect l="l" t="t" r="r" b="b"/>
            <a:pathLst>
              <a:path w="360045" h="386079">
                <a:moveTo>
                  <a:pt x="0" y="0"/>
                </a:moveTo>
                <a:lnTo>
                  <a:pt x="360040" y="0"/>
                </a:lnTo>
                <a:lnTo>
                  <a:pt x="360040" y="385955"/>
                </a:lnTo>
                <a:lnTo>
                  <a:pt x="0" y="385955"/>
                </a:lnTo>
                <a:lnTo>
                  <a:pt x="0" y="0"/>
                </a:lnTo>
                <a:close/>
              </a:path>
            </a:pathLst>
          </a:custGeom>
          <a:ln w="57150">
            <a:solidFill>
              <a:srgbClr val="FF0000"/>
            </a:solidFill>
          </a:ln>
        </p:spPr>
        <p:txBody>
          <a:bodyPr wrap="square" lIns="0" tIns="0" rIns="0" bIns="0" rtlCol="0"/>
          <a:lstStyle/>
          <a:p>
            <a:endParaRPr sz="1350"/>
          </a:p>
        </p:txBody>
      </p:sp>
      <p:graphicFrame>
        <p:nvGraphicFramePr>
          <p:cNvPr id="21" name="object 21"/>
          <p:cNvGraphicFramePr>
            <a:graphicFrameLocks noGrp="1"/>
          </p:cNvGraphicFramePr>
          <p:nvPr/>
        </p:nvGraphicFramePr>
        <p:xfrm>
          <a:off x="4770281" y="3113760"/>
          <a:ext cx="1059815" cy="288925"/>
        </p:xfrm>
        <a:graphic>
          <a:graphicData uri="http://schemas.openxmlformats.org/drawingml/2006/table">
            <a:tbl>
              <a:tblPr firstRow="1" bandRow="1">
                <a:tableStyleId>{2D5ABB26-0587-4C30-8999-92F81FD0307C}</a:tableStyleId>
              </a:tblPr>
              <a:tblGrid>
                <a:gridCol w="275590"/>
                <a:gridCol w="259715"/>
                <a:gridCol w="260350"/>
                <a:gridCol w="264160"/>
              </a:tblGrid>
              <a:tr h="288925">
                <a:tc>
                  <a:txBody>
                    <a:bodyPr/>
                    <a:lstStyle/>
                    <a:p>
                      <a:pPr marL="113665">
                        <a:lnSpc>
                          <a:spcPct val="100000"/>
                        </a:lnSpc>
                        <a:spcBef>
                          <a:spcPts val="170"/>
                        </a:spcBef>
                      </a:pPr>
                      <a:r>
                        <a:rPr sz="1425" dirty="0">
                          <a:latin typeface="Arial" panose="020B0604020202020204"/>
                          <a:cs typeface="Arial" panose="020B0604020202020204"/>
                        </a:rPr>
                        <a:t>1</a:t>
                      </a:r>
                      <a:endParaRPr sz="1425">
                        <a:latin typeface="Arial" panose="020B0604020202020204"/>
                        <a:cs typeface="Arial" panose="020B0604020202020204"/>
                      </a:endParaRPr>
                    </a:p>
                  </a:txBody>
                  <a:tcPr marL="0" marR="0" marT="16192" marB="0">
                    <a:lnL w="76200">
                      <a:solidFill>
                        <a:srgbClr val="FF0000"/>
                      </a:solidFill>
                      <a:prstDash val="solid"/>
                    </a:lnL>
                    <a:lnR w="28575">
                      <a:solidFill>
                        <a:srgbClr val="000000"/>
                      </a:solidFill>
                      <a:prstDash val="solid"/>
                    </a:lnR>
                    <a:lnT w="76200">
                      <a:solidFill>
                        <a:srgbClr val="FF0000"/>
                      </a:solidFill>
                      <a:prstDash val="solid"/>
                    </a:lnT>
                    <a:lnB w="76200">
                      <a:solidFill>
                        <a:srgbClr val="FF0000"/>
                      </a:solidFill>
                      <a:prstDash val="solid"/>
                    </a:lnB>
                    <a:solidFill>
                      <a:srgbClr val="EBF1DE"/>
                    </a:solidFill>
                  </a:tcPr>
                </a:tc>
                <a:tc>
                  <a:txBody>
                    <a:bodyPr/>
                    <a:lstStyle/>
                    <a:p>
                      <a:pPr marL="94615">
                        <a:lnSpc>
                          <a:spcPct val="100000"/>
                        </a:lnSpc>
                        <a:spcBef>
                          <a:spcPts val="170"/>
                        </a:spcBef>
                      </a:pPr>
                      <a:r>
                        <a:rPr sz="1425" dirty="0">
                          <a:latin typeface="Arial" panose="020B0604020202020204"/>
                          <a:cs typeface="Arial" panose="020B0604020202020204"/>
                        </a:rPr>
                        <a:t>2</a:t>
                      </a:r>
                      <a:endParaRPr sz="1425">
                        <a:latin typeface="Arial" panose="020B0604020202020204"/>
                        <a:cs typeface="Arial" panose="020B0604020202020204"/>
                      </a:endParaRPr>
                    </a:p>
                  </a:txBody>
                  <a:tcPr marL="0" marR="0" marT="16192" marB="0">
                    <a:lnL w="28575">
                      <a:solidFill>
                        <a:srgbClr val="000000"/>
                      </a:solidFill>
                      <a:prstDash val="solid"/>
                    </a:lnL>
                    <a:lnR w="28575">
                      <a:solidFill>
                        <a:srgbClr val="000000"/>
                      </a:solidFill>
                      <a:prstDash val="solid"/>
                    </a:lnR>
                    <a:lnT w="76200">
                      <a:solidFill>
                        <a:srgbClr val="FF0000"/>
                      </a:solidFill>
                      <a:prstDash val="solid"/>
                    </a:lnT>
                    <a:lnB w="76200">
                      <a:solidFill>
                        <a:srgbClr val="FF0000"/>
                      </a:solidFill>
                      <a:prstDash val="solid"/>
                    </a:lnB>
                    <a:solidFill>
                      <a:srgbClr val="C3D69B"/>
                    </a:solidFill>
                  </a:tcPr>
                </a:tc>
                <a:tc>
                  <a:txBody>
                    <a:bodyPr/>
                    <a:lstStyle/>
                    <a:p>
                      <a:pPr marL="94615">
                        <a:lnSpc>
                          <a:spcPct val="100000"/>
                        </a:lnSpc>
                        <a:spcBef>
                          <a:spcPts val="170"/>
                        </a:spcBef>
                      </a:pPr>
                      <a:r>
                        <a:rPr sz="1425" dirty="0">
                          <a:latin typeface="Arial" panose="020B0604020202020204"/>
                          <a:cs typeface="Arial" panose="020B0604020202020204"/>
                        </a:rPr>
                        <a:t>3</a:t>
                      </a:r>
                      <a:endParaRPr sz="1425">
                        <a:latin typeface="Arial" panose="020B0604020202020204"/>
                        <a:cs typeface="Arial" panose="020B0604020202020204"/>
                      </a:endParaRPr>
                    </a:p>
                  </a:txBody>
                  <a:tcPr marL="0" marR="0" marT="16192" marB="0">
                    <a:lnL w="28575">
                      <a:solidFill>
                        <a:srgbClr val="000000"/>
                      </a:solidFill>
                      <a:prstDash val="solid"/>
                    </a:lnL>
                    <a:lnR w="28575">
                      <a:solidFill>
                        <a:srgbClr val="000000"/>
                      </a:solidFill>
                      <a:prstDash val="solid"/>
                    </a:lnR>
                    <a:lnT w="76200">
                      <a:solidFill>
                        <a:srgbClr val="FF0000"/>
                      </a:solidFill>
                      <a:prstDash val="solid"/>
                    </a:lnT>
                    <a:lnB w="76200">
                      <a:solidFill>
                        <a:srgbClr val="FF0000"/>
                      </a:solidFill>
                      <a:prstDash val="solid"/>
                    </a:lnB>
                    <a:solidFill>
                      <a:srgbClr val="9BBB59"/>
                    </a:solidFill>
                  </a:tcPr>
                </a:tc>
                <a:tc>
                  <a:txBody>
                    <a:bodyPr/>
                    <a:lstStyle/>
                    <a:p>
                      <a:pPr marL="94615">
                        <a:lnSpc>
                          <a:spcPct val="100000"/>
                        </a:lnSpc>
                        <a:spcBef>
                          <a:spcPts val="170"/>
                        </a:spcBef>
                      </a:pPr>
                      <a:r>
                        <a:rPr sz="1425" dirty="0">
                          <a:latin typeface="Arial" panose="020B0604020202020204"/>
                          <a:cs typeface="Arial" panose="020B0604020202020204"/>
                        </a:rPr>
                        <a:t>4</a:t>
                      </a:r>
                      <a:endParaRPr sz="1425">
                        <a:latin typeface="Arial" panose="020B0604020202020204"/>
                        <a:cs typeface="Arial" panose="020B0604020202020204"/>
                      </a:endParaRPr>
                    </a:p>
                  </a:txBody>
                  <a:tcPr marL="0" marR="0" marT="16192" marB="0">
                    <a:lnL w="28575">
                      <a:solidFill>
                        <a:srgbClr val="000000"/>
                      </a:solidFill>
                      <a:prstDash val="solid"/>
                    </a:lnL>
                    <a:lnR w="76200">
                      <a:solidFill>
                        <a:srgbClr val="FF0000"/>
                      </a:solidFill>
                      <a:prstDash val="solid"/>
                    </a:lnR>
                    <a:lnT w="76200">
                      <a:solidFill>
                        <a:srgbClr val="FF0000"/>
                      </a:solidFill>
                      <a:prstDash val="solid"/>
                    </a:lnT>
                    <a:lnB w="76200">
                      <a:solidFill>
                        <a:srgbClr val="FF0000"/>
                      </a:solidFill>
                      <a:prstDash val="solid"/>
                    </a:lnB>
                    <a:solidFill>
                      <a:srgbClr val="77933C"/>
                    </a:solidFill>
                  </a:tcPr>
                </a:tc>
              </a:tr>
            </a:tbl>
          </a:graphicData>
        </a:graphic>
      </p:graphicFrame>
      <p:graphicFrame>
        <p:nvGraphicFramePr>
          <p:cNvPr id="22" name="object 22"/>
          <p:cNvGraphicFramePr>
            <a:graphicFrameLocks noGrp="1"/>
          </p:cNvGraphicFramePr>
          <p:nvPr/>
        </p:nvGraphicFramePr>
        <p:xfrm>
          <a:off x="6283290" y="3129258"/>
          <a:ext cx="1013460" cy="1096645"/>
        </p:xfrm>
        <a:graphic>
          <a:graphicData uri="http://schemas.openxmlformats.org/drawingml/2006/table">
            <a:tbl>
              <a:tblPr firstRow="1" bandRow="1">
                <a:tableStyleId>{2D5ABB26-0587-4C30-8999-92F81FD0307C}</a:tableStyleId>
              </a:tblPr>
              <a:tblGrid>
                <a:gridCol w="267970"/>
                <a:gridCol w="243205"/>
                <a:gridCol w="250825"/>
                <a:gridCol w="251460"/>
              </a:tblGrid>
              <a:tr h="248920">
                <a:tc>
                  <a:txBody>
                    <a:bodyPr/>
                    <a:lstStyle/>
                    <a:p>
                      <a:pPr marR="3810" algn="ctr">
                        <a:lnSpc>
                          <a:spcPct val="100000"/>
                        </a:lnSpc>
                        <a:spcBef>
                          <a:spcPts val="125"/>
                        </a:spcBef>
                      </a:pPr>
                      <a:r>
                        <a:rPr sz="1425" dirty="0">
                          <a:latin typeface="Arial" panose="020B0604020202020204"/>
                          <a:cs typeface="Arial" panose="020B0604020202020204"/>
                        </a:rPr>
                        <a:t>1</a:t>
                      </a:r>
                      <a:endParaRPr sz="1425">
                        <a:latin typeface="Arial" panose="020B0604020202020204"/>
                        <a:cs typeface="Arial" panose="020B0604020202020204"/>
                      </a:endParaRPr>
                    </a:p>
                  </a:txBody>
                  <a:tcPr marL="0" marR="0" marT="11906" marB="0">
                    <a:lnL w="28575">
                      <a:solidFill>
                        <a:srgbClr val="FF0000"/>
                      </a:solidFill>
                      <a:prstDash val="solid"/>
                    </a:lnL>
                    <a:lnR w="28575">
                      <a:solidFill>
                        <a:srgbClr val="FF0000"/>
                      </a:solidFill>
                      <a:prstDash val="solid"/>
                    </a:lnR>
                    <a:lnT w="28575">
                      <a:solidFill>
                        <a:srgbClr val="FF0000"/>
                      </a:solidFill>
                      <a:prstDash val="solid"/>
                    </a:lnT>
                    <a:lnB w="28575">
                      <a:solidFill>
                        <a:srgbClr val="000000"/>
                      </a:solidFill>
                      <a:prstDash val="solid"/>
                    </a:lnB>
                    <a:solidFill>
                      <a:srgbClr val="8ABFF9"/>
                    </a:solidFill>
                  </a:tcPr>
                </a:tc>
                <a:tc>
                  <a:txBody>
                    <a:bodyPr/>
                    <a:lstStyle/>
                    <a:p>
                      <a:pPr marR="4445" algn="ctr">
                        <a:lnSpc>
                          <a:spcPct val="100000"/>
                        </a:lnSpc>
                        <a:spcBef>
                          <a:spcPts val="125"/>
                        </a:spcBef>
                      </a:pPr>
                      <a:r>
                        <a:rPr sz="1425" dirty="0">
                          <a:solidFill>
                            <a:srgbClr val="FF0000"/>
                          </a:solidFill>
                          <a:latin typeface="Arial" panose="020B0604020202020204"/>
                          <a:cs typeface="Arial" panose="020B0604020202020204"/>
                        </a:rPr>
                        <a:t>2</a:t>
                      </a:r>
                      <a:endParaRPr sz="1425">
                        <a:latin typeface="Arial" panose="020B0604020202020204"/>
                        <a:cs typeface="Arial" panose="020B0604020202020204"/>
                      </a:endParaRPr>
                    </a:p>
                  </a:txBody>
                  <a:tcPr marL="0" marR="0" marT="11906" marB="0">
                    <a:lnL w="28575">
                      <a:solidFill>
                        <a:srgbClr val="FF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78A8F1"/>
                    </a:solidFill>
                  </a:tcPr>
                </a:tc>
                <a:tc>
                  <a:txBody>
                    <a:bodyPr/>
                    <a:lstStyle/>
                    <a:p>
                      <a:pPr marR="1270" algn="ctr">
                        <a:lnSpc>
                          <a:spcPct val="100000"/>
                        </a:lnSpc>
                        <a:spcBef>
                          <a:spcPts val="125"/>
                        </a:spcBef>
                      </a:pPr>
                      <a:r>
                        <a:rPr sz="1425" dirty="0">
                          <a:solidFill>
                            <a:srgbClr val="F79646"/>
                          </a:solidFill>
                          <a:latin typeface="Arial" panose="020B0604020202020204"/>
                          <a:cs typeface="Arial" panose="020B0604020202020204"/>
                        </a:rPr>
                        <a:t>4</a:t>
                      </a:r>
                      <a:endParaRPr sz="1425">
                        <a:latin typeface="Arial" panose="020B0604020202020204"/>
                        <a:cs typeface="Arial" panose="020B0604020202020204"/>
                      </a:endParaRPr>
                    </a:p>
                  </a:txBody>
                  <a:tcPr marL="0" marR="0" marT="1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587CE3"/>
                    </a:solidFill>
                  </a:tcPr>
                </a:tc>
                <a:tc>
                  <a:txBody>
                    <a:bodyPr/>
                    <a:lstStyle/>
                    <a:p>
                      <a:pPr marL="89535">
                        <a:lnSpc>
                          <a:spcPct val="100000"/>
                        </a:lnSpc>
                        <a:spcBef>
                          <a:spcPts val="125"/>
                        </a:spcBef>
                      </a:pPr>
                      <a:r>
                        <a:rPr sz="1425" dirty="0">
                          <a:solidFill>
                            <a:srgbClr val="FFFF00"/>
                          </a:solidFill>
                          <a:latin typeface="Arial" panose="020B0604020202020204"/>
                          <a:cs typeface="Arial" panose="020B0604020202020204"/>
                        </a:rPr>
                        <a:t>5</a:t>
                      </a:r>
                      <a:endParaRPr sz="1425">
                        <a:latin typeface="Arial" panose="020B0604020202020204"/>
                        <a:cs typeface="Arial" panose="020B0604020202020204"/>
                      </a:endParaRPr>
                    </a:p>
                  </a:txBody>
                  <a:tcPr marL="0" marR="0" marT="1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566DC"/>
                    </a:solidFill>
                  </a:tcPr>
                </a:tc>
              </a:tr>
              <a:tr h="248920">
                <a:tc>
                  <a:txBody>
                    <a:bodyPr/>
                    <a:lstStyle/>
                    <a:p>
                      <a:pPr marR="3810" algn="ctr">
                        <a:lnSpc>
                          <a:spcPct val="100000"/>
                        </a:lnSpc>
                        <a:spcBef>
                          <a:spcPts val="125"/>
                        </a:spcBef>
                      </a:pPr>
                      <a:r>
                        <a:rPr sz="1425" dirty="0">
                          <a:solidFill>
                            <a:srgbClr val="FF0000"/>
                          </a:solidFill>
                          <a:latin typeface="Arial" panose="020B0604020202020204"/>
                          <a:cs typeface="Arial" panose="020B0604020202020204"/>
                        </a:rPr>
                        <a:t>2</a:t>
                      </a:r>
                      <a:endParaRPr sz="1425">
                        <a:latin typeface="Arial" panose="020B0604020202020204"/>
                        <a:cs typeface="Arial" panose="020B0604020202020204"/>
                      </a:endParaRPr>
                    </a:p>
                  </a:txBody>
                  <a:tcPr marL="0" marR="0" marT="11906" marB="0">
                    <a:lnL w="28575">
                      <a:solidFill>
                        <a:srgbClr val="FF0000"/>
                      </a:solidFill>
                      <a:prstDash val="solid"/>
                    </a:lnL>
                    <a:lnR w="28575">
                      <a:solidFill>
                        <a:srgbClr val="FF0000"/>
                      </a:solidFill>
                      <a:prstDash val="solid"/>
                    </a:lnR>
                    <a:lnT w="28575">
                      <a:solidFill>
                        <a:srgbClr val="000000"/>
                      </a:solidFill>
                      <a:prstDash val="solid"/>
                    </a:lnT>
                    <a:lnB w="28575">
                      <a:solidFill>
                        <a:srgbClr val="000000"/>
                      </a:solidFill>
                      <a:prstDash val="solid"/>
                    </a:lnB>
                    <a:solidFill>
                      <a:srgbClr val="78A8F1"/>
                    </a:solidFill>
                  </a:tcPr>
                </a:tc>
                <a:tc>
                  <a:txBody>
                    <a:bodyPr/>
                    <a:lstStyle/>
                    <a:p>
                      <a:pPr marR="4445" algn="ctr">
                        <a:lnSpc>
                          <a:spcPct val="100000"/>
                        </a:lnSpc>
                        <a:spcBef>
                          <a:spcPts val="125"/>
                        </a:spcBef>
                      </a:pPr>
                      <a:r>
                        <a:rPr sz="1425" dirty="0">
                          <a:latin typeface="Arial" panose="020B0604020202020204"/>
                          <a:cs typeface="Arial" panose="020B0604020202020204"/>
                        </a:rPr>
                        <a:t>3</a:t>
                      </a:r>
                      <a:endParaRPr sz="1425">
                        <a:latin typeface="Arial" panose="020B0604020202020204"/>
                        <a:cs typeface="Arial" panose="020B0604020202020204"/>
                      </a:endParaRPr>
                    </a:p>
                  </a:txBody>
                  <a:tcPr marL="0" marR="0" marT="11906" marB="0">
                    <a:lnL w="28575">
                      <a:solidFill>
                        <a:srgbClr val="FF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792EA"/>
                    </a:solidFill>
                  </a:tcPr>
                </a:tc>
                <a:tc>
                  <a:txBody>
                    <a:bodyPr/>
                    <a:lstStyle/>
                    <a:p>
                      <a:pPr marR="1270" algn="ctr">
                        <a:lnSpc>
                          <a:spcPct val="100000"/>
                        </a:lnSpc>
                        <a:spcBef>
                          <a:spcPts val="125"/>
                        </a:spcBef>
                      </a:pPr>
                      <a:r>
                        <a:rPr sz="1425" dirty="0">
                          <a:solidFill>
                            <a:srgbClr val="FFFF00"/>
                          </a:solidFill>
                          <a:latin typeface="Arial" panose="020B0604020202020204"/>
                          <a:cs typeface="Arial" panose="020B0604020202020204"/>
                        </a:rPr>
                        <a:t>5</a:t>
                      </a:r>
                      <a:endParaRPr sz="1425">
                        <a:latin typeface="Arial" panose="020B0604020202020204"/>
                        <a:cs typeface="Arial" panose="020B0604020202020204"/>
                      </a:endParaRPr>
                    </a:p>
                  </a:txBody>
                  <a:tcPr marL="0" marR="0" marT="1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566DC"/>
                    </a:solidFill>
                  </a:tcPr>
                </a:tc>
                <a:tc>
                  <a:txBody>
                    <a:bodyPr/>
                    <a:lstStyle/>
                    <a:p>
                      <a:pPr marL="89535">
                        <a:lnSpc>
                          <a:spcPct val="100000"/>
                        </a:lnSpc>
                        <a:spcBef>
                          <a:spcPts val="125"/>
                        </a:spcBef>
                      </a:pPr>
                      <a:r>
                        <a:rPr sz="1425" dirty="0">
                          <a:solidFill>
                            <a:srgbClr val="00FDFF"/>
                          </a:solidFill>
                          <a:latin typeface="Arial" panose="020B0604020202020204"/>
                          <a:cs typeface="Arial" panose="020B0604020202020204"/>
                        </a:rPr>
                        <a:t>6</a:t>
                      </a:r>
                      <a:endParaRPr sz="1425">
                        <a:latin typeface="Arial" panose="020B0604020202020204"/>
                        <a:cs typeface="Arial" panose="020B0604020202020204"/>
                      </a:endParaRPr>
                    </a:p>
                  </a:txBody>
                  <a:tcPr marL="0" marR="0" marT="1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334FD4"/>
                    </a:solidFill>
                  </a:tcPr>
                </a:tc>
              </a:tr>
              <a:tr h="294640">
                <a:tc>
                  <a:txBody>
                    <a:bodyPr/>
                    <a:lstStyle/>
                    <a:p>
                      <a:pPr marR="3810" algn="ctr">
                        <a:lnSpc>
                          <a:spcPts val="2225"/>
                        </a:lnSpc>
                        <a:spcBef>
                          <a:spcPts val="125"/>
                        </a:spcBef>
                      </a:pPr>
                      <a:r>
                        <a:rPr sz="1425" dirty="0">
                          <a:solidFill>
                            <a:srgbClr val="F79646"/>
                          </a:solidFill>
                          <a:latin typeface="Arial" panose="020B0604020202020204"/>
                          <a:cs typeface="Arial" panose="020B0604020202020204"/>
                        </a:rPr>
                        <a:t>4</a:t>
                      </a:r>
                      <a:endParaRPr sz="1425">
                        <a:latin typeface="Arial" panose="020B0604020202020204"/>
                        <a:cs typeface="Arial" panose="020B0604020202020204"/>
                      </a:endParaRPr>
                    </a:p>
                  </a:txBody>
                  <a:tcPr marL="0" marR="0" marT="11906" marB="0">
                    <a:lnL w="28575">
                      <a:solidFill>
                        <a:srgbClr val="FF0000"/>
                      </a:solidFill>
                      <a:prstDash val="solid"/>
                    </a:lnL>
                    <a:lnR w="28575">
                      <a:solidFill>
                        <a:srgbClr val="FF0000"/>
                      </a:solidFill>
                      <a:prstDash val="solid"/>
                    </a:lnR>
                    <a:lnT w="28575">
                      <a:solidFill>
                        <a:srgbClr val="000000"/>
                      </a:solidFill>
                      <a:prstDash val="solid"/>
                    </a:lnT>
                    <a:lnB w="28575">
                      <a:solidFill>
                        <a:srgbClr val="000000"/>
                      </a:solidFill>
                      <a:prstDash val="solid"/>
                    </a:lnB>
                    <a:solidFill>
                      <a:srgbClr val="587CE3"/>
                    </a:solidFill>
                  </a:tcPr>
                </a:tc>
                <a:tc>
                  <a:txBody>
                    <a:bodyPr/>
                    <a:lstStyle/>
                    <a:p>
                      <a:pPr marR="4445" algn="ctr">
                        <a:lnSpc>
                          <a:spcPts val="2225"/>
                        </a:lnSpc>
                        <a:spcBef>
                          <a:spcPts val="125"/>
                        </a:spcBef>
                      </a:pPr>
                      <a:r>
                        <a:rPr sz="1425" dirty="0">
                          <a:solidFill>
                            <a:srgbClr val="FFFF00"/>
                          </a:solidFill>
                          <a:latin typeface="Arial" panose="020B0604020202020204"/>
                          <a:cs typeface="Arial" panose="020B0604020202020204"/>
                        </a:rPr>
                        <a:t>5</a:t>
                      </a:r>
                      <a:endParaRPr sz="1425">
                        <a:latin typeface="Arial" panose="020B0604020202020204"/>
                        <a:cs typeface="Arial" panose="020B0604020202020204"/>
                      </a:endParaRPr>
                    </a:p>
                  </a:txBody>
                  <a:tcPr marL="0" marR="0" marT="11906" marB="0">
                    <a:lnL w="28575">
                      <a:solidFill>
                        <a:srgbClr val="FF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4566DC"/>
                    </a:solidFill>
                  </a:tcPr>
                </a:tc>
                <a:tc>
                  <a:txBody>
                    <a:bodyPr/>
                    <a:lstStyle/>
                    <a:p>
                      <a:pPr marR="1270" algn="ctr">
                        <a:lnSpc>
                          <a:spcPts val="2225"/>
                        </a:lnSpc>
                        <a:spcBef>
                          <a:spcPts val="125"/>
                        </a:spcBef>
                      </a:pPr>
                      <a:r>
                        <a:rPr sz="1425" dirty="0">
                          <a:latin typeface="Arial" panose="020B0604020202020204"/>
                          <a:cs typeface="Arial" panose="020B0604020202020204"/>
                        </a:rPr>
                        <a:t>7</a:t>
                      </a:r>
                      <a:endParaRPr sz="1425">
                        <a:latin typeface="Arial" panose="020B0604020202020204"/>
                        <a:cs typeface="Arial" panose="020B0604020202020204"/>
                      </a:endParaRPr>
                    </a:p>
                  </a:txBody>
                  <a:tcPr marL="0" marR="0" marT="1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2239CD"/>
                    </a:solidFill>
                  </a:tcPr>
                </a:tc>
                <a:tc>
                  <a:txBody>
                    <a:bodyPr/>
                    <a:lstStyle/>
                    <a:p>
                      <a:pPr marL="89535">
                        <a:lnSpc>
                          <a:spcPts val="2225"/>
                        </a:lnSpc>
                        <a:spcBef>
                          <a:spcPts val="125"/>
                        </a:spcBef>
                      </a:pPr>
                      <a:r>
                        <a:rPr sz="1425" dirty="0">
                          <a:solidFill>
                            <a:srgbClr val="C3D69B"/>
                          </a:solidFill>
                          <a:latin typeface="Arial" panose="020B0604020202020204"/>
                          <a:cs typeface="Arial" panose="020B0604020202020204"/>
                        </a:rPr>
                        <a:t>8</a:t>
                      </a:r>
                      <a:endParaRPr sz="1425">
                        <a:latin typeface="Arial" panose="020B0604020202020204"/>
                        <a:cs typeface="Arial" panose="020B0604020202020204"/>
                      </a:endParaRPr>
                    </a:p>
                  </a:txBody>
                  <a:tcPr marL="0" marR="0" marT="1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1123C6"/>
                    </a:solidFill>
                  </a:tcPr>
                </a:tc>
              </a:tr>
              <a:tr h="304165">
                <a:tc>
                  <a:txBody>
                    <a:bodyPr/>
                    <a:lstStyle/>
                    <a:p>
                      <a:pPr marR="3810" algn="ctr">
                        <a:lnSpc>
                          <a:spcPts val="2225"/>
                        </a:lnSpc>
                        <a:spcBef>
                          <a:spcPts val="230"/>
                        </a:spcBef>
                      </a:pPr>
                      <a:r>
                        <a:rPr sz="1425" dirty="0">
                          <a:solidFill>
                            <a:srgbClr val="FFFF00"/>
                          </a:solidFill>
                          <a:latin typeface="Arial" panose="020B0604020202020204"/>
                          <a:cs typeface="Arial" panose="020B0604020202020204"/>
                        </a:rPr>
                        <a:t>5</a:t>
                      </a:r>
                      <a:endParaRPr sz="1425">
                        <a:latin typeface="Arial" panose="020B0604020202020204"/>
                        <a:cs typeface="Arial" panose="020B0604020202020204"/>
                      </a:endParaRPr>
                    </a:p>
                  </a:txBody>
                  <a:tcPr marL="0" marR="0" marT="21906" marB="0">
                    <a:lnL w="28575">
                      <a:solidFill>
                        <a:srgbClr val="FF0000"/>
                      </a:solidFill>
                      <a:prstDash val="solid"/>
                    </a:lnL>
                    <a:lnR w="28575">
                      <a:solidFill>
                        <a:srgbClr val="FF0000"/>
                      </a:solidFill>
                      <a:prstDash val="solid"/>
                    </a:lnR>
                    <a:lnT w="28575">
                      <a:solidFill>
                        <a:srgbClr val="000000"/>
                      </a:solidFill>
                      <a:prstDash val="solid"/>
                    </a:lnT>
                    <a:lnB w="28575">
                      <a:solidFill>
                        <a:srgbClr val="FF0000"/>
                      </a:solidFill>
                      <a:prstDash val="solid"/>
                    </a:lnB>
                    <a:solidFill>
                      <a:srgbClr val="4566DC"/>
                    </a:solidFill>
                  </a:tcPr>
                </a:tc>
                <a:tc>
                  <a:txBody>
                    <a:bodyPr/>
                    <a:lstStyle/>
                    <a:p>
                      <a:pPr marR="4445" algn="ctr">
                        <a:lnSpc>
                          <a:spcPts val="2225"/>
                        </a:lnSpc>
                        <a:spcBef>
                          <a:spcPts val="230"/>
                        </a:spcBef>
                      </a:pPr>
                      <a:r>
                        <a:rPr sz="1425" dirty="0">
                          <a:solidFill>
                            <a:srgbClr val="00FDFF"/>
                          </a:solidFill>
                          <a:latin typeface="Arial" panose="020B0604020202020204"/>
                          <a:cs typeface="Arial" panose="020B0604020202020204"/>
                        </a:rPr>
                        <a:t>6</a:t>
                      </a:r>
                      <a:endParaRPr sz="1425">
                        <a:latin typeface="Arial" panose="020B0604020202020204"/>
                        <a:cs typeface="Arial" panose="020B0604020202020204"/>
                      </a:endParaRPr>
                    </a:p>
                  </a:txBody>
                  <a:tcPr marL="0" marR="0" marT="21906" marB="0">
                    <a:lnL w="28575">
                      <a:solidFill>
                        <a:srgbClr val="FF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334FD4"/>
                    </a:solidFill>
                  </a:tcPr>
                </a:tc>
                <a:tc>
                  <a:txBody>
                    <a:bodyPr/>
                    <a:lstStyle/>
                    <a:p>
                      <a:pPr marR="1270" algn="ctr">
                        <a:lnSpc>
                          <a:spcPts val="2225"/>
                        </a:lnSpc>
                        <a:spcBef>
                          <a:spcPts val="230"/>
                        </a:spcBef>
                      </a:pPr>
                      <a:r>
                        <a:rPr sz="1425" dirty="0">
                          <a:solidFill>
                            <a:srgbClr val="C3D69B"/>
                          </a:solidFill>
                          <a:latin typeface="Arial" panose="020B0604020202020204"/>
                          <a:cs typeface="Arial" panose="020B0604020202020204"/>
                        </a:rPr>
                        <a:t>8</a:t>
                      </a:r>
                      <a:endParaRPr sz="1425">
                        <a:latin typeface="Arial" panose="020B0604020202020204"/>
                        <a:cs typeface="Arial" panose="020B0604020202020204"/>
                      </a:endParaRPr>
                    </a:p>
                  </a:txBody>
                  <a:tcPr marL="0" marR="0" marT="2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1123C6"/>
                    </a:solidFill>
                  </a:tcPr>
                </a:tc>
                <a:tc>
                  <a:txBody>
                    <a:bodyPr/>
                    <a:lstStyle/>
                    <a:p>
                      <a:pPr marL="89535">
                        <a:lnSpc>
                          <a:spcPts val="2225"/>
                        </a:lnSpc>
                        <a:spcBef>
                          <a:spcPts val="230"/>
                        </a:spcBef>
                      </a:pPr>
                      <a:r>
                        <a:rPr sz="1425" dirty="0">
                          <a:latin typeface="Arial" panose="020B0604020202020204"/>
                          <a:cs typeface="Arial" panose="020B0604020202020204"/>
                        </a:rPr>
                        <a:t>9</a:t>
                      </a:r>
                      <a:endParaRPr sz="1425">
                        <a:latin typeface="Arial" panose="020B0604020202020204"/>
                        <a:cs typeface="Arial" panose="020B0604020202020204"/>
                      </a:endParaRPr>
                    </a:p>
                  </a:txBody>
                  <a:tcPr marL="0" marR="0" marT="21906"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000DBF"/>
                    </a:solidFill>
                  </a:tcPr>
                </a:tc>
              </a:tr>
            </a:tbl>
          </a:graphicData>
        </a:graphic>
      </p:graphicFrame>
      <p:sp>
        <p:nvSpPr>
          <p:cNvPr id="23" name="object 23"/>
          <p:cNvSpPr/>
          <p:nvPr/>
        </p:nvSpPr>
        <p:spPr>
          <a:xfrm>
            <a:off x="7812357" y="3153680"/>
            <a:ext cx="232410" cy="241935"/>
          </a:xfrm>
          <a:custGeom>
            <a:avLst/>
            <a:gdLst/>
            <a:ahLst/>
            <a:cxnLst/>
            <a:rect l="l" t="t" r="r" b="b"/>
            <a:pathLst>
              <a:path w="309879" h="322579">
                <a:moveTo>
                  <a:pt x="0" y="0"/>
                </a:moveTo>
                <a:lnTo>
                  <a:pt x="309769" y="0"/>
                </a:lnTo>
                <a:lnTo>
                  <a:pt x="309769" y="322085"/>
                </a:lnTo>
                <a:lnTo>
                  <a:pt x="0" y="322085"/>
                </a:lnTo>
                <a:lnTo>
                  <a:pt x="0" y="0"/>
                </a:lnTo>
                <a:close/>
              </a:path>
            </a:pathLst>
          </a:custGeom>
          <a:ln w="57150">
            <a:solidFill>
              <a:srgbClr val="FF0000"/>
            </a:solidFill>
          </a:ln>
        </p:spPr>
        <p:txBody>
          <a:bodyPr wrap="square" lIns="0" tIns="0" rIns="0" bIns="0" rtlCol="0"/>
          <a:lstStyle/>
          <a:p>
            <a:endParaRPr sz="1350"/>
          </a:p>
        </p:txBody>
      </p:sp>
      <p:sp>
        <p:nvSpPr>
          <p:cNvPr id="24" name="灯片编号占位符 2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3730" y="532765"/>
            <a:ext cx="7318375" cy="686435"/>
          </a:xfrm>
          <a:prstGeom prst="rect">
            <a:avLst/>
          </a:prstGeom>
        </p:spPr>
        <p:txBody>
          <a:bodyPr vert="horz" wrap="square" lIns="0" tIns="9525" rIns="0" bIns="0" rtlCol="0">
            <a:spAutoFit/>
          </a:bodyPr>
          <a:lstStyle/>
          <a:p>
            <a:pPr marL="12700">
              <a:lnSpc>
                <a:spcPct val="100000"/>
              </a:lnSpc>
              <a:spcBef>
                <a:spcPts val="100"/>
              </a:spcBef>
            </a:pPr>
            <a:r>
              <a:rPr sz="3600" b="1" kern="0" spc="-5" dirty="0">
                <a:solidFill>
                  <a:srgbClr val="00294D"/>
                </a:solidFill>
                <a:latin typeface="Calibri" panose="020F0502020204030204"/>
                <a:cs typeface="Calibri" panose="020F0502020204030204"/>
              </a:rPr>
              <a:t>Popular DNN Models</a:t>
            </a:r>
            <a:endParaRPr sz="3600" b="1" kern="0" spc="-5" dirty="0">
              <a:solidFill>
                <a:srgbClr val="00294D"/>
              </a:solidFill>
              <a:latin typeface="Calibri" panose="020F0502020204030204"/>
              <a:cs typeface="Calibri" panose="020F0502020204030204"/>
            </a:endParaRPr>
          </a:p>
        </p:txBody>
      </p:sp>
      <p:graphicFrame>
        <p:nvGraphicFramePr>
          <p:cNvPr id="3" name="object 3"/>
          <p:cNvGraphicFramePr>
            <a:graphicFrameLocks noGrp="1"/>
          </p:cNvGraphicFramePr>
          <p:nvPr/>
        </p:nvGraphicFramePr>
        <p:xfrm>
          <a:off x="158489" y="1723967"/>
          <a:ext cx="8844915" cy="3435985"/>
        </p:xfrm>
        <a:graphic>
          <a:graphicData uri="http://schemas.openxmlformats.org/drawingml/2006/table">
            <a:tbl>
              <a:tblPr firstRow="1" bandRow="1">
                <a:tableStyleId>{2D5ABB26-0587-4C30-8999-92F81FD0307C}</a:tableStyleId>
              </a:tblPr>
              <a:tblGrid>
                <a:gridCol w="1986915"/>
                <a:gridCol w="965835"/>
                <a:gridCol w="1153795"/>
                <a:gridCol w="970915"/>
                <a:gridCol w="1188085"/>
                <a:gridCol w="1085850"/>
                <a:gridCol w="1493520"/>
              </a:tblGrid>
              <a:tr h="524510">
                <a:tc>
                  <a:txBody>
                    <a:bodyPr/>
                    <a:lstStyle/>
                    <a:p>
                      <a:pPr marL="113665">
                        <a:lnSpc>
                          <a:spcPct val="100000"/>
                        </a:lnSpc>
                        <a:spcBef>
                          <a:spcPts val="360"/>
                        </a:spcBef>
                      </a:pPr>
                      <a:r>
                        <a:rPr sz="1200" b="1" spc="-5" dirty="0">
                          <a:solidFill>
                            <a:srgbClr val="FFFFFF"/>
                          </a:solidFill>
                          <a:latin typeface="Verdana" panose="020B0604030504040204"/>
                          <a:cs typeface="Verdana" panose="020B0604030504040204"/>
                        </a:rPr>
                        <a:t>Metrics</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solidFill>
                      <a:srgbClr val="000000"/>
                    </a:solidFill>
                  </a:tcPr>
                </a:tc>
                <a:tc>
                  <a:txBody>
                    <a:bodyPr/>
                    <a:lstStyle/>
                    <a:p>
                      <a:pPr algn="ctr">
                        <a:lnSpc>
                          <a:spcPct val="100000"/>
                        </a:lnSpc>
                        <a:spcBef>
                          <a:spcPts val="360"/>
                        </a:spcBef>
                      </a:pPr>
                      <a:r>
                        <a:rPr sz="1200" b="1" spc="-5" dirty="0">
                          <a:solidFill>
                            <a:srgbClr val="FFFFFF"/>
                          </a:solidFill>
                          <a:latin typeface="Verdana" panose="020B0604030504040204"/>
                          <a:cs typeface="Verdana" panose="020B0604030504040204"/>
                        </a:rPr>
                        <a:t>LeNet-5</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solidFill>
                      <a:srgbClr val="000000"/>
                    </a:solidFill>
                  </a:tcPr>
                </a:tc>
                <a:tc>
                  <a:txBody>
                    <a:bodyPr/>
                    <a:lstStyle/>
                    <a:p>
                      <a:pPr algn="ctr">
                        <a:lnSpc>
                          <a:spcPct val="100000"/>
                        </a:lnSpc>
                        <a:spcBef>
                          <a:spcPts val="360"/>
                        </a:spcBef>
                      </a:pPr>
                      <a:r>
                        <a:rPr sz="1200" b="1" spc="-5" dirty="0">
                          <a:solidFill>
                            <a:srgbClr val="FFFFFF"/>
                          </a:solidFill>
                          <a:latin typeface="Verdana" panose="020B0604030504040204"/>
                          <a:cs typeface="Verdana" panose="020B0604030504040204"/>
                        </a:rPr>
                        <a:t>AlexNet</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solidFill>
                      <a:srgbClr val="000000"/>
                    </a:solidFill>
                  </a:tcPr>
                </a:tc>
                <a:tc>
                  <a:txBody>
                    <a:bodyPr/>
                    <a:lstStyle/>
                    <a:p>
                      <a:pPr algn="ctr">
                        <a:lnSpc>
                          <a:spcPct val="100000"/>
                        </a:lnSpc>
                        <a:spcBef>
                          <a:spcPts val="360"/>
                        </a:spcBef>
                      </a:pPr>
                      <a:r>
                        <a:rPr sz="1200" b="1" spc="-5" dirty="0">
                          <a:solidFill>
                            <a:srgbClr val="FFFFFF"/>
                          </a:solidFill>
                          <a:latin typeface="Verdana" panose="020B0604030504040204"/>
                          <a:cs typeface="Verdana" panose="020B0604030504040204"/>
                        </a:rPr>
                        <a:t>VGG-16</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solidFill>
                      <a:srgbClr val="000000"/>
                    </a:solidFill>
                  </a:tcPr>
                </a:tc>
                <a:tc>
                  <a:txBody>
                    <a:bodyPr/>
                    <a:lstStyle/>
                    <a:p>
                      <a:pPr marL="541020" marR="156845" indent="-376555">
                        <a:lnSpc>
                          <a:spcPts val="1900"/>
                        </a:lnSpc>
                        <a:spcBef>
                          <a:spcPts val="440"/>
                        </a:spcBef>
                      </a:pPr>
                      <a:r>
                        <a:rPr sz="1200" b="1" dirty="0">
                          <a:solidFill>
                            <a:srgbClr val="FFFFFF"/>
                          </a:solidFill>
                          <a:latin typeface="Verdana" panose="020B0604030504040204"/>
                          <a:cs typeface="Verdana" panose="020B0604030504040204"/>
                        </a:rPr>
                        <a:t>Goo</a:t>
                      </a:r>
                      <a:r>
                        <a:rPr sz="1200" b="1" spc="5" dirty="0">
                          <a:solidFill>
                            <a:srgbClr val="FFFFFF"/>
                          </a:solidFill>
                          <a:latin typeface="Verdana" panose="020B0604030504040204"/>
                          <a:cs typeface="Verdana" panose="020B0604030504040204"/>
                        </a:rPr>
                        <a:t>gL</a:t>
                      </a:r>
                      <a:r>
                        <a:rPr sz="1200" b="1" dirty="0">
                          <a:solidFill>
                            <a:srgbClr val="FFFFFF"/>
                          </a:solidFill>
                          <a:latin typeface="Verdana" panose="020B0604030504040204"/>
                          <a:cs typeface="Verdana" panose="020B0604030504040204"/>
                        </a:rPr>
                        <a:t>e</a:t>
                      </a:r>
                      <a:r>
                        <a:rPr sz="1200" b="1" spc="-10" dirty="0">
                          <a:solidFill>
                            <a:srgbClr val="FFFFFF"/>
                          </a:solidFill>
                          <a:latin typeface="Verdana" panose="020B0604030504040204"/>
                          <a:cs typeface="Verdana" panose="020B0604030504040204"/>
                        </a:rPr>
                        <a:t>N</a:t>
                      </a:r>
                      <a:r>
                        <a:rPr sz="1200" b="1" dirty="0">
                          <a:solidFill>
                            <a:srgbClr val="FFFFFF"/>
                          </a:solidFill>
                          <a:latin typeface="Verdana" panose="020B0604030504040204"/>
                          <a:cs typeface="Verdana" panose="020B0604030504040204"/>
                        </a:rPr>
                        <a:t>et  </a:t>
                      </a:r>
                      <a:r>
                        <a:rPr sz="1200" b="1" spc="-5" dirty="0">
                          <a:solidFill>
                            <a:srgbClr val="FFFFFF"/>
                          </a:solidFill>
                          <a:latin typeface="Verdana" panose="020B0604030504040204"/>
                          <a:cs typeface="Verdana" panose="020B0604030504040204"/>
                        </a:rPr>
                        <a:t>(v1)</a:t>
                      </a:r>
                      <a:endParaRPr sz="1200">
                        <a:latin typeface="Verdana" panose="020B0604030504040204"/>
                        <a:cs typeface="Verdana" panose="020B0604030504040204"/>
                      </a:endParaRPr>
                    </a:p>
                  </a:txBody>
                  <a:tcPr marL="0" marR="0" marT="41910" marB="0">
                    <a:lnL w="19050">
                      <a:solidFill>
                        <a:srgbClr val="FFFFFF"/>
                      </a:solidFill>
                      <a:prstDash val="solid"/>
                    </a:lnL>
                    <a:lnR w="19050">
                      <a:solidFill>
                        <a:srgbClr val="FFFFFF"/>
                      </a:solidFill>
                      <a:prstDash val="solid"/>
                    </a:lnR>
                    <a:lnT w="19050">
                      <a:solidFill>
                        <a:srgbClr val="FFFFFF"/>
                      </a:solidFill>
                      <a:prstDash val="solid"/>
                    </a:lnT>
                    <a:solidFill>
                      <a:srgbClr val="000000"/>
                    </a:solidFill>
                  </a:tcPr>
                </a:tc>
                <a:tc>
                  <a:txBody>
                    <a:bodyPr/>
                    <a:lstStyle/>
                    <a:p>
                      <a:pPr algn="ctr">
                        <a:lnSpc>
                          <a:spcPct val="100000"/>
                        </a:lnSpc>
                        <a:spcBef>
                          <a:spcPts val="360"/>
                        </a:spcBef>
                      </a:pPr>
                      <a:r>
                        <a:rPr sz="1200" b="1" spc="-5" dirty="0">
                          <a:solidFill>
                            <a:srgbClr val="FFFFFF"/>
                          </a:solidFill>
                          <a:latin typeface="Verdana" panose="020B0604030504040204"/>
                          <a:cs typeface="Verdana" panose="020B0604030504040204"/>
                        </a:rPr>
                        <a:t>ResNet-50</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solidFill>
                      <a:srgbClr val="000000"/>
                    </a:solidFill>
                  </a:tcPr>
                </a:tc>
                <a:tc>
                  <a:txBody>
                    <a:bodyPr/>
                    <a:lstStyle/>
                    <a:p>
                      <a:pPr marL="635" algn="ctr">
                        <a:lnSpc>
                          <a:spcPct val="100000"/>
                        </a:lnSpc>
                        <a:spcBef>
                          <a:spcPts val="360"/>
                        </a:spcBef>
                      </a:pPr>
                      <a:r>
                        <a:rPr sz="1200" b="1" spc="-5" dirty="0">
                          <a:solidFill>
                            <a:srgbClr val="FFFFFF"/>
                          </a:solidFill>
                          <a:latin typeface="Verdana" panose="020B0604030504040204"/>
                          <a:cs typeface="Verdana" panose="020B0604030504040204"/>
                        </a:rPr>
                        <a:t>EfficientNet-B4</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solidFill>
                      <a:srgbClr val="000000"/>
                    </a:solidFill>
                  </a:tcPr>
                </a:tc>
              </a:tr>
              <a:tr h="252095">
                <a:tc>
                  <a:txBody>
                    <a:bodyPr/>
                    <a:lstStyle/>
                    <a:p>
                      <a:pPr marL="113665">
                        <a:lnSpc>
                          <a:spcPct val="100000"/>
                        </a:lnSpc>
                        <a:spcBef>
                          <a:spcPts val="360"/>
                        </a:spcBef>
                      </a:pPr>
                      <a:r>
                        <a:rPr sz="1200" spc="-40" dirty="0">
                          <a:latin typeface="Verdana" panose="020B0604030504040204"/>
                          <a:cs typeface="Verdana" panose="020B0604030504040204"/>
                        </a:rPr>
                        <a:t>Top-5 </a:t>
                      </a:r>
                      <a:r>
                        <a:rPr sz="1200" spc="-5" dirty="0">
                          <a:latin typeface="Verdana" panose="020B0604030504040204"/>
                          <a:cs typeface="Verdana" panose="020B0604030504040204"/>
                        </a:rPr>
                        <a:t>error</a:t>
                      </a:r>
                      <a:r>
                        <a:rPr sz="1200" spc="15" dirty="0">
                          <a:latin typeface="Verdana" panose="020B0604030504040204"/>
                          <a:cs typeface="Verdana" panose="020B0604030504040204"/>
                        </a:rPr>
                        <a:t> </a:t>
                      </a:r>
                      <a:r>
                        <a:rPr sz="1200" spc="-5" dirty="0">
                          <a:latin typeface="Verdana" panose="020B0604030504040204"/>
                          <a:cs typeface="Verdana" panose="020B0604030504040204"/>
                        </a:rPr>
                        <a:t>(ImageNet)</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n/a</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16.4</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7.4</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6.7</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5.3</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3.7*</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000000"/>
                      </a:solidFill>
                      <a:prstDash val="solid"/>
                    </a:lnT>
                    <a:lnB w="19050">
                      <a:solidFill>
                        <a:srgbClr val="FFFFFF"/>
                      </a:solidFill>
                      <a:prstDash val="solid"/>
                    </a:lnB>
                    <a:solidFill>
                      <a:srgbClr val="CBCBCB"/>
                    </a:solidFill>
                  </a:tcPr>
                </a:tc>
              </a:tr>
              <a:tr h="252095">
                <a:tc>
                  <a:txBody>
                    <a:bodyPr/>
                    <a:lstStyle/>
                    <a:p>
                      <a:pPr marL="113665">
                        <a:lnSpc>
                          <a:spcPct val="100000"/>
                        </a:lnSpc>
                        <a:spcBef>
                          <a:spcPts val="360"/>
                        </a:spcBef>
                      </a:pPr>
                      <a:r>
                        <a:rPr sz="1200" dirty="0">
                          <a:latin typeface="Verdana" panose="020B0604030504040204"/>
                          <a:cs typeface="Verdana" panose="020B0604030504040204"/>
                        </a:rPr>
                        <a:t>Input</a:t>
                      </a:r>
                      <a:r>
                        <a:rPr sz="1200" spc="-10" dirty="0">
                          <a:latin typeface="Verdana" panose="020B0604030504040204"/>
                          <a:cs typeface="Verdana" panose="020B0604030504040204"/>
                        </a:rPr>
                        <a:t> </a:t>
                      </a:r>
                      <a:r>
                        <a:rPr sz="1200" spc="-5" dirty="0">
                          <a:latin typeface="Verdana" panose="020B0604030504040204"/>
                          <a:cs typeface="Verdana" panose="020B0604030504040204"/>
                        </a:rPr>
                        <a:t>Size</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28x28</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227x227</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224x224</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224x224</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224x224</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380x380</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FFFFFF"/>
                      </a:solidFill>
                      <a:prstDash val="solid"/>
                    </a:lnT>
                    <a:lnB w="19050">
                      <a:solidFill>
                        <a:srgbClr val="000000"/>
                      </a:solidFill>
                      <a:prstDash val="solid"/>
                    </a:lnB>
                    <a:solidFill>
                      <a:srgbClr val="E7E7E7"/>
                    </a:solidFill>
                  </a:tcPr>
                </a:tc>
              </a:tr>
              <a:tr h="252095">
                <a:tc>
                  <a:txBody>
                    <a:bodyPr/>
                    <a:lstStyle/>
                    <a:p>
                      <a:pPr marL="113665">
                        <a:lnSpc>
                          <a:spcPct val="100000"/>
                        </a:lnSpc>
                        <a:spcBef>
                          <a:spcPts val="360"/>
                        </a:spcBef>
                      </a:pPr>
                      <a:r>
                        <a:rPr sz="1200" b="1" dirty="0">
                          <a:latin typeface="Verdana" panose="020B0604030504040204"/>
                          <a:cs typeface="Verdana" panose="020B0604030504040204"/>
                        </a:rPr>
                        <a:t># of </a:t>
                      </a:r>
                      <a:r>
                        <a:rPr sz="1200" b="1" spc="-5" dirty="0">
                          <a:latin typeface="Verdana" panose="020B0604030504040204"/>
                          <a:cs typeface="Verdana" panose="020B0604030504040204"/>
                        </a:rPr>
                        <a:t>CONV</a:t>
                      </a:r>
                      <a:r>
                        <a:rPr sz="1200" b="1" spc="-15" dirty="0">
                          <a:latin typeface="Verdana" panose="020B0604030504040204"/>
                          <a:cs typeface="Verdana" panose="020B0604030504040204"/>
                        </a:rPr>
                        <a:t> </a:t>
                      </a:r>
                      <a:r>
                        <a:rPr sz="1200" b="1" dirty="0">
                          <a:latin typeface="Verdana" panose="020B0604030504040204"/>
                          <a:cs typeface="Verdana" panose="020B0604030504040204"/>
                        </a:rPr>
                        <a:t>Layers</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dirty="0">
                          <a:latin typeface="Verdana" panose="020B0604030504040204"/>
                          <a:cs typeface="Verdana" panose="020B0604030504040204"/>
                        </a:rPr>
                        <a:t>2</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dirty="0">
                          <a:latin typeface="Verdana" panose="020B0604030504040204"/>
                          <a:cs typeface="Verdana" panose="020B0604030504040204"/>
                        </a:rPr>
                        <a:t>5</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spc="-5" dirty="0">
                          <a:latin typeface="Verdana" panose="020B0604030504040204"/>
                          <a:cs typeface="Verdana" panose="020B0604030504040204"/>
                        </a:rPr>
                        <a:t>16</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dirty="0">
                          <a:latin typeface="Verdana" panose="020B0604030504040204"/>
                          <a:cs typeface="Verdana" panose="020B0604030504040204"/>
                        </a:rPr>
                        <a:t>21</a:t>
                      </a:r>
                      <a:r>
                        <a:rPr sz="1200" b="1" spc="-30" dirty="0">
                          <a:latin typeface="Verdana" panose="020B0604030504040204"/>
                          <a:cs typeface="Verdana" panose="020B0604030504040204"/>
                        </a:rPr>
                        <a:t> </a:t>
                      </a:r>
                      <a:r>
                        <a:rPr sz="1200" b="1" dirty="0">
                          <a:latin typeface="Verdana" panose="020B0604030504040204"/>
                          <a:cs typeface="Verdana" panose="020B0604030504040204"/>
                        </a:rPr>
                        <a:t>(depth)</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spc="-5" dirty="0">
                          <a:latin typeface="Verdana" panose="020B0604030504040204"/>
                          <a:cs typeface="Verdana" panose="020B0604030504040204"/>
                        </a:rPr>
                        <a:t>49</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spc="-5" dirty="0">
                          <a:latin typeface="Verdana" panose="020B0604030504040204"/>
                          <a:cs typeface="Verdana" panose="020B0604030504040204"/>
                        </a:rPr>
                        <a:t>96</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000000"/>
                      </a:solidFill>
                      <a:prstDash val="solid"/>
                    </a:lnT>
                    <a:lnB w="19050">
                      <a:solidFill>
                        <a:srgbClr val="FFFFFF"/>
                      </a:solidFill>
                      <a:prstDash val="solid"/>
                    </a:lnB>
                    <a:solidFill>
                      <a:srgbClr val="CBCBCB"/>
                    </a:solidFill>
                  </a:tcPr>
                </a:tc>
              </a:tr>
              <a:tr h="252095">
                <a:tc>
                  <a:txBody>
                    <a:bodyPr/>
                    <a:lstStyle/>
                    <a:p>
                      <a:pPr marL="113665">
                        <a:lnSpc>
                          <a:spcPct val="100000"/>
                        </a:lnSpc>
                        <a:spcBef>
                          <a:spcPts val="360"/>
                        </a:spcBef>
                      </a:pPr>
                      <a:r>
                        <a:rPr sz="1200" dirty="0">
                          <a:latin typeface="Verdana" panose="020B0604030504040204"/>
                          <a:cs typeface="Verdana" panose="020B0604030504040204"/>
                        </a:rPr>
                        <a:t># of</a:t>
                      </a:r>
                      <a:r>
                        <a:rPr sz="1200" spc="-15" dirty="0">
                          <a:latin typeface="Verdana" panose="020B0604030504040204"/>
                          <a:cs typeface="Verdana" panose="020B0604030504040204"/>
                        </a:rPr>
                        <a:t> Weights</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2.6k</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2.3M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14.7M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6.0M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23.5M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14M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E7E7E7"/>
                    </a:solidFill>
                  </a:tcPr>
                </a:tc>
              </a:tr>
              <a:tr h="252730">
                <a:tc>
                  <a:txBody>
                    <a:bodyPr/>
                    <a:lstStyle/>
                    <a:p>
                      <a:pPr marL="113665">
                        <a:lnSpc>
                          <a:spcPct val="100000"/>
                        </a:lnSpc>
                        <a:spcBef>
                          <a:spcPts val="360"/>
                        </a:spcBef>
                      </a:pPr>
                      <a:r>
                        <a:rPr sz="1200" dirty="0">
                          <a:latin typeface="Verdana" panose="020B0604030504040204"/>
                          <a:cs typeface="Verdana" panose="020B0604030504040204"/>
                        </a:rPr>
                        <a:t># of</a:t>
                      </a:r>
                      <a:r>
                        <a:rPr sz="1200" spc="-15" dirty="0">
                          <a:latin typeface="Verdana" panose="020B0604030504040204"/>
                          <a:cs typeface="Verdana" panose="020B0604030504040204"/>
                        </a:rPr>
                        <a:t> </a:t>
                      </a:r>
                      <a:r>
                        <a:rPr sz="1200" dirty="0">
                          <a:latin typeface="Verdana" panose="020B0604030504040204"/>
                          <a:cs typeface="Verdana" panose="020B0604030504040204"/>
                        </a:rPr>
                        <a:t>MACs</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283k</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666M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15.3G</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1.43G</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3.86G</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4.4G</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FFFFFF"/>
                      </a:solidFill>
                      <a:prstDash val="solid"/>
                    </a:lnT>
                    <a:lnB w="19050">
                      <a:solidFill>
                        <a:srgbClr val="000000"/>
                      </a:solidFill>
                      <a:prstDash val="solid"/>
                    </a:lnB>
                    <a:solidFill>
                      <a:srgbClr val="CBCBCB"/>
                    </a:solidFill>
                  </a:tcPr>
                </a:tc>
              </a:tr>
              <a:tr h="252095">
                <a:tc>
                  <a:txBody>
                    <a:bodyPr/>
                    <a:lstStyle/>
                    <a:p>
                      <a:pPr marL="113665">
                        <a:lnSpc>
                          <a:spcPct val="100000"/>
                        </a:lnSpc>
                        <a:spcBef>
                          <a:spcPts val="360"/>
                        </a:spcBef>
                      </a:pPr>
                      <a:r>
                        <a:rPr sz="1200" b="1" dirty="0">
                          <a:latin typeface="Verdana" panose="020B0604030504040204"/>
                          <a:cs typeface="Verdana" panose="020B0604030504040204"/>
                        </a:rPr>
                        <a:t># of </a:t>
                      </a:r>
                      <a:r>
                        <a:rPr sz="1200" b="1" spc="-5" dirty="0">
                          <a:latin typeface="Verdana" panose="020B0604030504040204"/>
                          <a:cs typeface="Verdana" panose="020B0604030504040204"/>
                        </a:rPr>
                        <a:t>FC</a:t>
                      </a:r>
                      <a:r>
                        <a:rPr sz="1200" b="1" spc="-10" dirty="0">
                          <a:latin typeface="Verdana" panose="020B0604030504040204"/>
                          <a:cs typeface="Verdana" panose="020B0604030504040204"/>
                        </a:rPr>
                        <a:t> </a:t>
                      </a:r>
                      <a:r>
                        <a:rPr sz="1200" b="1" dirty="0">
                          <a:latin typeface="Verdana" panose="020B0604030504040204"/>
                          <a:cs typeface="Verdana" panose="020B0604030504040204"/>
                        </a:rPr>
                        <a:t>layers</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b="1" dirty="0">
                          <a:latin typeface="Verdana" panose="020B0604030504040204"/>
                          <a:cs typeface="Verdana" panose="020B0604030504040204"/>
                        </a:rPr>
                        <a:t>2</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b="1" dirty="0">
                          <a:latin typeface="Verdana" panose="020B0604030504040204"/>
                          <a:cs typeface="Verdana" panose="020B0604030504040204"/>
                        </a:rPr>
                        <a:t>3</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b="1" dirty="0">
                          <a:latin typeface="Verdana" panose="020B0604030504040204"/>
                          <a:cs typeface="Verdana" panose="020B0604030504040204"/>
                        </a:rPr>
                        <a:t>3</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b="1" dirty="0">
                          <a:latin typeface="Verdana" panose="020B0604030504040204"/>
                          <a:cs typeface="Verdana" panose="020B0604030504040204"/>
                        </a:rPr>
                        <a:t>1</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b="1" dirty="0">
                          <a:latin typeface="Verdana" panose="020B0604030504040204"/>
                          <a:cs typeface="Verdana" panose="020B0604030504040204"/>
                        </a:rPr>
                        <a:t>1</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E7E7E7"/>
                    </a:solidFill>
                  </a:tcPr>
                </a:tc>
                <a:tc>
                  <a:txBody>
                    <a:bodyPr/>
                    <a:lstStyle/>
                    <a:p>
                      <a:pPr algn="ctr">
                        <a:lnSpc>
                          <a:spcPct val="100000"/>
                        </a:lnSpc>
                        <a:spcBef>
                          <a:spcPts val="360"/>
                        </a:spcBef>
                      </a:pPr>
                      <a:r>
                        <a:rPr sz="1200" b="1" spc="-5" dirty="0">
                          <a:latin typeface="Verdana" panose="020B0604030504040204"/>
                          <a:cs typeface="Verdana" panose="020B0604030504040204"/>
                        </a:rPr>
                        <a:t>65**</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000000"/>
                      </a:solidFill>
                      <a:prstDash val="solid"/>
                    </a:lnT>
                    <a:lnB w="19050">
                      <a:solidFill>
                        <a:srgbClr val="FFFFFF"/>
                      </a:solidFill>
                      <a:prstDash val="solid"/>
                    </a:lnB>
                    <a:solidFill>
                      <a:srgbClr val="E7E7E7"/>
                    </a:solidFill>
                  </a:tcPr>
                </a:tc>
              </a:tr>
              <a:tr h="252095">
                <a:tc>
                  <a:txBody>
                    <a:bodyPr/>
                    <a:lstStyle/>
                    <a:p>
                      <a:pPr marL="113665">
                        <a:lnSpc>
                          <a:spcPct val="100000"/>
                        </a:lnSpc>
                        <a:spcBef>
                          <a:spcPts val="360"/>
                        </a:spcBef>
                      </a:pPr>
                      <a:r>
                        <a:rPr sz="1200" dirty="0">
                          <a:latin typeface="Verdana" panose="020B0604030504040204"/>
                          <a:cs typeface="Verdana" panose="020B0604030504040204"/>
                        </a:rPr>
                        <a:t># of</a:t>
                      </a:r>
                      <a:r>
                        <a:rPr sz="1200" spc="-15" dirty="0">
                          <a:latin typeface="Verdana" panose="020B0604030504040204"/>
                          <a:cs typeface="Verdana" panose="020B0604030504040204"/>
                        </a:rPr>
                        <a:t> Weights</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58k</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58.6M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124M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1M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2M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spc="-5" dirty="0">
                          <a:latin typeface="Verdana" panose="020B0604030504040204"/>
                          <a:cs typeface="Verdana" panose="020B0604030504040204"/>
                        </a:rPr>
                        <a:t>4.9M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FFFFFF"/>
                      </a:solidFill>
                      <a:prstDash val="solid"/>
                    </a:lnT>
                    <a:lnB w="19050">
                      <a:solidFill>
                        <a:srgbClr val="FFFFFF"/>
                      </a:solidFill>
                      <a:prstDash val="solid"/>
                    </a:lnB>
                    <a:solidFill>
                      <a:srgbClr val="CBCBCB"/>
                    </a:solidFill>
                  </a:tcPr>
                </a:tc>
              </a:tr>
              <a:tr h="252095">
                <a:tc>
                  <a:txBody>
                    <a:bodyPr/>
                    <a:lstStyle/>
                    <a:p>
                      <a:pPr marL="113665">
                        <a:lnSpc>
                          <a:spcPct val="100000"/>
                        </a:lnSpc>
                        <a:spcBef>
                          <a:spcPts val="360"/>
                        </a:spcBef>
                      </a:pPr>
                      <a:r>
                        <a:rPr sz="1200" dirty="0">
                          <a:latin typeface="Verdana" panose="020B0604030504040204"/>
                          <a:cs typeface="Verdana" panose="020B0604030504040204"/>
                        </a:rPr>
                        <a:t># of</a:t>
                      </a:r>
                      <a:r>
                        <a:rPr sz="1200" spc="-15" dirty="0">
                          <a:latin typeface="Verdana" panose="020B0604030504040204"/>
                          <a:cs typeface="Verdana" panose="020B0604030504040204"/>
                        </a:rPr>
                        <a:t> </a:t>
                      </a:r>
                      <a:r>
                        <a:rPr sz="1200" dirty="0">
                          <a:latin typeface="Verdana" panose="020B0604030504040204"/>
                          <a:cs typeface="Verdana" panose="020B0604030504040204"/>
                        </a:rPr>
                        <a:t>MACs</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58k</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58.6M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124M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1M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2M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spc="-5" dirty="0">
                          <a:latin typeface="Verdana" panose="020B0604030504040204"/>
                          <a:cs typeface="Verdana" panose="020B0604030504040204"/>
                        </a:rPr>
                        <a:t>4.9M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FFFFFF"/>
                      </a:solidFill>
                      <a:prstDash val="solid"/>
                    </a:lnT>
                    <a:lnB w="19050">
                      <a:solidFill>
                        <a:srgbClr val="000000"/>
                      </a:solidFill>
                      <a:prstDash val="solid"/>
                    </a:lnB>
                    <a:solidFill>
                      <a:srgbClr val="E7E7E7"/>
                    </a:solidFill>
                  </a:tcPr>
                </a:tc>
              </a:tr>
              <a:tr h="252095">
                <a:tc>
                  <a:txBody>
                    <a:bodyPr/>
                    <a:lstStyle/>
                    <a:p>
                      <a:pPr marL="113665">
                        <a:lnSpc>
                          <a:spcPct val="100000"/>
                        </a:lnSpc>
                        <a:spcBef>
                          <a:spcPts val="360"/>
                        </a:spcBef>
                      </a:pPr>
                      <a:r>
                        <a:rPr sz="1200" b="1" spc="-5" dirty="0">
                          <a:latin typeface="Verdana" panose="020B0604030504040204"/>
                          <a:cs typeface="Verdana" panose="020B0604030504040204"/>
                        </a:rPr>
                        <a:t>Total</a:t>
                      </a:r>
                      <a:r>
                        <a:rPr sz="1200" b="1" dirty="0">
                          <a:latin typeface="Verdana" panose="020B0604030504040204"/>
                          <a:cs typeface="Verdana" panose="020B0604030504040204"/>
                        </a:rPr>
                        <a:t> </a:t>
                      </a:r>
                      <a:r>
                        <a:rPr sz="1200" b="1" spc="-5" dirty="0">
                          <a:latin typeface="Verdana" panose="020B0604030504040204"/>
                          <a:cs typeface="Verdana" panose="020B0604030504040204"/>
                        </a:rPr>
                        <a:t>Weights</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spc="-5" dirty="0">
                          <a:latin typeface="Verdana" panose="020B0604030504040204"/>
                          <a:cs typeface="Verdana" panose="020B0604030504040204"/>
                        </a:rPr>
                        <a:t>60k</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spc="-5" dirty="0">
                          <a:latin typeface="Verdana" panose="020B0604030504040204"/>
                          <a:cs typeface="Verdana" panose="020B0604030504040204"/>
                        </a:rPr>
                        <a:t>61M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spc="-5" dirty="0">
                          <a:latin typeface="Verdana" panose="020B0604030504040204"/>
                          <a:cs typeface="Verdana" panose="020B0604030504040204"/>
                        </a:rPr>
                        <a:t>138M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spc="-5" dirty="0">
                          <a:latin typeface="Verdana" panose="020B0604030504040204"/>
                          <a:cs typeface="Verdana" panose="020B0604030504040204"/>
                        </a:rPr>
                        <a:t>7M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spc="-5" dirty="0">
                          <a:latin typeface="Verdana" panose="020B0604030504040204"/>
                          <a:cs typeface="Verdana" panose="020B0604030504040204"/>
                        </a:rPr>
                        <a:t>25.5M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000000"/>
                      </a:solidFill>
                      <a:prstDash val="solid"/>
                    </a:lnT>
                    <a:lnB w="19050">
                      <a:solidFill>
                        <a:srgbClr val="FFFFFF"/>
                      </a:solidFill>
                      <a:prstDash val="solid"/>
                    </a:lnB>
                    <a:solidFill>
                      <a:srgbClr val="CBCBCB"/>
                    </a:solidFill>
                  </a:tcPr>
                </a:tc>
                <a:tc>
                  <a:txBody>
                    <a:bodyPr/>
                    <a:lstStyle/>
                    <a:p>
                      <a:pPr algn="ctr">
                        <a:lnSpc>
                          <a:spcPct val="100000"/>
                        </a:lnSpc>
                        <a:spcBef>
                          <a:spcPts val="360"/>
                        </a:spcBef>
                      </a:pPr>
                      <a:r>
                        <a:rPr sz="1200" b="1" spc="-5" dirty="0">
                          <a:latin typeface="Verdana" panose="020B0604030504040204"/>
                          <a:cs typeface="Verdana" panose="020B0604030504040204"/>
                        </a:rPr>
                        <a:t>19M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000000"/>
                      </a:solidFill>
                      <a:prstDash val="solid"/>
                    </a:lnT>
                    <a:lnB w="19050">
                      <a:solidFill>
                        <a:srgbClr val="FFFFFF"/>
                      </a:solidFill>
                      <a:prstDash val="solid"/>
                    </a:lnB>
                    <a:solidFill>
                      <a:srgbClr val="CBCBCB"/>
                    </a:solidFill>
                  </a:tcPr>
                </a:tc>
              </a:tr>
              <a:tr h="252095">
                <a:tc>
                  <a:txBody>
                    <a:bodyPr/>
                    <a:lstStyle/>
                    <a:p>
                      <a:pPr marL="113665">
                        <a:lnSpc>
                          <a:spcPct val="100000"/>
                        </a:lnSpc>
                        <a:spcBef>
                          <a:spcPts val="360"/>
                        </a:spcBef>
                      </a:pPr>
                      <a:r>
                        <a:rPr sz="1200" b="1" spc="-5" dirty="0">
                          <a:latin typeface="Verdana" panose="020B0604030504040204"/>
                          <a:cs typeface="Verdana" panose="020B0604030504040204"/>
                        </a:rPr>
                        <a:t>Total</a:t>
                      </a:r>
                      <a:r>
                        <a:rPr sz="1200" b="1" dirty="0">
                          <a:latin typeface="Verdana" panose="020B0604030504040204"/>
                          <a:cs typeface="Verdana" panose="020B0604030504040204"/>
                        </a:rPr>
                        <a:t> </a:t>
                      </a:r>
                      <a:r>
                        <a:rPr sz="1200" b="1" spc="-5" dirty="0">
                          <a:latin typeface="Verdana" panose="020B0604030504040204"/>
                          <a:cs typeface="Verdana" panose="020B0604030504040204"/>
                        </a:rPr>
                        <a:t>MACs</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b="1" spc="-5" dirty="0">
                          <a:latin typeface="Verdana" panose="020B0604030504040204"/>
                          <a:cs typeface="Verdana" panose="020B0604030504040204"/>
                        </a:rPr>
                        <a:t>341k</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b="1" spc="-5" dirty="0">
                          <a:latin typeface="Verdana" panose="020B0604030504040204"/>
                          <a:cs typeface="Verdana" panose="020B0604030504040204"/>
                        </a:rPr>
                        <a:t>724M</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b="1" spc="-5" dirty="0">
                          <a:latin typeface="Verdana" panose="020B0604030504040204"/>
                          <a:cs typeface="Verdana" panose="020B0604030504040204"/>
                        </a:rPr>
                        <a:t>15.5G</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b="1" spc="-5" dirty="0">
                          <a:latin typeface="Verdana" panose="020B0604030504040204"/>
                          <a:cs typeface="Verdana" panose="020B0604030504040204"/>
                        </a:rPr>
                        <a:t>1.43G</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b="1" spc="-5" dirty="0">
                          <a:latin typeface="Verdana" panose="020B0604030504040204"/>
                          <a:cs typeface="Verdana" panose="020B0604030504040204"/>
                        </a:rPr>
                        <a:t>3.9G</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FFFFFF"/>
                      </a:solidFill>
                      <a:prstDash val="solid"/>
                    </a:lnR>
                    <a:lnT w="19050">
                      <a:solidFill>
                        <a:srgbClr val="FFFFFF"/>
                      </a:solidFill>
                      <a:prstDash val="solid"/>
                    </a:lnT>
                    <a:lnB w="19050">
                      <a:solidFill>
                        <a:srgbClr val="000000"/>
                      </a:solidFill>
                      <a:prstDash val="solid"/>
                    </a:lnB>
                    <a:solidFill>
                      <a:srgbClr val="E7E7E7"/>
                    </a:solidFill>
                  </a:tcPr>
                </a:tc>
                <a:tc>
                  <a:txBody>
                    <a:bodyPr/>
                    <a:lstStyle/>
                    <a:p>
                      <a:pPr algn="ctr">
                        <a:lnSpc>
                          <a:spcPct val="100000"/>
                        </a:lnSpc>
                        <a:spcBef>
                          <a:spcPts val="360"/>
                        </a:spcBef>
                      </a:pPr>
                      <a:r>
                        <a:rPr sz="1200" b="1" spc="-5" dirty="0">
                          <a:latin typeface="Verdana" panose="020B0604030504040204"/>
                          <a:cs typeface="Verdana" panose="020B0604030504040204"/>
                        </a:rPr>
                        <a:t>4.4G</a:t>
                      </a:r>
                      <a:endParaRPr sz="1200">
                        <a:latin typeface="Verdana" panose="020B0604030504040204"/>
                        <a:cs typeface="Verdana" panose="020B0604030504040204"/>
                      </a:endParaRPr>
                    </a:p>
                  </a:txBody>
                  <a:tcPr marL="0" marR="0" marT="34290" marB="0">
                    <a:lnL w="19050">
                      <a:solidFill>
                        <a:srgbClr val="FFFFFF"/>
                      </a:solidFill>
                      <a:prstDash val="solid"/>
                    </a:lnL>
                    <a:lnR w="19050">
                      <a:solidFill>
                        <a:srgbClr val="000000"/>
                      </a:solidFill>
                      <a:prstDash val="solid"/>
                    </a:lnR>
                    <a:lnT w="19050">
                      <a:solidFill>
                        <a:srgbClr val="FFFFFF"/>
                      </a:solidFill>
                      <a:prstDash val="solid"/>
                    </a:lnT>
                    <a:lnB w="19050">
                      <a:solidFill>
                        <a:srgbClr val="000000"/>
                      </a:solidFill>
                      <a:prstDash val="solid"/>
                    </a:lnB>
                    <a:solidFill>
                      <a:srgbClr val="E7E7E7"/>
                    </a:solidFill>
                  </a:tcPr>
                </a:tc>
              </a:tr>
              <a:tr h="389890">
                <a:tc>
                  <a:txBody>
                    <a:bodyPr/>
                    <a:lstStyle/>
                    <a:p>
                      <a:pPr marL="113665">
                        <a:lnSpc>
                          <a:spcPct val="100000"/>
                        </a:lnSpc>
                        <a:spcBef>
                          <a:spcPts val="360"/>
                        </a:spcBef>
                      </a:pPr>
                      <a:r>
                        <a:rPr sz="1200" b="1" spc="-5" dirty="0">
                          <a:latin typeface="Verdana" panose="020B0604030504040204"/>
                          <a:cs typeface="Verdana" panose="020B0604030504040204"/>
                        </a:rPr>
                        <a:t>Reference</a:t>
                      </a:r>
                      <a:endParaRPr sz="1200">
                        <a:latin typeface="Verdana" panose="020B0604030504040204"/>
                        <a:cs typeface="Verdana" panose="020B0604030504040204"/>
                      </a:endParaRPr>
                    </a:p>
                  </a:txBody>
                  <a:tcPr marL="0" marR="0" marT="34290" marB="0">
                    <a:lnL w="19050">
                      <a:solidFill>
                        <a:srgbClr val="000000"/>
                      </a:solidFill>
                      <a:prstDash val="solid"/>
                    </a:lnL>
                    <a:lnR w="19050">
                      <a:solidFill>
                        <a:srgbClr val="FFFFFF"/>
                      </a:solidFill>
                      <a:prstDash val="solid"/>
                    </a:lnR>
                    <a:lnT w="19050">
                      <a:solidFill>
                        <a:srgbClr val="000000"/>
                      </a:solidFill>
                      <a:prstDash val="solid"/>
                    </a:lnT>
                    <a:lnB w="19050">
                      <a:solidFill>
                        <a:srgbClr val="000000"/>
                      </a:solidFill>
                      <a:prstDash val="solid"/>
                    </a:lnB>
                    <a:solidFill>
                      <a:srgbClr val="CBCBCB"/>
                    </a:solidFill>
                  </a:tcPr>
                </a:tc>
                <a:tc>
                  <a:txBody>
                    <a:bodyPr/>
                    <a:lstStyle/>
                    <a:p>
                      <a:pPr algn="ctr">
                        <a:lnSpc>
                          <a:spcPct val="100000"/>
                        </a:lnSpc>
                        <a:spcBef>
                          <a:spcPts val="370"/>
                        </a:spcBef>
                      </a:pPr>
                      <a:r>
                        <a:rPr sz="1050" b="1" spc="-5" dirty="0">
                          <a:latin typeface="Verdana" panose="020B0604030504040204"/>
                          <a:cs typeface="Verdana" panose="020B0604030504040204"/>
                        </a:rPr>
                        <a:t>Lecun</a:t>
                      </a:r>
                      <a:r>
                        <a:rPr sz="1050" spc="-5" dirty="0">
                          <a:latin typeface="Verdana" panose="020B0604030504040204"/>
                          <a:cs typeface="Verdana" panose="020B0604030504040204"/>
                        </a:rPr>
                        <a:t>,</a:t>
                      </a:r>
                      <a:endParaRPr sz="1050">
                        <a:latin typeface="Verdana" panose="020B0604030504040204"/>
                        <a:cs typeface="Verdana" panose="020B0604030504040204"/>
                      </a:endParaRPr>
                    </a:p>
                    <a:p>
                      <a:pPr algn="ctr">
                        <a:lnSpc>
                          <a:spcPct val="100000"/>
                        </a:lnSpc>
                      </a:pPr>
                      <a:r>
                        <a:rPr sz="1050" i="1" dirty="0">
                          <a:latin typeface="Verdana" panose="020B0604030504040204"/>
                          <a:cs typeface="Verdana" panose="020B0604030504040204"/>
                        </a:rPr>
                        <a:t>PIEEE</a:t>
                      </a:r>
                      <a:r>
                        <a:rPr sz="1050" i="1" spc="-40" dirty="0">
                          <a:latin typeface="Verdana" panose="020B0604030504040204"/>
                          <a:cs typeface="Verdana" panose="020B0604030504040204"/>
                        </a:rPr>
                        <a:t> </a:t>
                      </a:r>
                      <a:r>
                        <a:rPr sz="1050" spc="-5" dirty="0">
                          <a:latin typeface="Verdana" panose="020B0604030504040204"/>
                          <a:cs typeface="Verdana" panose="020B0604030504040204"/>
                        </a:rPr>
                        <a:t>1998</a:t>
                      </a:r>
                      <a:endParaRPr sz="1050">
                        <a:latin typeface="Verdana" panose="020B0604030504040204"/>
                        <a:cs typeface="Verdana" panose="020B0604030504040204"/>
                      </a:endParaRPr>
                    </a:p>
                  </a:txBody>
                  <a:tcPr marL="0" marR="0" marT="35242" marB="0">
                    <a:lnL w="19050">
                      <a:solidFill>
                        <a:srgbClr val="FFFFFF"/>
                      </a:solidFill>
                      <a:prstDash val="solid"/>
                    </a:lnL>
                    <a:lnR w="19050">
                      <a:solidFill>
                        <a:srgbClr val="FFFFFF"/>
                      </a:solidFill>
                      <a:prstDash val="solid"/>
                    </a:lnR>
                    <a:lnT w="19050">
                      <a:solidFill>
                        <a:srgbClr val="000000"/>
                      </a:solidFill>
                      <a:prstDash val="solid"/>
                    </a:lnT>
                    <a:lnB w="19050">
                      <a:solidFill>
                        <a:srgbClr val="000000"/>
                      </a:solidFill>
                      <a:prstDash val="solid"/>
                    </a:lnB>
                    <a:solidFill>
                      <a:srgbClr val="CBCBCB"/>
                    </a:solidFill>
                  </a:tcPr>
                </a:tc>
                <a:tc>
                  <a:txBody>
                    <a:bodyPr/>
                    <a:lstStyle/>
                    <a:p>
                      <a:pPr marL="189230">
                        <a:lnSpc>
                          <a:spcPct val="100000"/>
                        </a:lnSpc>
                        <a:spcBef>
                          <a:spcPts val="370"/>
                        </a:spcBef>
                      </a:pPr>
                      <a:r>
                        <a:rPr sz="1050" b="1" spc="-5" dirty="0">
                          <a:latin typeface="Verdana" panose="020B0604030504040204"/>
                          <a:cs typeface="Verdana" panose="020B0604030504040204"/>
                        </a:rPr>
                        <a:t>Krizhevsky</a:t>
                      </a:r>
                      <a:r>
                        <a:rPr sz="1050" spc="-5" dirty="0">
                          <a:latin typeface="Verdana" panose="020B0604030504040204"/>
                          <a:cs typeface="Verdana" panose="020B0604030504040204"/>
                        </a:rPr>
                        <a:t>,</a:t>
                      </a:r>
                      <a:endParaRPr sz="1050">
                        <a:latin typeface="Verdana" panose="020B0604030504040204"/>
                        <a:cs typeface="Verdana" panose="020B0604030504040204"/>
                      </a:endParaRPr>
                    </a:p>
                    <a:p>
                      <a:pPr marL="144780">
                        <a:lnSpc>
                          <a:spcPct val="100000"/>
                        </a:lnSpc>
                      </a:pPr>
                      <a:r>
                        <a:rPr sz="1050" i="1" dirty="0">
                          <a:latin typeface="Verdana" panose="020B0604030504040204"/>
                          <a:cs typeface="Verdana" panose="020B0604030504040204"/>
                        </a:rPr>
                        <a:t>NeurIPS</a:t>
                      </a:r>
                      <a:r>
                        <a:rPr sz="1050" i="1" spc="-30" dirty="0">
                          <a:latin typeface="Verdana" panose="020B0604030504040204"/>
                          <a:cs typeface="Verdana" panose="020B0604030504040204"/>
                        </a:rPr>
                        <a:t> </a:t>
                      </a:r>
                      <a:r>
                        <a:rPr sz="1050" spc="-5" dirty="0">
                          <a:latin typeface="Verdana" panose="020B0604030504040204"/>
                          <a:cs typeface="Verdana" panose="020B0604030504040204"/>
                        </a:rPr>
                        <a:t>2012</a:t>
                      </a:r>
                      <a:endParaRPr sz="1050">
                        <a:latin typeface="Verdana" panose="020B0604030504040204"/>
                        <a:cs typeface="Verdana" panose="020B0604030504040204"/>
                      </a:endParaRPr>
                    </a:p>
                  </a:txBody>
                  <a:tcPr marL="0" marR="0" marT="35242" marB="0">
                    <a:lnL w="19050">
                      <a:solidFill>
                        <a:srgbClr val="FFFFFF"/>
                      </a:solidFill>
                      <a:prstDash val="solid"/>
                    </a:lnL>
                    <a:lnR w="19050">
                      <a:solidFill>
                        <a:srgbClr val="FFFFFF"/>
                      </a:solidFill>
                      <a:prstDash val="solid"/>
                    </a:lnR>
                    <a:lnT w="19050">
                      <a:solidFill>
                        <a:srgbClr val="000000"/>
                      </a:solidFill>
                      <a:prstDash val="solid"/>
                    </a:lnT>
                    <a:lnB w="19050">
                      <a:solidFill>
                        <a:srgbClr val="000000"/>
                      </a:solidFill>
                      <a:prstDash val="solid"/>
                    </a:lnB>
                    <a:solidFill>
                      <a:srgbClr val="CBCBCB"/>
                    </a:solidFill>
                  </a:tcPr>
                </a:tc>
                <a:tc>
                  <a:txBody>
                    <a:bodyPr/>
                    <a:lstStyle/>
                    <a:p>
                      <a:pPr marL="120015">
                        <a:lnSpc>
                          <a:spcPct val="100000"/>
                        </a:lnSpc>
                        <a:spcBef>
                          <a:spcPts val="370"/>
                        </a:spcBef>
                      </a:pPr>
                      <a:r>
                        <a:rPr sz="1050" b="1" dirty="0">
                          <a:latin typeface="Verdana" panose="020B0604030504040204"/>
                          <a:cs typeface="Verdana" panose="020B0604030504040204"/>
                        </a:rPr>
                        <a:t>Simonyan</a:t>
                      </a:r>
                      <a:r>
                        <a:rPr sz="1050" dirty="0">
                          <a:latin typeface="Verdana" panose="020B0604030504040204"/>
                          <a:cs typeface="Verdana" panose="020B0604030504040204"/>
                        </a:rPr>
                        <a:t>,</a:t>
                      </a:r>
                      <a:endParaRPr sz="1050">
                        <a:latin typeface="Verdana" panose="020B0604030504040204"/>
                        <a:cs typeface="Verdana" panose="020B0604030504040204"/>
                      </a:endParaRPr>
                    </a:p>
                    <a:p>
                      <a:pPr marL="179070">
                        <a:lnSpc>
                          <a:spcPct val="100000"/>
                        </a:lnSpc>
                      </a:pPr>
                      <a:r>
                        <a:rPr sz="1050" i="1" spc="-5" dirty="0">
                          <a:latin typeface="Verdana" panose="020B0604030504040204"/>
                          <a:cs typeface="Verdana" panose="020B0604030504040204"/>
                        </a:rPr>
                        <a:t>ICLR</a:t>
                      </a:r>
                      <a:r>
                        <a:rPr sz="1050" i="1" spc="-30" dirty="0">
                          <a:latin typeface="Verdana" panose="020B0604030504040204"/>
                          <a:cs typeface="Verdana" panose="020B0604030504040204"/>
                        </a:rPr>
                        <a:t> </a:t>
                      </a:r>
                      <a:r>
                        <a:rPr sz="1050" spc="-5" dirty="0">
                          <a:latin typeface="Verdana" panose="020B0604030504040204"/>
                          <a:cs typeface="Verdana" panose="020B0604030504040204"/>
                        </a:rPr>
                        <a:t>2015</a:t>
                      </a:r>
                      <a:endParaRPr sz="1050">
                        <a:latin typeface="Verdana" panose="020B0604030504040204"/>
                        <a:cs typeface="Verdana" panose="020B0604030504040204"/>
                      </a:endParaRPr>
                    </a:p>
                  </a:txBody>
                  <a:tcPr marL="0" marR="0" marT="35242" marB="0">
                    <a:lnL w="19050">
                      <a:solidFill>
                        <a:srgbClr val="FFFFFF"/>
                      </a:solidFill>
                      <a:prstDash val="solid"/>
                    </a:lnL>
                    <a:lnR w="19050">
                      <a:solidFill>
                        <a:srgbClr val="FFFFFF"/>
                      </a:solidFill>
                      <a:prstDash val="solid"/>
                    </a:lnR>
                    <a:lnT w="19050">
                      <a:solidFill>
                        <a:srgbClr val="000000"/>
                      </a:solidFill>
                      <a:prstDash val="solid"/>
                    </a:lnT>
                    <a:lnB w="19050">
                      <a:solidFill>
                        <a:srgbClr val="000000"/>
                      </a:solidFill>
                      <a:prstDash val="solid"/>
                    </a:lnB>
                    <a:solidFill>
                      <a:srgbClr val="CBCBCB"/>
                    </a:solidFill>
                  </a:tcPr>
                </a:tc>
                <a:tc>
                  <a:txBody>
                    <a:bodyPr/>
                    <a:lstStyle/>
                    <a:p>
                      <a:pPr marL="341630">
                        <a:lnSpc>
                          <a:spcPct val="100000"/>
                        </a:lnSpc>
                        <a:spcBef>
                          <a:spcPts val="370"/>
                        </a:spcBef>
                      </a:pPr>
                      <a:r>
                        <a:rPr sz="1050" b="1" spc="-5" dirty="0">
                          <a:latin typeface="Verdana" panose="020B0604030504040204"/>
                          <a:cs typeface="Verdana" panose="020B0604030504040204"/>
                        </a:rPr>
                        <a:t>Szegedy</a:t>
                      </a:r>
                      <a:r>
                        <a:rPr sz="1050" spc="-5" dirty="0">
                          <a:latin typeface="Verdana" panose="020B0604030504040204"/>
                          <a:cs typeface="Verdana" panose="020B0604030504040204"/>
                        </a:rPr>
                        <a:t>,</a:t>
                      </a:r>
                      <a:endParaRPr sz="1050">
                        <a:latin typeface="Verdana" panose="020B0604030504040204"/>
                        <a:cs typeface="Verdana" panose="020B0604030504040204"/>
                      </a:endParaRPr>
                    </a:p>
                    <a:p>
                      <a:pPr marL="295910">
                        <a:lnSpc>
                          <a:spcPct val="100000"/>
                        </a:lnSpc>
                      </a:pPr>
                      <a:r>
                        <a:rPr sz="1050" i="1" spc="-5" dirty="0">
                          <a:latin typeface="Verdana" panose="020B0604030504040204"/>
                          <a:cs typeface="Verdana" panose="020B0604030504040204"/>
                        </a:rPr>
                        <a:t>CVPR</a:t>
                      </a:r>
                      <a:r>
                        <a:rPr sz="1050" i="1" spc="-25" dirty="0">
                          <a:latin typeface="Verdana" panose="020B0604030504040204"/>
                          <a:cs typeface="Verdana" panose="020B0604030504040204"/>
                        </a:rPr>
                        <a:t> </a:t>
                      </a:r>
                      <a:r>
                        <a:rPr sz="1050" spc="-5" dirty="0">
                          <a:latin typeface="Verdana" panose="020B0604030504040204"/>
                          <a:cs typeface="Verdana" panose="020B0604030504040204"/>
                        </a:rPr>
                        <a:t>2015</a:t>
                      </a:r>
                      <a:endParaRPr sz="1050">
                        <a:latin typeface="Verdana" panose="020B0604030504040204"/>
                        <a:cs typeface="Verdana" panose="020B0604030504040204"/>
                      </a:endParaRPr>
                    </a:p>
                  </a:txBody>
                  <a:tcPr marL="0" marR="0" marT="35242" marB="0">
                    <a:lnL w="19050">
                      <a:solidFill>
                        <a:srgbClr val="FFFFFF"/>
                      </a:solidFill>
                      <a:prstDash val="solid"/>
                    </a:lnL>
                    <a:lnR w="19050">
                      <a:solidFill>
                        <a:srgbClr val="FFFFFF"/>
                      </a:solidFill>
                      <a:prstDash val="solid"/>
                    </a:lnR>
                    <a:lnT w="19050">
                      <a:solidFill>
                        <a:srgbClr val="000000"/>
                      </a:solidFill>
                      <a:prstDash val="solid"/>
                    </a:lnT>
                    <a:lnB w="19050">
                      <a:solidFill>
                        <a:srgbClr val="000000"/>
                      </a:solidFill>
                      <a:prstDash val="solid"/>
                    </a:lnB>
                    <a:solidFill>
                      <a:srgbClr val="CBCBCB"/>
                    </a:solidFill>
                  </a:tcPr>
                </a:tc>
                <a:tc>
                  <a:txBody>
                    <a:bodyPr/>
                    <a:lstStyle/>
                    <a:p>
                      <a:pPr algn="ctr">
                        <a:lnSpc>
                          <a:spcPct val="100000"/>
                        </a:lnSpc>
                        <a:spcBef>
                          <a:spcPts val="370"/>
                        </a:spcBef>
                      </a:pPr>
                      <a:r>
                        <a:rPr sz="1050" b="1" spc="-5" dirty="0">
                          <a:latin typeface="Verdana" panose="020B0604030504040204"/>
                          <a:cs typeface="Verdana" panose="020B0604030504040204"/>
                        </a:rPr>
                        <a:t>He</a:t>
                      </a:r>
                      <a:r>
                        <a:rPr sz="1050" spc="-5" dirty="0">
                          <a:latin typeface="Verdana" panose="020B0604030504040204"/>
                          <a:cs typeface="Verdana" panose="020B0604030504040204"/>
                        </a:rPr>
                        <a:t>,</a:t>
                      </a:r>
                      <a:endParaRPr sz="1050">
                        <a:latin typeface="Verdana" panose="020B0604030504040204"/>
                        <a:cs typeface="Verdana" panose="020B0604030504040204"/>
                      </a:endParaRPr>
                    </a:p>
                    <a:p>
                      <a:pPr algn="ctr">
                        <a:lnSpc>
                          <a:spcPct val="100000"/>
                        </a:lnSpc>
                      </a:pPr>
                      <a:r>
                        <a:rPr sz="1050" i="1" spc="-5" dirty="0">
                          <a:latin typeface="Verdana" panose="020B0604030504040204"/>
                          <a:cs typeface="Verdana" panose="020B0604030504040204"/>
                        </a:rPr>
                        <a:t>CVPR</a:t>
                      </a:r>
                      <a:r>
                        <a:rPr sz="1050" i="1" spc="-25" dirty="0">
                          <a:latin typeface="Verdana" panose="020B0604030504040204"/>
                          <a:cs typeface="Verdana" panose="020B0604030504040204"/>
                        </a:rPr>
                        <a:t> </a:t>
                      </a:r>
                      <a:r>
                        <a:rPr sz="1050" spc="-5" dirty="0">
                          <a:latin typeface="Verdana" panose="020B0604030504040204"/>
                          <a:cs typeface="Verdana" panose="020B0604030504040204"/>
                        </a:rPr>
                        <a:t>2016</a:t>
                      </a:r>
                      <a:endParaRPr sz="1050">
                        <a:latin typeface="Verdana" panose="020B0604030504040204"/>
                        <a:cs typeface="Verdana" panose="020B0604030504040204"/>
                      </a:endParaRPr>
                    </a:p>
                  </a:txBody>
                  <a:tcPr marL="0" marR="0" marT="35242" marB="0">
                    <a:lnL w="19050">
                      <a:solidFill>
                        <a:srgbClr val="FFFFFF"/>
                      </a:solidFill>
                      <a:prstDash val="solid"/>
                    </a:lnL>
                    <a:lnR w="19050">
                      <a:solidFill>
                        <a:srgbClr val="FFFFFF"/>
                      </a:solidFill>
                      <a:prstDash val="solid"/>
                    </a:lnR>
                    <a:lnT w="19050">
                      <a:solidFill>
                        <a:srgbClr val="000000"/>
                      </a:solidFill>
                      <a:prstDash val="solid"/>
                    </a:lnT>
                    <a:lnB w="19050">
                      <a:solidFill>
                        <a:srgbClr val="000000"/>
                      </a:solidFill>
                      <a:prstDash val="solid"/>
                    </a:lnB>
                    <a:solidFill>
                      <a:srgbClr val="CBCBCB"/>
                    </a:solidFill>
                  </a:tcPr>
                </a:tc>
                <a:tc>
                  <a:txBody>
                    <a:bodyPr/>
                    <a:lstStyle/>
                    <a:p>
                      <a:pPr algn="ctr">
                        <a:lnSpc>
                          <a:spcPct val="100000"/>
                        </a:lnSpc>
                        <a:spcBef>
                          <a:spcPts val="370"/>
                        </a:spcBef>
                      </a:pPr>
                      <a:r>
                        <a:rPr sz="1050" b="1" spc="-5" dirty="0">
                          <a:latin typeface="Verdana" panose="020B0604030504040204"/>
                          <a:cs typeface="Verdana" panose="020B0604030504040204"/>
                        </a:rPr>
                        <a:t>Tan</a:t>
                      </a:r>
                      <a:r>
                        <a:rPr sz="1050" spc="-5" dirty="0">
                          <a:latin typeface="Verdana" panose="020B0604030504040204"/>
                          <a:cs typeface="Verdana" panose="020B0604030504040204"/>
                        </a:rPr>
                        <a:t>,</a:t>
                      </a:r>
                      <a:endParaRPr sz="1050">
                        <a:latin typeface="Verdana" panose="020B0604030504040204"/>
                        <a:cs typeface="Verdana" panose="020B0604030504040204"/>
                      </a:endParaRPr>
                    </a:p>
                    <a:p>
                      <a:pPr algn="ctr">
                        <a:lnSpc>
                          <a:spcPct val="100000"/>
                        </a:lnSpc>
                      </a:pPr>
                      <a:r>
                        <a:rPr sz="1050" i="1" spc="-5" dirty="0">
                          <a:latin typeface="Verdana" panose="020B0604030504040204"/>
                          <a:cs typeface="Verdana" panose="020B0604030504040204"/>
                        </a:rPr>
                        <a:t>ICML</a:t>
                      </a:r>
                      <a:r>
                        <a:rPr sz="1050" i="1" spc="-25" dirty="0">
                          <a:latin typeface="Verdana" panose="020B0604030504040204"/>
                          <a:cs typeface="Verdana" panose="020B0604030504040204"/>
                        </a:rPr>
                        <a:t> </a:t>
                      </a:r>
                      <a:r>
                        <a:rPr sz="1050" spc="-5" dirty="0">
                          <a:latin typeface="Verdana" panose="020B0604030504040204"/>
                          <a:cs typeface="Verdana" panose="020B0604030504040204"/>
                        </a:rPr>
                        <a:t>2019</a:t>
                      </a:r>
                      <a:endParaRPr sz="1050">
                        <a:latin typeface="Verdana" panose="020B0604030504040204"/>
                        <a:cs typeface="Verdana" panose="020B0604030504040204"/>
                      </a:endParaRPr>
                    </a:p>
                  </a:txBody>
                  <a:tcPr marL="0" marR="0" marT="35242" marB="0">
                    <a:lnL w="19050">
                      <a:solidFill>
                        <a:srgbClr val="FFFFFF"/>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BCBCB"/>
                    </a:solidFill>
                  </a:tcPr>
                </a:tc>
              </a:tr>
            </a:tbl>
          </a:graphicData>
        </a:graphic>
      </p:graphicFrame>
      <p:sp>
        <p:nvSpPr>
          <p:cNvPr id="4" name="object 4"/>
          <p:cNvSpPr txBox="1"/>
          <p:nvPr/>
        </p:nvSpPr>
        <p:spPr>
          <a:xfrm>
            <a:off x="4171350" y="5574940"/>
            <a:ext cx="801529" cy="138430"/>
          </a:xfrm>
          <a:prstGeom prst="rect">
            <a:avLst/>
          </a:prstGeom>
        </p:spPr>
        <p:txBody>
          <a:bodyPr vert="horz" wrap="square" lIns="0" tIns="476" rIns="0" bIns="0" rtlCol="0">
            <a:spAutoFit/>
          </a:bodyPr>
          <a:lstStyle/>
          <a:p>
            <a:pPr>
              <a:lnSpc>
                <a:spcPct val="100000"/>
              </a:lnSpc>
              <a:spcBef>
                <a:spcPts val="5"/>
              </a:spcBef>
            </a:pPr>
            <a:r>
              <a:rPr sz="900" spc="-5" dirty="0">
                <a:latin typeface="Verdana" panose="020B0604030504040204"/>
                <a:cs typeface="Verdana" panose="020B0604030504040204"/>
              </a:rPr>
              <a:t>NeurIPS</a:t>
            </a:r>
            <a:r>
              <a:rPr sz="900" spc="-65" dirty="0">
                <a:latin typeface="Verdana" panose="020B0604030504040204"/>
                <a:cs typeface="Verdana" panose="020B0604030504040204"/>
              </a:rPr>
              <a:t> </a:t>
            </a:r>
            <a:r>
              <a:rPr sz="900" spc="-5" dirty="0">
                <a:latin typeface="Verdana" panose="020B0604030504040204"/>
                <a:cs typeface="Verdana" panose="020B0604030504040204"/>
              </a:rPr>
              <a:t>2019</a:t>
            </a:r>
            <a:endParaRPr sz="900">
              <a:latin typeface="Verdana" panose="020B0604030504040204"/>
              <a:cs typeface="Verdana" panose="020B0604030504040204"/>
            </a:endParaRPr>
          </a:p>
        </p:txBody>
      </p:sp>
      <p:sp>
        <p:nvSpPr>
          <p:cNvPr id="7" name="object 7"/>
          <p:cNvSpPr txBox="1"/>
          <p:nvPr/>
        </p:nvSpPr>
        <p:spPr>
          <a:xfrm>
            <a:off x="2513018" y="5806287"/>
            <a:ext cx="4253389" cy="264795"/>
          </a:xfrm>
          <a:prstGeom prst="rect">
            <a:avLst/>
          </a:prstGeom>
          <a:ln w="28575">
            <a:solidFill>
              <a:srgbClr val="FF0000"/>
            </a:solidFill>
          </a:ln>
        </p:spPr>
        <p:txBody>
          <a:bodyPr vert="horz" wrap="square" lIns="0" tIns="34290" rIns="0" bIns="0" rtlCol="0">
            <a:spAutoFit/>
          </a:bodyPr>
          <a:lstStyle/>
          <a:p>
            <a:pPr marL="260985">
              <a:lnSpc>
                <a:spcPct val="100000"/>
              </a:lnSpc>
              <a:spcBef>
                <a:spcPts val="360"/>
              </a:spcBef>
            </a:pPr>
            <a:r>
              <a:rPr sz="1500" spc="-5" dirty="0">
                <a:latin typeface="Verdana" panose="020B0604030504040204"/>
                <a:cs typeface="Verdana" panose="020B0604030504040204"/>
              </a:rPr>
              <a:t>DNN models getting </a:t>
            </a:r>
            <a:r>
              <a:rPr sz="1500" b="1" dirty="0">
                <a:latin typeface="Verdana" panose="020B0604030504040204"/>
                <a:cs typeface="Verdana" panose="020B0604030504040204"/>
              </a:rPr>
              <a:t>larger </a:t>
            </a:r>
            <a:r>
              <a:rPr sz="1500" spc="-5" dirty="0">
                <a:latin typeface="Verdana" panose="020B0604030504040204"/>
                <a:cs typeface="Verdana" panose="020B0604030504040204"/>
              </a:rPr>
              <a:t>and</a:t>
            </a:r>
            <a:r>
              <a:rPr sz="1500" dirty="0">
                <a:latin typeface="Verdana" panose="020B0604030504040204"/>
                <a:cs typeface="Verdana" panose="020B0604030504040204"/>
              </a:rPr>
              <a:t> </a:t>
            </a:r>
            <a:r>
              <a:rPr sz="1500" b="1" spc="-5" dirty="0">
                <a:latin typeface="Verdana" panose="020B0604030504040204"/>
                <a:cs typeface="Verdana" panose="020B0604030504040204"/>
              </a:rPr>
              <a:t>deeper</a:t>
            </a:r>
            <a:endParaRPr sz="1500">
              <a:latin typeface="Verdana" panose="020B0604030504040204"/>
              <a:cs typeface="Verdana" panose="020B0604030504040204"/>
            </a:endParaRPr>
          </a:p>
        </p:txBody>
      </p:sp>
      <p:sp>
        <p:nvSpPr>
          <p:cNvPr id="8" name="object 8"/>
          <p:cNvSpPr/>
          <p:nvPr/>
        </p:nvSpPr>
        <p:spPr>
          <a:xfrm>
            <a:off x="2513018" y="5523890"/>
            <a:ext cx="5704523" cy="311944"/>
          </a:xfrm>
          <a:custGeom>
            <a:avLst/>
            <a:gdLst/>
            <a:ahLst/>
            <a:cxnLst/>
            <a:rect l="l" t="t" r="r" b="b"/>
            <a:pathLst>
              <a:path w="7606030" h="415925">
                <a:moveTo>
                  <a:pt x="7605852" y="0"/>
                </a:moveTo>
                <a:lnTo>
                  <a:pt x="0" y="0"/>
                </a:lnTo>
                <a:lnTo>
                  <a:pt x="0" y="415498"/>
                </a:lnTo>
                <a:lnTo>
                  <a:pt x="7605852" y="415498"/>
                </a:lnTo>
                <a:lnTo>
                  <a:pt x="7605852" y="0"/>
                </a:lnTo>
                <a:close/>
              </a:path>
            </a:pathLst>
          </a:custGeom>
          <a:solidFill>
            <a:srgbClr val="FFFFFF"/>
          </a:solidFill>
        </p:spPr>
        <p:txBody>
          <a:bodyPr wrap="square" lIns="0" tIns="0" rIns="0" bIns="0" rtlCol="0"/>
          <a:lstStyle/>
          <a:p>
            <a:endParaRPr sz="1350"/>
          </a:p>
        </p:txBody>
      </p:sp>
      <p:sp>
        <p:nvSpPr>
          <p:cNvPr id="5" name="灯片编号占位符 4"/>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1785620" y="2638425"/>
            <a:ext cx="7358380" cy="203200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pPr algn="l">
              <a:buClrTx/>
              <a:buSzTx/>
              <a:buFontTx/>
            </a:pPr>
            <a:r>
              <a:rPr lang="en-US" altLang="zh-TW" sz="6600" dirty="0">
                <a:solidFill>
                  <a:schemeClr val="bg1"/>
                </a:solidFill>
                <a:sym typeface="+mn-ea"/>
              </a:rPr>
              <a:t>Network Pruning</a:t>
            </a:r>
            <a:endParaRPr lang="en-US" altLang="zh-TW" sz="6600" dirty="0">
              <a:solidFill>
                <a:schemeClr val="bg1"/>
              </a:solidFill>
            </a:endParaRPr>
          </a:p>
          <a:p>
            <a:endParaRPr lang="en-US" altLang="zh-CN" sz="6600" dirty="0">
              <a:solidFill>
                <a:schemeClr val="bg1"/>
              </a:solidFill>
              <a:sym typeface="+mn-ea"/>
            </a:endParaRPr>
          </a:p>
        </p:txBody>
      </p:sp>
      <p:sp>
        <p:nvSpPr>
          <p:cNvPr id="4" name="灯片编号占位符 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358775" y="629285"/>
            <a:ext cx="5898515" cy="760095"/>
          </a:xfrm>
          <a:prstGeom prst="rect">
            <a:avLst/>
          </a:prstGeom>
          <a:solidFill>
            <a:srgbClr val="FFFFFF"/>
          </a:solidFill>
        </p:spPr>
        <p:txBody>
          <a:bodyPr wrap="none" lIns="0" tIns="0" rIns="0" bIns="0">
            <a:noAutofit/>
          </a:bodyPr>
          <a:p>
            <a:pPr indent="0"/>
            <a:r>
              <a:rPr sz="3600" b="1" kern="0" spc="-5" dirty="0">
                <a:solidFill>
                  <a:srgbClr val="00294D"/>
                </a:solidFill>
                <a:latin typeface="Calibri" panose="020F0502020204030204"/>
                <a:ea typeface="+mj-ea"/>
                <a:cs typeface="Calibri" panose="020F0502020204030204"/>
              </a:rPr>
              <a:t>Evolution of NN Accelerators</a:t>
            </a:r>
            <a:endParaRPr sz="3600" b="1" kern="0" spc="-5" dirty="0">
              <a:solidFill>
                <a:srgbClr val="00294D"/>
              </a:solidFill>
              <a:latin typeface="Calibri" panose="020F0502020204030204"/>
              <a:ea typeface="+mj-ea"/>
              <a:cs typeface="Calibri" panose="020F0502020204030204"/>
            </a:endParaRPr>
          </a:p>
        </p:txBody>
      </p:sp>
      <p:pic>
        <p:nvPicPr>
          <p:cNvPr id="7" name="图片 6"/>
          <p:cNvPicPr>
            <a:picLocks noChangeAspect="1"/>
          </p:cNvPicPr>
          <p:nvPr/>
        </p:nvPicPr>
        <p:blipFill>
          <a:blip r:embed="rId1"/>
          <a:stretch>
            <a:fillRect/>
          </a:stretch>
        </p:blipFill>
        <p:spPr>
          <a:xfrm>
            <a:off x="579628" y="2209292"/>
            <a:ext cx="2301240" cy="1374648"/>
          </a:xfrm>
          <a:prstGeom prst="rect">
            <a:avLst/>
          </a:prstGeom>
        </p:spPr>
      </p:pic>
      <p:sp>
        <p:nvSpPr>
          <p:cNvPr id="8" name="矩形 7"/>
          <p:cNvSpPr/>
          <p:nvPr/>
        </p:nvSpPr>
        <p:spPr>
          <a:xfrm>
            <a:off x="601980" y="4203700"/>
            <a:ext cx="2366010" cy="1076325"/>
          </a:xfrm>
          <a:prstGeom prst="rect">
            <a:avLst/>
          </a:prstGeom>
          <a:solidFill>
            <a:srgbClr val="FFFFFF"/>
          </a:solidFill>
        </p:spPr>
        <p:txBody>
          <a:bodyPr lIns="0" tIns="0" rIns="0" bIns="0">
            <a:noAutofit/>
          </a:bodyPr>
          <a:p>
            <a:pPr indent="0"/>
            <a:r>
              <a:rPr lang="en-US" sz="2000" b="1">
                <a:solidFill>
                  <a:srgbClr val="0070C0"/>
                </a:solidFill>
                <a:latin typeface="Trebuchet MS" panose="020B0603020202020204"/>
              </a:rPr>
              <a:t>General HW(CPU&amp;GPU)</a:t>
            </a:r>
            <a:endParaRPr lang="en-US" sz="2000" b="1">
              <a:solidFill>
                <a:srgbClr val="0070C0"/>
              </a:solidFill>
              <a:latin typeface="Trebuchet MS" panose="020B0603020202020204"/>
            </a:endParaRPr>
          </a:p>
          <a:p>
            <a:pPr indent="0"/>
            <a:r>
              <a:rPr lang="en-US" sz="2000" b="1">
                <a:solidFill>
                  <a:srgbClr val="0070C0"/>
                </a:solidFill>
                <a:latin typeface="Trebuchet MS" panose="020B0603020202020204"/>
              </a:rPr>
              <a:t>optimazation for NN</a:t>
            </a:r>
            <a:endParaRPr lang="en-US" sz="2000" b="1">
              <a:solidFill>
                <a:srgbClr val="0070C0"/>
              </a:solidFill>
              <a:latin typeface="Trebuchet MS" panose="020B0603020202020204"/>
            </a:endParaRPr>
          </a:p>
        </p:txBody>
      </p:sp>
      <p:pic>
        <p:nvPicPr>
          <p:cNvPr id="9" name="图片 8"/>
          <p:cNvPicPr>
            <a:picLocks noChangeAspect="1"/>
          </p:cNvPicPr>
          <p:nvPr/>
        </p:nvPicPr>
        <p:blipFill>
          <a:blip r:embed="rId2"/>
          <a:srcRect l="49245"/>
          <a:stretch>
            <a:fillRect/>
          </a:stretch>
        </p:blipFill>
        <p:spPr>
          <a:xfrm>
            <a:off x="3481070" y="2146300"/>
            <a:ext cx="2181860" cy="1478915"/>
          </a:xfrm>
          <a:prstGeom prst="rect">
            <a:avLst/>
          </a:prstGeom>
        </p:spPr>
      </p:pic>
      <p:sp>
        <p:nvSpPr>
          <p:cNvPr id="10" name="文本框 9"/>
          <p:cNvSpPr txBox="1"/>
          <p:nvPr/>
        </p:nvSpPr>
        <p:spPr>
          <a:xfrm>
            <a:off x="3480435" y="4260215"/>
            <a:ext cx="2366645" cy="706755"/>
          </a:xfrm>
          <a:prstGeom prst="rect">
            <a:avLst/>
          </a:prstGeom>
          <a:noFill/>
        </p:spPr>
        <p:txBody>
          <a:bodyPr wrap="square" rtlCol="0" anchor="t">
            <a:spAutoFit/>
          </a:bodyPr>
          <a:p>
            <a:r>
              <a:rPr lang="en-US" sz="2000" b="1">
                <a:solidFill>
                  <a:srgbClr val="ED7D31"/>
                </a:solidFill>
                <a:latin typeface="Trebuchet MS" panose="020B0603020202020204"/>
                <a:sym typeface="+mn-ea"/>
              </a:rPr>
              <a:t>Memory-centric Specific Hardware</a:t>
            </a:r>
            <a:endParaRPr lang="zh-CN" altLang="en-US" sz="2000"/>
          </a:p>
        </p:txBody>
      </p:sp>
      <p:pic>
        <p:nvPicPr>
          <p:cNvPr id="11" name="图片 10"/>
          <p:cNvPicPr>
            <a:picLocks noChangeAspect="1"/>
          </p:cNvPicPr>
          <p:nvPr/>
        </p:nvPicPr>
        <p:blipFill>
          <a:blip r:embed="rId3"/>
          <a:srcRect l="74836"/>
          <a:stretch>
            <a:fillRect/>
          </a:stretch>
        </p:blipFill>
        <p:spPr>
          <a:xfrm>
            <a:off x="6507480" y="1647190"/>
            <a:ext cx="1921510" cy="2008505"/>
          </a:xfrm>
          <a:prstGeom prst="rect">
            <a:avLst/>
          </a:prstGeom>
        </p:spPr>
      </p:pic>
      <p:sp>
        <p:nvSpPr>
          <p:cNvPr id="12" name="文本框 11"/>
          <p:cNvSpPr txBox="1"/>
          <p:nvPr/>
        </p:nvSpPr>
        <p:spPr>
          <a:xfrm>
            <a:off x="6386830" y="4277995"/>
            <a:ext cx="2259330" cy="706755"/>
          </a:xfrm>
          <a:prstGeom prst="rect">
            <a:avLst/>
          </a:prstGeom>
          <a:noFill/>
        </p:spPr>
        <p:txBody>
          <a:bodyPr wrap="none" rtlCol="0" anchor="t">
            <a:spAutoFit/>
          </a:bodyPr>
          <a:p>
            <a:r>
              <a:rPr lang="en-US" sz="2000" b="1">
                <a:solidFill>
                  <a:srgbClr val="FFC000"/>
                </a:solidFill>
                <a:latin typeface="Trebuchet MS" panose="020B0603020202020204"/>
                <a:sym typeface="+mn-ea"/>
              </a:rPr>
              <a:t>SW/HW Co-design </a:t>
            </a:r>
            <a:endParaRPr lang="en-US" sz="2000" b="1">
              <a:solidFill>
                <a:srgbClr val="FFC000"/>
              </a:solidFill>
              <a:latin typeface="Trebuchet MS" panose="020B0603020202020204"/>
              <a:sym typeface="+mn-ea"/>
            </a:endParaRPr>
          </a:p>
          <a:p>
            <a:r>
              <a:rPr lang="en-US" sz="2000" b="1">
                <a:solidFill>
                  <a:srgbClr val="FFC000"/>
                </a:solidFill>
                <a:latin typeface="Trebuchet MS" panose="020B0603020202020204"/>
                <a:sym typeface="+mn-ea"/>
              </a:rPr>
              <a:t>Accelerator</a:t>
            </a:r>
            <a:endParaRPr lang="en-US" sz="2000" b="1">
              <a:solidFill>
                <a:srgbClr val="FFC000"/>
              </a:solidFill>
              <a:latin typeface="Trebuchet MS" panose="020B0603020202020204"/>
              <a:sym typeface="+mn-ea"/>
            </a:endParaRPr>
          </a:p>
        </p:txBody>
      </p:sp>
    </p:spTree>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1785620" y="2638425"/>
            <a:ext cx="7358380" cy="122301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sz="6600" spc="-5" dirty="0">
                <a:solidFill>
                  <a:srgbClr val="FFFFFF"/>
                </a:solidFill>
                <a:sym typeface="+mn-ea"/>
              </a:rPr>
              <a:t>CPU </a:t>
            </a:r>
            <a:r>
              <a:rPr sz="6600" dirty="0">
                <a:solidFill>
                  <a:srgbClr val="FFFFFF"/>
                </a:solidFill>
                <a:sym typeface="+mn-ea"/>
              </a:rPr>
              <a:t>&amp; </a:t>
            </a:r>
            <a:r>
              <a:rPr sz="6600" spc="-5" dirty="0">
                <a:solidFill>
                  <a:srgbClr val="FFFFFF"/>
                </a:solidFill>
                <a:sym typeface="+mn-ea"/>
              </a:rPr>
              <a:t>GPU</a:t>
            </a:r>
            <a:r>
              <a:rPr sz="6600" spc="-30" dirty="0">
                <a:solidFill>
                  <a:srgbClr val="FFFFFF"/>
                </a:solidFill>
                <a:sym typeface="+mn-ea"/>
              </a:rPr>
              <a:t> </a:t>
            </a:r>
            <a:r>
              <a:rPr sz="6600" spc="-5" dirty="0">
                <a:solidFill>
                  <a:srgbClr val="FFFFFF"/>
                </a:solidFill>
                <a:sym typeface="+mn-ea"/>
              </a:rPr>
              <a:t>Platforms</a:t>
            </a:r>
            <a:endParaRPr lang="en-US" altLang="zh-CN" sz="6600" dirty="0">
              <a:solidFill>
                <a:schemeClr val="bg1"/>
              </a:solidFill>
              <a:sym typeface="+mn-ea"/>
            </a:endParaRPr>
          </a:p>
        </p:txBody>
      </p:sp>
      <p:sp>
        <p:nvSpPr>
          <p:cNvPr id="4" name="灯片编号占位符 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3730" y="635635"/>
            <a:ext cx="8510270" cy="563245"/>
          </a:xfrm>
          <a:prstGeom prst="rect">
            <a:avLst/>
          </a:prstGeom>
        </p:spPr>
        <p:txBody>
          <a:bodyPr vert="horz" wrap="square" lIns="0" tIns="9525" rIns="0" bIns="0" rtlCol="0">
            <a:spAutoFit/>
          </a:bodyPr>
          <a:lstStyle/>
          <a:p>
            <a:pPr marL="12700">
              <a:lnSpc>
                <a:spcPct val="100000"/>
              </a:lnSpc>
              <a:spcBef>
                <a:spcPts val="100"/>
              </a:spcBef>
            </a:pPr>
            <a:r>
              <a:rPr sz="3600" b="1" kern="0" spc="-5" dirty="0">
                <a:solidFill>
                  <a:srgbClr val="00294D"/>
                </a:solidFill>
                <a:latin typeface="Calibri" panose="020F0502020204030204"/>
                <a:cs typeface="Calibri" panose="020F0502020204030204"/>
              </a:rPr>
              <a:t>CPU, GPU Libraries for Matrix Multiplication</a:t>
            </a:r>
            <a:endParaRPr sz="3600" b="1" kern="0" spc="-5" dirty="0">
              <a:solidFill>
                <a:srgbClr val="00294D"/>
              </a:solidFill>
              <a:latin typeface="Calibri" panose="020F0502020204030204"/>
              <a:cs typeface="Calibri" panose="020F0502020204030204"/>
            </a:endParaRPr>
          </a:p>
        </p:txBody>
      </p:sp>
      <p:sp>
        <p:nvSpPr>
          <p:cNvPr id="3" name="object 3"/>
          <p:cNvSpPr txBox="1"/>
          <p:nvPr/>
        </p:nvSpPr>
        <p:spPr>
          <a:xfrm>
            <a:off x="625793" y="1880997"/>
            <a:ext cx="7726680" cy="3377565"/>
          </a:xfrm>
          <a:prstGeom prst="rect">
            <a:avLst/>
          </a:prstGeom>
        </p:spPr>
        <p:txBody>
          <a:bodyPr vert="horz" wrap="square" lIns="0" tIns="9525" rIns="0" bIns="0" rtlCol="0">
            <a:spAutoFit/>
          </a:bodyPr>
          <a:lstStyle/>
          <a:p>
            <a:pPr marL="482600" indent="-469900">
              <a:lnSpc>
                <a:spcPct val="100000"/>
              </a:lnSpc>
              <a:spcBef>
                <a:spcPts val="100"/>
              </a:spcBef>
              <a:buClr>
                <a:srgbClr val="002060"/>
              </a:buClr>
              <a:buFont typeface="Wingdings" panose="05000000000000000000"/>
              <a:buChar char=""/>
              <a:tabLst>
                <a:tab pos="481965" algn="l"/>
                <a:tab pos="482600" algn="l"/>
              </a:tabLst>
            </a:pPr>
            <a:r>
              <a:rPr dirty="0">
                <a:latin typeface="Verdana" panose="020B0604030504040204"/>
                <a:cs typeface="Verdana" panose="020B0604030504040204"/>
              </a:rPr>
              <a:t>Implementation: </a:t>
            </a:r>
            <a:r>
              <a:rPr spc="-5" dirty="0">
                <a:latin typeface="Verdana" panose="020B0604030504040204"/>
                <a:cs typeface="Verdana" panose="020B0604030504040204"/>
              </a:rPr>
              <a:t>Matrix </a:t>
            </a:r>
            <a:r>
              <a:rPr dirty="0">
                <a:latin typeface="Verdana" panose="020B0604030504040204"/>
                <a:cs typeface="Verdana" panose="020B0604030504040204"/>
              </a:rPr>
              <a:t>Multiplication</a:t>
            </a:r>
            <a:r>
              <a:rPr spc="15" dirty="0">
                <a:latin typeface="Verdana" panose="020B0604030504040204"/>
                <a:cs typeface="Verdana" panose="020B0604030504040204"/>
              </a:rPr>
              <a:t> </a:t>
            </a:r>
            <a:r>
              <a:rPr spc="-5" dirty="0">
                <a:latin typeface="Verdana" panose="020B0604030504040204"/>
                <a:cs typeface="Verdana" panose="020B0604030504040204"/>
              </a:rPr>
              <a:t>(GEMM)</a:t>
            </a:r>
            <a:endParaRPr>
              <a:latin typeface="Verdana" panose="020B0604030504040204"/>
              <a:cs typeface="Verdana" panose="020B0604030504040204"/>
            </a:endParaRPr>
          </a:p>
          <a:p>
            <a:pPr>
              <a:lnSpc>
                <a:spcPct val="100000"/>
              </a:lnSpc>
              <a:spcBef>
                <a:spcPts val="30"/>
              </a:spcBef>
              <a:buClr>
                <a:srgbClr val="002060"/>
              </a:buClr>
              <a:buFont typeface="Wingdings" panose="05000000000000000000"/>
              <a:buChar char=""/>
            </a:pPr>
            <a:endParaRPr sz="2400">
              <a:latin typeface="Verdana" panose="020B0604030504040204"/>
              <a:cs typeface="Verdana" panose="020B0604030504040204"/>
            </a:endParaRPr>
          </a:p>
          <a:p>
            <a:pPr marL="920750" lvl="1" indent="-437515">
              <a:lnSpc>
                <a:spcPct val="100000"/>
              </a:lnSpc>
              <a:buClr>
                <a:srgbClr val="002060"/>
              </a:buClr>
              <a:buFont typeface="Wingdings" panose="05000000000000000000"/>
              <a:buChar char=""/>
              <a:tabLst>
                <a:tab pos="920115" algn="l"/>
                <a:tab pos="920750" algn="l"/>
              </a:tabLst>
            </a:pPr>
            <a:r>
              <a:rPr sz="1650" spc="-5" dirty="0">
                <a:latin typeface="Verdana" panose="020B0604030504040204"/>
                <a:cs typeface="Verdana" panose="020B0604030504040204"/>
              </a:rPr>
              <a:t>CPU: OpenBLAS, Intel MKL,</a:t>
            </a:r>
            <a:r>
              <a:rPr sz="1650" spc="5" dirty="0">
                <a:latin typeface="Verdana" panose="020B0604030504040204"/>
                <a:cs typeface="Verdana" panose="020B0604030504040204"/>
              </a:rPr>
              <a:t> </a:t>
            </a:r>
            <a:r>
              <a:rPr sz="1650" spc="-5" dirty="0">
                <a:latin typeface="Verdana" panose="020B0604030504040204"/>
                <a:cs typeface="Verdana" panose="020B0604030504040204"/>
              </a:rPr>
              <a:t>etc</a:t>
            </a:r>
            <a:endParaRPr sz="1650">
              <a:latin typeface="Verdana" panose="020B0604030504040204"/>
              <a:cs typeface="Verdana" panose="020B0604030504040204"/>
            </a:endParaRPr>
          </a:p>
          <a:p>
            <a:pPr lvl="1">
              <a:lnSpc>
                <a:spcPct val="100000"/>
              </a:lnSpc>
              <a:spcBef>
                <a:spcPts val="5"/>
              </a:spcBef>
              <a:buClr>
                <a:srgbClr val="002060"/>
              </a:buClr>
              <a:buFont typeface="Wingdings" panose="05000000000000000000"/>
              <a:buChar char=""/>
            </a:pPr>
            <a:endParaRPr sz="2515">
              <a:latin typeface="Verdana" panose="020B0604030504040204"/>
              <a:cs typeface="Verdana" panose="020B0604030504040204"/>
            </a:endParaRPr>
          </a:p>
          <a:p>
            <a:pPr marL="920750" lvl="1" indent="-437515">
              <a:lnSpc>
                <a:spcPct val="100000"/>
              </a:lnSpc>
              <a:spcBef>
                <a:spcPts val="5"/>
              </a:spcBef>
              <a:buClr>
                <a:srgbClr val="002060"/>
              </a:buClr>
              <a:buFont typeface="Wingdings" panose="05000000000000000000"/>
              <a:buChar char=""/>
              <a:tabLst>
                <a:tab pos="920115" algn="l"/>
                <a:tab pos="920750" algn="l"/>
              </a:tabLst>
            </a:pPr>
            <a:r>
              <a:rPr sz="1650" spc="-5" dirty="0">
                <a:latin typeface="Verdana" panose="020B0604030504040204"/>
                <a:cs typeface="Verdana" panose="020B0604030504040204"/>
              </a:rPr>
              <a:t>GPU: cuBLAS, cuDNN,</a:t>
            </a:r>
            <a:r>
              <a:rPr sz="1650" spc="5" dirty="0">
                <a:latin typeface="Verdana" panose="020B0604030504040204"/>
                <a:cs typeface="Verdana" panose="020B0604030504040204"/>
              </a:rPr>
              <a:t> </a:t>
            </a:r>
            <a:r>
              <a:rPr sz="1650" spc="-5" dirty="0">
                <a:latin typeface="Verdana" panose="020B0604030504040204"/>
                <a:cs typeface="Verdana" panose="020B0604030504040204"/>
              </a:rPr>
              <a:t>etc</a:t>
            </a:r>
            <a:endParaRPr sz="1650">
              <a:latin typeface="Verdana" panose="020B0604030504040204"/>
              <a:cs typeface="Verdana" panose="020B0604030504040204"/>
            </a:endParaRPr>
          </a:p>
          <a:p>
            <a:pPr lvl="1">
              <a:lnSpc>
                <a:spcPct val="100000"/>
              </a:lnSpc>
              <a:spcBef>
                <a:spcPts val="35"/>
              </a:spcBef>
              <a:buClr>
                <a:srgbClr val="002060"/>
              </a:buClr>
              <a:buFont typeface="Wingdings" panose="05000000000000000000"/>
              <a:buChar char=""/>
            </a:pPr>
            <a:endParaRPr sz="2400">
              <a:latin typeface="Verdana" panose="020B0604030504040204"/>
              <a:cs typeface="Verdana" panose="020B0604030504040204"/>
            </a:endParaRPr>
          </a:p>
          <a:p>
            <a:pPr marL="481965" marR="1210310" indent="-469900">
              <a:lnSpc>
                <a:spcPct val="101000"/>
              </a:lnSpc>
              <a:spcBef>
                <a:spcPts val="5"/>
              </a:spcBef>
              <a:buClr>
                <a:srgbClr val="002060"/>
              </a:buClr>
              <a:buFont typeface="Wingdings" panose="05000000000000000000"/>
              <a:buChar char=""/>
              <a:tabLst>
                <a:tab pos="481965" algn="l"/>
                <a:tab pos="482600" algn="l"/>
              </a:tabLst>
            </a:pPr>
            <a:r>
              <a:rPr dirty="0">
                <a:latin typeface="Verdana" panose="020B0604030504040204"/>
                <a:cs typeface="Verdana" panose="020B0604030504040204"/>
              </a:rPr>
              <a:t>Library </a:t>
            </a:r>
            <a:r>
              <a:rPr spc="-5" dirty="0">
                <a:latin typeface="Verdana" panose="020B0604030504040204"/>
                <a:cs typeface="Verdana" panose="020B0604030504040204"/>
              </a:rPr>
              <a:t>will </a:t>
            </a:r>
            <a:r>
              <a:rPr dirty="0">
                <a:latin typeface="Verdana" panose="020B0604030504040204"/>
                <a:cs typeface="Verdana" panose="020B0604030504040204"/>
              </a:rPr>
              <a:t>note shape of the matrix multiply and </a:t>
            </a:r>
            <a:r>
              <a:rPr spc="-5" dirty="0">
                <a:latin typeface="Verdana" panose="020B0604030504040204"/>
                <a:cs typeface="Verdana" panose="020B0604030504040204"/>
              </a:rPr>
              <a:t>select  implementation </a:t>
            </a:r>
            <a:r>
              <a:rPr dirty="0">
                <a:latin typeface="Verdana" panose="020B0604030504040204"/>
                <a:cs typeface="Verdana" panose="020B0604030504040204"/>
              </a:rPr>
              <a:t>optimized for that</a:t>
            </a:r>
            <a:r>
              <a:rPr spc="35" dirty="0">
                <a:latin typeface="Verdana" panose="020B0604030504040204"/>
                <a:cs typeface="Verdana" panose="020B0604030504040204"/>
              </a:rPr>
              <a:t> </a:t>
            </a:r>
            <a:r>
              <a:rPr spc="-5" dirty="0">
                <a:latin typeface="Verdana" panose="020B0604030504040204"/>
                <a:cs typeface="Verdana" panose="020B0604030504040204"/>
              </a:rPr>
              <a:t>shape</a:t>
            </a:r>
            <a:endParaRPr>
              <a:latin typeface="Verdana" panose="020B0604030504040204"/>
              <a:cs typeface="Verdana" panose="020B0604030504040204"/>
            </a:endParaRPr>
          </a:p>
          <a:p>
            <a:pPr>
              <a:lnSpc>
                <a:spcPct val="100000"/>
              </a:lnSpc>
              <a:spcBef>
                <a:spcPts val="35"/>
              </a:spcBef>
              <a:buClr>
                <a:srgbClr val="002060"/>
              </a:buClr>
              <a:buFont typeface="Wingdings" panose="05000000000000000000"/>
              <a:buChar char=""/>
            </a:pPr>
            <a:endParaRPr sz="2140">
              <a:latin typeface="Verdana" panose="020B0604030504040204"/>
              <a:cs typeface="Verdana" panose="020B0604030504040204"/>
            </a:endParaRPr>
          </a:p>
          <a:p>
            <a:pPr marL="482600" indent="-469900">
              <a:lnSpc>
                <a:spcPct val="100000"/>
              </a:lnSpc>
              <a:spcBef>
                <a:spcPts val="5"/>
              </a:spcBef>
              <a:buClr>
                <a:srgbClr val="002060"/>
              </a:buClr>
              <a:buFont typeface="Wingdings" panose="05000000000000000000"/>
              <a:buChar char=""/>
              <a:tabLst>
                <a:tab pos="481965" algn="l"/>
                <a:tab pos="482600" algn="l"/>
              </a:tabLst>
            </a:pPr>
            <a:r>
              <a:rPr dirty="0">
                <a:latin typeface="Verdana" panose="020B0604030504040204"/>
                <a:cs typeface="Verdana" panose="020B0604030504040204"/>
              </a:rPr>
              <a:t>Optimization usually involves proper tiling to </a:t>
            </a:r>
            <a:r>
              <a:rPr spc="-5" dirty="0">
                <a:latin typeface="Verdana" panose="020B0604030504040204"/>
                <a:cs typeface="Verdana" panose="020B0604030504040204"/>
              </a:rPr>
              <a:t>memory</a:t>
            </a:r>
            <a:r>
              <a:rPr spc="80" dirty="0">
                <a:latin typeface="Verdana" panose="020B0604030504040204"/>
                <a:cs typeface="Verdana" panose="020B0604030504040204"/>
              </a:rPr>
              <a:t> </a:t>
            </a:r>
            <a:r>
              <a:rPr spc="-5" dirty="0">
                <a:latin typeface="Verdana" panose="020B0604030504040204"/>
                <a:cs typeface="Verdana" panose="020B0604030504040204"/>
              </a:rPr>
              <a:t>hierarchy</a:t>
            </a:r>
            <a:endParaRPr>
              <a:latin typeface="Verdana" panose="020B0604030504040204"/>
              <a:cs typeface="Verdana" panose="020B0604030504040204"/>
            </a:endParaRPr>
          </a:p>
        </p:txBody>
      </p:sp>
      <p:sp>
        <p:nvSpPr>
          <p:cNvPr id="4" name="灯片编号占位符 3"/>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42227" y="3307432"/>
            <a:ext cx="930593" cy="1318260"/>
          </a:xfrm>
          <a:custGeom>
            <a:avLst/>
            <a:gdLst/>
            <a:ahLst/>
            <a:cxnLst/>
            <a:rect l="l" t="t" r="r" b="b"/>
            <a:pathLst>
              <a:path w="1240789" h="1757679">
                <a:moveTo>
                  <a:pt x="0" y="0"/>
                </a:moveTo>
                <a:lnTo>
                  <a:pt x="1240453" y="0"/>
                </a:lnTo>
                <a:lnTo>
                  <a:pt x="1240453" y="1757308"/>
                </a:lnTo>
                <a:lnTo>
                  <a:pt x="0" y="1757308"/>
                </a:lnTo>
                <a:lnTo>
                  <a:pt x="0" y="0"/>
                </a:lnTo>
                <a:close/>
              </a:path>
            </a:pathLst>
          </a:custGeom>
          <a:ln w="17228">
            <a:solidFill>
              <a:srgbClr val="000000"/>
            </a:solidFill>
          </a:ln>
        </p:spPr>
        <p:txBody>
          <a:bodyPr wrap="square" lIns="0" tIns="0" rIns="0" bIns="0" rtlCol="0"/>
          <a:lstStyle/>
          <a:p>
            <a:endParaRPr sz="1350"/>
          </a:p>
        </p:txBody>
      </p:sp>
      <p:sp>
        <p:nvSpPr>
          <p:cNvPr id="7" name="object 7"/>
          <p:cNvSpPr/>
          <p:nvPr/>
        </p:nvSpPr>
        <p:spPr>
          <a:xfrm>
            <a:off x="1875653" y="3339741"/>
            <a:ext cx="930593" cy="659130"/>
          </a:xfrm>
          <a:custGeom>
            <a:avLst/>
            <a:gdLst/>
            <a:ahLst/>
            <a:cxnLst/>
            <a:rect l="l" t="t" r="r" b="b"/>
            <a:pathLst>
              <a:path w="1240789" h="878839">
                <a:moveTo>
                  <a:pt x="0" y="0"/>
                </a:moveTo>
                <a:lnTo>
                  <a:pt x="1240453" y="0"/>
                </a:lnTo>
                <a:lnTo>
                  <a:pt x="1240453" y="878654"/>
                </a:lnTo>
                <a:lnTo>
                  <a:pt x="0" y="878654"/>
                </a:lnTo>
                <a:lnTo>
                  <a:pt x="0" y="0"/>
                </a:lnTo>
                <a:close/>
              </a:path>
            </a:pathLst>
          </a:custGeom>
          <a:ln w="17228">
            <a:solidFill>
              <a:srgbClr val="000000"/>
            </a:solidFill>
          </a:ln>
        </p:spPr>
        <p:txBody>
          <a:bodyPr wrap="square" lIns="0" tIns="0" rIns="0" bIns="0" rtlCol="0"/>
          <a:lstStyle/>
          <a:p>
            <a:endParaRPr sz="1350"/>
          </a:p>
        </p:txBody>
      </p:sp>
      <p:sp>
        <p:nvSpPr>
          <p:cNvPr id="8" name="object 8"/>
          <p:cNvSpPr/>
          <p:nvPr/>
        </p:nvSpPr>
        <p:spPr>
          <a:xfrm>
            <a:off x="1787975" y="3342951"/>
            <a:ext cx="40005" cy="659130"/>
          </a:xfrm>
          <a:custGeom>
            <a:avLst/>
            <a:gdLst/>
            <a:ahLst/>
            <a:cxnLst/>
            <a:rect l="l" t="t" r="r" b="b"/>
            <a:pathLst>
              <a:path w="53339" h="878839">
                <a:moveTo>
                  <a:pt x="4648" y="831214"/>
                </a:moveTo>
                <a:lnTo>
                  <a:pt x="609" y="833729"/>
                </a:lnTo>
                <a:lnTo>
                  <a:pt x="0" y="836383"/>
                </a:lnTo>
                <a:lnTo>
                  <a:pt x="26441" y="878713"/>
                </a:lnTo>
                <a:lnTo>
                  <a:pt x="31522" y="870584"/>
                </a:lnTo>
                <a:lnTo>
                  <a:pt x="22136" y="870584"/>
                </a:lnTo>
                <a:lnTo>
                  <a:pt x="22136" y="855558"/>
                </a:lnTo>
                <a:lnTo>
                  <a:pt x="7302" y="831824"/>
                </a:lnTo>
                <a:lnTo>
                  <a:pt x="4648" y="831214"/>
                </a:lnTo>
                <a:close/>
              </a:path>
              <a:path w="53339" h="878839">
                <a:moveTo>
                  <a:pt x="22136" y="855558"/>
                </a:moveTo>
                <a:lnTo>
                  <a:pt x="22136" y="870584"/>
                </a:lnTo>
                <a:lnTo>
                  <a:pt x="30759" y="870584"/>
                </a:lnTo>
                <a:lnTo>
                  <a:pt x="30759" y="868299"/>
                </a:lnTo>
                <a:lnTo>
                  <a:pt x="22796" y="868299"/>
                </a:lnTo>
                <a:lnTo>
                  <a:pt x="26447" y="862457"/>
                </a:lnTo>
                <a:lnTo>
                  <a:pt x="22136" y="855558"/>
                </a:lnTo>
                <a:close/>
              </a:path>
              <a:path w="53339" h="878839">
                <a:moveTo>
                  <a:pt x="48247" y="831214"/>
                </a:moveTo>
                <a:lnTo>
                  <a:pt x="45593" y="831824"/>
                </a:lnTo>
                <a:lnTo>
                  <a:pt x="30759" y="855558"/>
                </a:lnTo>
                <a:lnTo>
                  <a:pt x="30759" y="870584"/>
                </a:lnTo>
                <a:lnTo>
                  <a:pt x="31522" y="870584"/>
                </a:lnTo>
                <a:lnTo>
                  <a:pt x="52895" y="836383"/>
                </a:lnTo>
                <a:lnTo>
                  <a:pt x="52285" y="833729"/>
                </a:lnTo>
                <a:lnTo>
                  <a:pt x="48247" y="831214"/>
                </a:lnTo>
                <a:close/>
              </a:path>
              <a:path w="53339" h="878839">
                <a:moveTo>
                  <a:pt x="26447" y="862457"/>
                </a:moveTo>
                <a:lnTo>
                  <a:pt x="22796" y="868299"/>
                </a:lnTo>
                <a:lnTo>
                  <a:pt x="30099" y="868299"/>
                </a:lnTo>
                <a:lnTo>
                  <a:pt x="26447" y="862457"/>
                </a:lnTo>
                <a:close/>
              </a:path>
              <a:path w="53339" h="878839">
                <a:moveTo>
                  <a:pt x="30759" y="855558"/>
                </a:moveTo>
                <a:lnTo>
                  <a:pt x="26447" y="862457"/>
                </a:lnTo>
                <a:lnTo>
                  <a:pt x="30099" y="868299"/>
                </a:lnTo>
                <a:lnTo>
                  <a:pt x="30759" y="868299"/>
                </a:lnTo>
                <a:lnTo>
                  <a:pt x="30759" y="855558"/>
                </a:lnTo>
                <a:close/>
              </a:path>
              <a:path w="53339" h="878839">
                <a:moveTo>
                  <a:pt x="26447" y="16243"/>
                </a:moveTo>
                <a:lnTo>
                  <a:pt x="22136" y="23141"/>
                </a:lnTo>
                <a:lnTo>
                  <a:pt x="22136" y="855558"/>
                </a:lnTo>
                <a:lnTo>
                  <a:pt x="26447" y="862457"/>
                </a:lnTo>
                <a:lnTo>
                  <a:pt x="30759" y="855558"/>
                </a:lnTo>
                <a:lnTo>
                  <a:pt x="30759" y="23141"/>
                </a:lnTo>
                <a:lnTo>
                  <a:pt x="26447" y="16243"/>
                </a:lnTo>
                <a:close/>
              </a:path>
              <a:path w="53339" h="878839">
                <a:moveTo>
                  <a:pt x="26441" y="0"/>
                </a:moveTo>
                <a:lnTo>
                  <a:pt x="0" y="42316"/>
                </a:lnTo>
                <a:lnTo>
                  <a:pt x="609" y="44970"/>
                </a:lnTo>
                <a:lnTo>
                  <a:pt x="4648" y="47498"/>
                </a:lnTo>
                <a:lnTo>
                  <a:pt x="7302" y="46875"/>
                </a:lnTo>
                <a:lnTo>
                  <a:pt x="22136" y="23141"/>
                </a:lnTo>
                <a:lnTo>
                  <a:pt x="22136" y="8115"/>
                </a:lnTo>
                <a:lnTo>
                  <a:pt x="31514" y="8115"/>
                </a:lnTo>
                <a:lnTo>
                  <a:pt x="26441" y="0"/>
                </a:lnTo>
                <a:close/>
              </a:path>
              <a:path w="53339" h="878839">
                <a:moveTo>
                  <a:pt x="31514" y="8115"/>
                </a:moveTo>
                <a:lnTo>
                  <a:pt x="30759" y="8115"/>
                </a:lnTo>
                <a:lnTo>
                  <a:pt x="30759" y="23141"/>
                </a:lnTo>
                <a:lnTo>
                  <a:pt x="45593" y="46875"/>
                </a:lnTo>
                <a:lnTo>
                  <a:pt x="48247" y="47498"/>
                </a:lnTo>
                <a:lnTo>
                  <a:pt x="52285" y="44970"/>
                </a:lnTo>
                <a:lnTo>
                  <a:pt x="52895" y="42316"/>
                </a:lnTo>
                <a:lnTo>
                  <a:pt x="31514" y="8115"/>
                </a:lnTo>
                <a:close/>
              </a:path>
              <a:path w="53339" h="878839">
                <a:moveTo>
                  <a:pt x="30759" y="8115"/>
                </a:moveTo>
                <a:lnTo>
                  <a:pt x="22136" y="8115"/>
                </a:lnTo>
                <a:lnTo>
                  <a:pt x="22136" y="23141"/>
                </a:lnTo>
                <a:lnTo>
                  <a:pt x="26447" y="16243"/>
                </a:lnTo>
                <a:lnTo>
                  <a:pt x="22796" y="10401"/>
                </a:lnTo>
                <a:lnTo>
                  <a:pt x="30759" y="10401"/>
                </a:lnTo>
                <a:lnTo>
                  <a:pt x="30759" y="8115"/>
                </a:lnTo>
                <a:close/>
              </a:path>
              <a:path w="53339" h="878839">
                <a:moveTo>
                  <a:pt x="30759" y="10401"/>
                </a:moveTo>
                <a:lnTo>
                  <a:pt x="30099" y="10401"/>
                </a:lnTo>
                <a:lnTo>
                  <a:pt x="26447" y="16243"/>
                </a:lnTo>
                <a:lnTo>
                  <a:pt x="30759" y="23141"/>
                </a:lnTo>
                <a:lnTo>
                  <a:pt x="30759" y="10401"/>
                </a:lnTo>
                <a:close/>
              </a:path>
              <a:path w="53339" h="878839">
                <a:moveTo>
                  <a:pt x="30099" y="10401"/>
                </a:moveTo>
                <a:lnTo>
                  <a:pt x="22796" y="10401"/>
                </a:lnTo>
                <a:lnTo>
                  <a:pt x="26447" y="16243"/>
                </a:lnTo>
                <a:lnTo>
                  <a:pt x="30099" y="10401"/>
                </a:lnTo>
                <a:close/>
              </a:path>
            </a:pathLst>
          </a:custGeom>
          <a:solidFill>
            <a:srgbClr val="000000"/>
          </a:solidFill>
        </p:spPr>
        <p:txBody>
          <a:bodyPr wrap="square" lIns="0" tIns="0" rIns="0" bIns="0" rtlCol="0"/>
          <a:lstStyle/>
          <a:p>
            <a:endParaRPr sz="1350"/>
          </a:p>
        </p:txBody>
      </p:sp>
      <p:sp>
        <p:nvSpPr>
          <p:cNvPr id="9" name="object 9"/>
          <p:cNvSpPr txBox="1"/>
          <p:nvPr/>
        </p:nvSpPr>
        <p:spPr>
          <a:xfrm>
            <a:off x="1739483" y="3576879"/>
            <a:ext cx="110014" cy="172085"/>
          </a:xfrm>
          <a:prstGeom prst="rect">
            <a:avLst/>
          </a:prstGeom>
        </p:spPr>
        <p:txBody>
          <a:bodyPr vert="horz" wrap="square" lIns="0" tIns="0" rIns="0" bIns="0" rtlCol="0">
            <a:spAutoFit/>
          </a:bodyPr>
          <a:lstStyle/>
          <a:p>
            <a:pPr>
              <a:lnSpc>
                <a:spcPts val="1345"/>
              </a:lnSpc>
            </a:pPr>
            <a:r>
              <a:rPr sz="900" b="1" spc="15" dirty="0">
                <a:latin typeface="Arial" panose="020B0604020202020204"/>
                <a:cs typeface="Arial" panose="020B0604020202020204"/>
              </a:rPr>
              <a:t>W</a:t>
            </a:r>
            <a:endParaRPr sz="900">
              <a:latin typeface="Arial" panose="020B0604020202020204"/>
              <a:cs typeface="Arial" panose="020B0604020202020204"/>
            </a:endParaRPr>
          </a:p>
        </p:txBody>
      </p:sp>
      <p:sp>
        <p:nvSpPr>
          <p:cNvPr id="10" name="object 10"/>
          <p:cNvSpPr/>
          <p:nvPr/>
        </p:nvSpPr>
        <p:spPr>
          <a:xfrm>
            <a:off x="1878854" y="3252063"/>
            <a:ext cx="930593" cy="40005"/>
          </a:xfrm>
          <a:custGeom>
            <a:avLst/>
            <a:gdLst/>
            <a:ahLst/>
            <a:cxnLst/>
            <a:rect l="l" t="t" r="r" b="b"/>
            <a:pathLst>
              <a:path w="1240789" h="53339">
                <a:moveTo>
                  <a:pt x="42316" y="0"/>
                </a:moveTo>
                <a:lnTo>
                  <a:pt x="0" y="26454"/>
                </a:lnTo>
                <a:lnTo>
                  <a:pt x="42316" y="52895"/>
                </a:lnTo>
                <a:lnTo>
                  <a:pt x="44983" y="52285"/>
                </a:lnTo>
                <a:lnTo>
                  <a:pt x="47498" y="48247"/>
                </a:lnTo>
                <a:lnTo>
                  <a:pt x="46888" y="45593"/>
                </a:lnTo>
                <a:lnTo>
                  <a:pt x="23154" y="30759"/>
                </a:lnTo>
                <a:lnTo>
                  <a:pt x="8128" y="30759"/>
                </a:lnTo>
                <a:lnTo>
                  <a:pt x="8128" y="22148"/>
                </a:lnTo>
                <a:lnTo>
                  <a:pt x="23134" y="22148"/>
                </a:lnTo>
                <a:lnTo>
                  <a:pt x="46888" y="7302"/>
                </a:lnTo>
                <a:lnTo>
                  <a:pt x="47498" y="4648"/>
                </a:lnTo>
                <a:lnTo>
                  <a:pt x="44983" y="609"/>
                </a:lnTo>
                <a:lnTo>
                  <a:pt x="42316" y="0"/>
                </a:lnTo>
                <a:close/>
              </a:path>
              <a:path w="1240789" h="53339">
                <a:moveTo>
                  <a:pt x="1224267" y="26447"/>
                </a:moveTo>
                <a:lnTo>
                  <a:pt x="1193634" y="45593"/>
                </a:lnTo>
                <a:lnTo>
                  <a:pt x="1193025" y="48247"/>
                </a:lnTo>
                <a:lnTo>
                  <a:pt x="1195539" y="52285"/>
                </a:lnTo>
                <a:lnTo>
                  <a:pt x="1198194" y="52895"/>
                </a:lnTo>
                <a:lnTo>
                  <a:pt x="1233621" y="30759"/>
                </a:lnTo>
                <a:lnTo>
                  <a:pt x="1232382" y="30759"/>
                </a:lnTo>
                <a:lnTo>
                  <a:pt x="1232382" y="30099"/>
                </a:lnTo>
                <a:lnTo>
                  <a:pt x="1230109" y="30099"/>
                </a:lnTo>
                <a:lnTo>
                  <a:pt x="1224267" y="26447"/>
                </a:lnTo>
                <a:close/>
              </a:path>
              <a:path w="1240789" h="53339">
                <a:moveTo>
                  <a:pt x="23134" y="22148"/>
                </a:moveTo>
                <a:lnTo>
                  <a:pt x="8128" y="22148"/>
                </a:lnTo>
                <a:lnTo>
                  <a:pt x="8128" y="30759"/>
                </a:lnTo>
                <a:lnTo>
                  <a:pt x="23154" y="30759"/>
                </a:lnTo>
                <a:lnTo>
                  <a:pt x="22097" y="30099"/>
                </a:lnTo>
                <a:lnTo>
                  <a:pt x="10413" y="30099"/>
                </a:lnTo>
                <a:lnTo>
                  <a:pt x="10413" y="22796"/>
                </a:lnTo>
                <a:lnTo>
                  <a:pt x="22098" y="22796"/>
                </a:lnTo>
                <a:lnTo>
                  <a:pt x="23134" y="22148"/>
                </a:lnTo>
                <a:close/>
              </a:path>
              <a:path w="1240789" h="53339">
                <a:moveTo>
                  <a:pt x="1217388" y="22148"/>
                </a:moveTo>
                <a:lnTo>
                  <a:pt x="23134" y="22148"/>
                </a:lnTo>
                <a:lnTo>
                  <a:pt x="16256" y="26447"/>
                </a:lnTo>
                <a:lnTo>
                  <a:pt x="23154" y="30759"/>
                </a:lnTo>
                <a:lnTo>
                  <a:pt x="1217368" y="30759"/>
                </a:lnTo>
                <a:lnTo>
                  <a:pt x="1224267" y="26447"/>
                </a:lnTo>
                <a:lnTo>
                  <a:pt x="1217388" y="22148"/>
                </a:lnTo>
                <a:close/>
              </a:path>
              <a:path w="1240789" h="53339">
                <a:moveTo>
                  <a:pt x="1233623" y="22148"/>
                </a:moveTo>
                <a:lnTo>
                  <a:pt x="1232382" y="22148"/>
                </a:lnTo>
                <a:lnTo>
                  <a:pt x="1232382" y="30759"/>
                </a:lnTo>
                <a:lnTo>
                  <a:pt x="1233621" y="30759"/>
                </a:lnTo>
                <a:lnTo>
                  <a:pt x="1240510" y="26454"/>
                </a:lnTo>
                <a:lnTo>
                  <a:pt x="1233623" y="22148"/>
                </a:lnTo>
                <a:close/>
              </a:path>
              <a:path w="1240789" h="53339">
                <a:moveTo>
                  <a:pt x="10413" y="22796"/>
                </a:moveTo>
                <a:lnTo>
                  <a:pt x="10413" y="30099"/>
                </a:lnTo>
                <a:lnTo>
                  <a:pt x="16256" y="26447"/>
                </a:lnTo>
                <a:lnTo>
                  <a:pt x="10413" y="22796"/>
                </a:lnTo>
                <a:close/>
              </a:path>
              <a:path w="1240789" h="53339">
                <a:moveTo>
                  <a:pt x="16256" y="26447"/>
                </a:moveTo>
                <a:lnTo>
                  <a:pt x="10413" y="30099"/>
                </a:lnTo>
                <a:lnTo>
                  <a:pt x="22097" y="30099"/>
                </a:lnTo>
                <a:lnTo>
                  <a:pt x="16256" y="26447"/>
                </a:lnTo>
                <a:close/>
              </a:path>
              <a:path w="1240789" h="53339">
                <a:moveTo>
                  <a:pt x="1230109" y="22796"/>
                </a:moveTo>
                <a:lnTo>
                  <a:pt x="1224267" y="26447"/>
                </a:lnTo>
                <a:lnTo>
                  <a:pt x="1230109" y="30099"/>
                </a:lnTo>
                <a:lnTo>
                  <a:pt x="1230109" y="22796"/>
                </a:lnTo>
                <a:close/>
              </a:path>
              <a:path w="1240789" h="53339">
                <a:moveTo>
                  <a:pt x="1232382" y="22796"/>
                </a:moveTo>
                <a:lnTo>
                  <a:pt x="1230109" y="22796"/>
                </a:lnTo>
                <a:lnTo>
                  <a:pt x="1230109" y="30099"/>
                </a:lnTo>
                <a:lnTo>
                  <a:pt x="1232382" y="30099"/>
                </a:lnTo>
                <a:lnTo>
                  <a:pt x="1232382" y="22796"/>
                </a:lnTo>
                <a:close/>
              </a:path>
              <a:path w="1240789" h="53339">
                <a:moveTo>
                  <a:pt x="22098" y="22796"/>
                </a:moveTo>
                <a:lnTo>
                  <a:pt x="10413" y="22796"/>
                </a:lnTo>
                <a:lnTo>
                  <a:pt x="16256" y="26447"/>
                </a:lnTo>
                <a:lnTo>
                  <a:pt x="22098" y="22796"/>
                </a:lnTo>
                <a:close/>
              </a:path>
              <a:path w="1240789" h="53339">
                <a:moveTo>
                  <a:pt x="1198194" y="0"/>
                </a:moveTo>
                <a:lnTo>
                  <a:pt x="1195539" y="609"/>
                </a:lnTo>
                <a:lnTo>
                  <a:pt x="1193025" y="4648"/>
                </a:lnTo>
                <a:lnTo>
                  <a:pt x="1193634" y="7302"/>
                </a:lnTo>
                <a:lnTo>
                  <a:pt x="1224267" y="26447"/>
                </a:lnTo>
                <a:lnTo>
                  <a:pt x="1230109" y="22796"/>
                </a:lnTo>
                <a:lnTo>
                  <a:pt x="1232382" y="22796"/>
                </a:lnTo>
                <a:lnTo>
                  <a:pt x="1232382" y="22148"/>
                </a:lnTo>
                <a:lnTo>
                  <a:pt x="1233623" y="22148"/>
                </a:lnTo>
                <a:lnTo>
                  <a:pt x="1198194" y="0"/>
                </a:lnTo>
                <a:close/>
              </a:path>
            </a:pathLst>
          </a:custGeom>
          <a:solidFill>
            <a:srgbClr val="000000"/>
          </a:solidFill>
        </p:spPr>
        <p:txBody>
          <a:bodyPr wrap="square" lIns="0" tIns="0" rIns="0" bIns="0" rtlCol="0"/>
          <a:lstStyle/>
          <a:p>
            <a:endParaRPr sz="1350"/>
          </a:p>
        </p:txBody>
      </p:sp>
      <p:sp>
        <p:nvSpPr>
          <p:cNvPr id="11" name="object 11"/>
          <p:cNvSpPr txBox="1"/>
          <p:nvPr/>
        </p:nvSpPr>
        <p:spPr>
          <a:xfrm>
            <a:off x="2300554" y="3169855"/>
            <a:ext cx="84296" cy="172085"/>
          </a:xfrm>
          <a:prstGeom prst="rect">
            <a:avLst/>
          </a:prstGeom>
        </p:spPr>
        <p:txBody>
          <a:bodyPr vert="horz" wrap="square" lIns="0" tIns="0" rIns="0" bIns="0" rtlCol="0">
            <a:spAutoFit/>
          </a:bodyPr>
          <a:lstStyle/>
          <a:p>
            <a:pPr>
              <a:lnSpc>
                <a:spcPts val="1345"/>
              </a:lnSpc>
            </a:pPr>
            <a:r>
              <a:rPr sz="900" b="1" spc="15" dirty="0">
                <a:latin typeface="Arial" panose="020B0604020202020204"/>
                <a:cs typeface="Arial" panose="020B0604020202020204"/>
              </a:rPr>
              <a:t>N</a:t>
            </a:r>
            <a:endParaRPr sz="900">
              <a:latin typeface="Arial" panose="020B0604020202020204"/>
              <a:cs typeface="Arial" panose="020B0604020202020204"/>
            </a:endParaRPr>
          </a:p>
        </p:txBody>
      </p:sp>
      <p:sp>
        <p:nvSpPr>
          <p:cNvPr id="12" name="object 12"/>
          <p:cNvSpPr/>
          <p:nvPr/>
        </p:nvSpPr>
        <p:spPr>
          <a:xfrm>
            <a:off x="3345437" y="3226222"/>
            <a:ext cx="930593" cy="40005"/>
          </a:xfrm>
          <a:custGeom>
            <a:avLst/>
            <a:gdLst/>
            <a:ahLst/>
            <a:cxnLst/>
            <a:rect l="l" t="t" r="r" b="b"/>
            <a:pathLst>
              <a:path w="1240789" h="53339">
                <a:moveTo>
                  <a:pt x="42316" y="0"/>
                </a:moveTo>
                <a:lnTo>
                  <a:pt x="0" y="26454"/>
                </a:lnTo>
                <a:lnTo>
                  <a:pt x="42316" y="52895"/>
                </a:lnTo>
                <a:lnTo>
                  <a:pt x="44970" y="52285"/>
                </a:lnTo>
                <a:lnTo>
                  <a:pt x="47498" y="48247"/>
                </a:lnTo>
                <a:lnTo>
                  <a:pt x="46875" y="45592"/>
                </a:lnTo>
                <a:lnTo>
                  <a:pt x="23141" y="30759"/>
                </a:lnTo>
                <a:lnTo>
                  <a:pt x="8128" y="30759"/>
                </a:lnTo>
                <a:lnTo>
                  <a:pt x="8128" y="22136"/>
                </a:lnTo>
                <a:lnTo>
                  <a:pt x="23141" y="22136"/>
                </a:lnTo>
                <a:lnTo>
                  <a:pt x="46875" y="7302"/>
                </a:lnTo>
                <a:lnTo>
                  <a:pt x="47498" y="4648"/>
                </a:lnTo>
                <a:lnTo>
                  <a:pt x="44970" y="609"/>
                </a:lnTo>
                <a:lnTo>
                  <a:pt x="42316" y="0"/>
                </a:lnTo>
                <a:close/>
              </a:path>
              <a:path w="1240789" h="53339">
                <a:moveTo>
                  <a:pt x="1224254" y="26447"/>
                </a:moveTo>
                <a:lnTo>
                  <a:pt x="1193622" y="45592"/>
                </a:lnTo>
                <a:lnTo>
                  <a:pt x="1193012" y="48247"/>
                </a:lnTo>
                <a:lnTo>
                  <a:pt x="1195539" y="52285"/>
                </a:lnTo>
                <a:lnTo>
                  <a:pt x="1198194" y="52895"/>
                </a:lnTo>
                <a:lnTo>
                  <a:pt x="1233621" y="30759"/>
                </a:lnTo>
                <a:lnTo>
                  <a:pt x="1232382" y="30759"/>
                </a:lnTo>
                <a:lnTo>
                  <a:pt x="1232382" y="30099"/>
                </a:lnTo>
                <a:lnTo>
                  <a:pt x="1230096" y="30099"/>
                </a:lnTo>
                <a:lnTo>
                  <a:pt x="1224254" y="26447"/>
                </a:lnTo>
                <a:close/>
              </a:path>
              <a:path w="1240789" h="53339">
                <a:moveTo>
                  <a:pt x="23141" y="22136"/>
                </a:moveTo>
                <a:lnTo>
                  <a:pt x="8128" y="22136"/>
                </a:lnTo>
                <a:lnTo>
                  <a:pt x="8128" y="30759"/>
                </a:lnTo>
                <a:lnTo>
                  <a:pt x="23141" y="30759"/>
                </a:lnTo>
                <a:lnTo>
                  <a:pt x="22085" y="30099"/>
                </a:lnTo>
                <a:lnTo>
                  <a:pt x="10401" y="30099"/>
                </a:lnTo>
                <a:lnTo>
                  <a:pt x="10401" y="22796"/>
                </a:lnTo>
                <a:lnTo>
                  <a:pt x="22085" y="22796"/>
                </a:lnTo>
                <a:lnTo>
                  <a:pt x="23141" y="22136"/>
                </a:lnTo>
                <a:close/>
              </a:path>
              <a:path w="1240789" h="53339">
                <a:moveTo>
                  <a:pt x="1217355" y="22136"/>
                </a:moveTo>
                <a:lnTo>
                  <a:pt x="23141" y="22136"/>
                </a:lnTo>
                <a:lnTo>
                  <a:pt x="16243" y="26447"/>
                </a:lnTo>
                <a:lnTo>
                  <a:pt x="23141" y="30759"/>
                </a:lnTo>
                <a:lnTo>
                  <a:pt x="1217355" y="30759"/>
                </a:lnTo>
                <a:lnTo>
                  <a:pt x="1224254" y="26447"/>
                </a:lnTo>
                <a:lnTo>
                  <a:pt x="1217355" y="22136"/>
                </a:lnTo>
                <a:close/>
              </a:path>
              <a:path w="1240789" h="53339">
                <a:moveTo>
                  <a:pt x="1233603" y="22136"/>
                </a:moveTo>
                <a:lnTo>
                  <a:pt x="1232382" y="22136"/>
                </a:lnTo>
                <a:lnTo>
                  <a:pt x="1232382" y="30759"/>
                </a:lnTo>
                <a:lnTo>
                  <a:pt x="1233621" y="30759"/>
                </a:lnTo>
                <a:lnTo>
                  <a:pt x="1240510" y="26454"/>
                </a:lnTo>
                <a:lnTo>
                  <a:pt x="1233603" y="22136"/>
                </a:lnTo>
                <a:close/>
              </a:path>
              <a:path w="1240789" h="53339">
                <a:moveTo>
                  <a:pt x="10401" y="22796"/>
                </a:moveTo>
                <a:lnTo>
                  <a:pt x="10401" y="30099"/>
                </a:lnTo>
                <a:lnTo>
                  <a:pt x="16243" y="26447"/>
                </a:lnTo>
                <a:lnTo>
                  <a:pt x="10401" y="22796"/>
                </a:lnTo>
                <a:close/>
              </a:path>
              <a:path w="1240789" h="53339">
                <a:moveTo>
                  <a:pt x="16243" y="26447"/>
                </a:moveTo>
                <a:lnTo>
                  <a:pt x="10401" y="30099"/>
                </a:lnTo>
                <a:lnTo>
                  <a:pt x="22085" y="30099"/>
                </a:lnTo>
                <a:lnTo>
                  <a:pt x="16243" y="26447"/>
                </a:lnTo>
                <a:close/>
              </a:path>
              <a:path w="1240789" h="53339">
                <a:moveTo>
                  <a:pt x="1230096" y="22796"/>
                </a:moveTo>
                <a:lnTo>
                  <a:pt x="1224254" y="26447"/>
                </a:lnTo>
                <a:lnTo>
                  <a:pt x="1230096" y="30099"/>
                </a:lnTo>
                <a:lnTo>
                  <a:pt x="1230096" y="22796"/>
                </a:lnTo>
                <a:close/>
              </a:path>
              <a:path w="1240789" h="53339">
                <a:moveTo>
                  <a:pt x="1232382" y="22796"/>
                </a:moveTo>
                <a:lnTo>
                  <a:pt x="1230096" y="22796"/>
                </a:lnTo>
                <a:lnTo>
                  <a:pt x="1230096" y="30099"/>
                </a:lnTo>
                <a:lnTo>
                  <a:pt x="1232382" y="30099"/>
                </a:lnTo>
                <a:lnTo>
                  <a:pt x="1232382" y="22796"/>
                </a:lnTo>
                <a:close/>
              </a:path>
              <a:path w="1240789" h="53339">
                <a:moveTo>
                  <a:pt x="22085" y="22796"/>
                </a:moveTo>
                <a:lnTo>
                  <a:pt x="10401" y="22796"/>
                </a:lnTo>
                <a:lnTo>
                  <a:pt x="16243" y="26447"/>
                </a:lnTo>
                <a:lnTo>
                  <a:pt x="22085" y="22796"/>
                </a:lnTo>
                <a:close/>
              </a:path>
              <a:path w="1240789" h="53339">
                <a:moveTo>
                  <a:pt x="1198194" y="0"/>
                </a:moveTo>
                <a:lnTo>
                  <a:pt x="1195539" y="609"/>
                </a:lnTo>
                <a:lnTo>
                  <a:pt x="1193012" y="4648"/>
                </a:lnTo>
                <a:lnTo>
                  <a:pt x="1193622" y="7302"/>
                </a:lnTo>
                <a:lnTo>
                  <a:pt x="1224254" y="26447"/>
                </a:lnTo>
                <a:lnTo>
                  <a:pt x="1230096" y="22796"/>
                </a:lnTo>
                <a:lnTo>
                  <a:pt x="1232382" y="22796"/>
                </a:lnTo>
                <a:lnTo>
                  <a:pt x="1232382" y="22136"/>
                </a:lnTo>
                <a:lnTo>
                  <a:pt x="1233603" y="22136"/>
                </a:lnTo>
                <a:lnTo>
                  <a:pt x="1198194" y="0"/>
                </a:lnTo>
                <a:close/>
              </a:path>
            </a:pathLst>
          </a:custGeom>
          <a:solidFill>
            <a:srgbClr val="000000"/>
          </a:solidFill>
        </p:spPr>
        <p:txBody>
          <a:bodyPr wrap="square" lIns="0" tIns="0" rIns="0" bIns="0" rtlCol="0"/>
          <a:lstStyle/>
          <a:p>
            <a:endParaRPr sz="1350"/>
          </a:p>
        </p:txBody>
      </p:sp>
      <p:sp>
        <p:nvSpPr>
          <p:cNvPr id="13" name="object 13"/>
          <p:cNvSpPr/>
          <p:nvPr/>
        </p:nvSpPr>
        <p:spPr>
          <a:xfrm>
            <a:off x="3710483" y="3204067"/>
            <a:ext cx="6668" cy="71438"/>
          </a:xfrm>
          <a:custGeom>
            <a:avLst/>
            <a:gdLst/>
            <a:ahLst/>
            <a:cxnLst/>
            <a:rect l="l" t="t" r="r" b="b"/>
            <a:pathLst>
              <a:path w="8889" h="95250">
                <a:moveTo>
                  <a:pt x="0" y="94754"/>
                </a:moveTo>
                <a:lnTo>
                  <a:pt x="8534" y="94754"/>
                </a:lnTo>
                <a:lnTo>
                  <a:pt x="8534" y="0"/>
                </a:lnTo>
                <a:lnTo>
                  <a:pt x="0" y="0"/>
                </a:lnTo>
                <a:lnTo>
                  <a:pt x="0" y="94754"/>
                </a:lnTo>
                <a:close/>
              </a:path>
            </a:pathLst>
          </a:custGeom>
          <a:solidFill>
            <a:srgbClr val="FFFFFF"/>
          </a:solidFill>
        </p:spPr>
        <p:txBody>
          <a:bodyPr wrap="square" lIns="0" tIns="0" rIns="0" bIns="0" rtlCol="0"/>
          <a:lstStyle/>
          <a:p>
            <a:endParaRPr sz="1350"/>
          </a:p>
        </p:txBody>
      </p:sp>
      <p:sp>
        <p:nvSpPr>
          <p:cNvPr id="14" name="object 14"/>
          <p:cNvSpPr txBox="1"/>
          <p:nvPr/>
        </p:nvSpPr>
        <p:spPr>
          <a:xfrm>
            <a:off x="3768899" y="3169855"/>
            <a:ext cx="84296" cy="172085"/>
          </a:xfrm>
          <a:prstGeom prst="rect">
            <a:avLst/>
          </a:prstGeom>
        </p:spPr>
        <p:txBody>
          <a:bodyPr vert="horz" wrap="square" lIns="0" tIns="0" rIns="0" bIns="0" rtlCol="0">
            <a:spAutoFit/>
          </a:bodyPr>
          <a:lstStyle/>
          <a:p>
            <a:pPr>
              <a:lnSpc>
                <a:spcPts val="1345"/>
              </a:lnSpc>
            </a:pPr>
            <a:r>
              <a:rPr sz="900" b="1" spc="15" dirty="0">
                <a:latin typeface="Arial" panose="020B0604020202020204"/>
                <a:cs typeface="Arial" panose="020B0604020202020204"/>
              </a:rPr>
              <a:t>N</a:t>
            </a:r>
            <a:endParaRPr sz="900">
              <a:latin typeface="Arial" panose="020B0604020202020204"/>
              <a:cs typeface="Arial" panose="020B0604020202020204"/>
            </a:endParaRPr>
          </a:p>
        </p:txBody>
      </p:sp>
      <p:sp>
        <p:nvSpPr>
          <p:cNvPr id="15" name="object 15"/>
          <p:cNvSpPr/>
          <p:nvPr/>
        </p:nvSpPr>
        <p:spPr>
          <a:xfrm>
            <a:off x="3241634" y="3310642"/>
            <a:ext cx="40005" cy="1318260"/>
          </a:xfrm>
          <a:custGeom>
            <a:avLst/>
            <a:gdLst/>
            <a:ahLst/>
            <a:cxnLst/>
            <a:rect l="l" t="t" r="r" b="b"/>
            <a:pathLst>
              <a:path w="53339" h="1757679">
                <a:moveTo>
                  <a:pt x="4648" y="1709877"/>
                </a:moveTo>
                <a:lnTo>
                  <a:pt x="609" y="1712391"/>
                </a:lnTo>
                <a:lnTo>
                  <a:pt x="0" y="1715046"/>
                </a:lnTo>
                <a:lnTo>
                  <a:pt x="26441" y="1757375"/>
                </a:lnTo>
                <a:lnTo>
                  <a:pt x="31529" y="1749234"/>
                </a:lnTo>
                <a:lnTo>
                  <a:pt x="22136" y="1749234"/>
                </a:lnTo>
                <a:lnTo>
                  <a:pt x="22136" y="1734220"/>
                </a:lnTo>
                <a:lnTo>
                  <a:pt x="7302" y="1710486"/>
                </a:lnTo>
                <a:lnTo>
                  <a:pt x="4648" y="1709877"/>
                </a:lnTo>
                <a:close/>
              </a:path>
              <a:path w="53339" h="1757679">
                <a:moveTo>
                  <a:pt x="22136" y="1734220"/>
                </a:moveTo>
                <a:lnTo>
                  <a:pt x="22136" y="1749234"/>
                </a:lnTo>
                <a:lnTo>
                  <a:pt x="30746" y="1749234"/>
                </a:lnTo>
                <a:lnTo>
                  <a:pt x="30746" y="1746961"/>
                </a:lnTo>
                <a:lnTo>
                  <a:pt x="22796" y="1746961"/>
                </a:lnTo>
                <a:lnTo>
                  <a:pt x="26447" y="1741119"/>
                </a:lnTo>
                <a:lnTo>
                  <a:pt x="22136" y="1734220"/>
                </a:lnTo>
                <a:close/>
              </a:path>
              <a:path w="53339" h="1757679">
                <a:moveTo>
                  <a:pt x="48247" y="1709877"/>
                </a:moveTo>
                <a:lnTo>
                  <a:pt x="45592" y="1710486"/>
                </a:lnTo>
                <a:lnTo>
                  <a:pt x="30759" y="1734220"/>
                </a:lnTo>
                <a:lnTo>
                  <a:pt x="30746" y="1749234"/>
                </a:lnTo>
                <a:lnTo>
                  <a:pt x="31529" y="1749234"/>
                </a:lnTo>
                <a:lnTo>
                  <a:pt x="52895" y="1715046"/>
                </a:lnTo>
                <a:lnTo>
                  <a:pt x="52285" y="1712391"/>
                </a:lnTo>
                <a:lnTo>
                  <a:pt x="48247" y="1709877"/>
                </a:lnTo>
                <a:close/>
              </a:path>
              <a:path w="53339" h="1757679">
                <a:moveTo>
                  <a:pt x="26447" y="1741119"/>
                </a:moveTo>
                <a:lnTo>
                  <a:pt x="22796" y="1746961"/>
                </a:lnTo>
                <a:lnTo>
                  <a:pt x="30099" y="1746961"/>
                </a:lnTo>
                <a:lnTo>
                  <a:pt x="26447" y="1741119"/>
                </a:lnTo>
                <a:close/>
              </a:path>
              <a:path w="53339" h="1757679">
                <a:moveTo>
                  <a:pt x="30746" y="1734240"/>
                </a:moveTo>
                <a:lnTo>
                  <a:pt x="26447" y="1741119"/>
                </a:lnTo>
                <a:lnTo>
                  <a:pt x="30099" y="1746961"/>
                </a:lnTo>
                <a:lnTo>
                  <a:pt x="30746" y="1746961"/>
                </a:lnTo>
                <a:lnTo>
                  <a:pt x="30746" y="1734240"/>
                </a:lnTo>
                <a:close/>
              </a:path>
              <a:path w="53339" h="1757679">
                <a:moveTo>
                  <a:pt x="26447" y="16255"/>
                </a:moveTo>
                <a:lnTo>
                  <a:pt x="22148" y="23134"/>
                </a:lnTo>
                <a:lnTo>
                  <a:pt x="22148" y="1734240"/>
                </a:lnTo>
                <a:lnTo>
                  <a:pt x="26447" y="1741119"/>
                </a:lnTo>
                <a:lnTo>
                  <a:pt x="30746" y="1734240"/>
                </a:lnTo>
                <a:lnTo>
                  <a:pt x="30746" y="23134"/>
                </a:lnTo>
                <a:lnTo>
                  <a:pt x="26447" y="16255"/>
                </a:lnTo>
                <a:close/>
              </a:path>
              <a:path w="53339" h="1757679">
                <a:moveTo>
                  <a:pt x="26441" y="0"/>
                </a:moveTo>
                <a:lnTo>
                  <a:pt x="0" y="42316"/>
                </a:lnTo>
                <a:lnTo>
                  <a:pt x="609" y="44970"/>
                </a:lnTo>
                <a:lnTo>
                  <a:pt x="4648" y="47498"/>
                </a:lnTo>
                <a:lnTo>
                  <a:pt x="7302" y="46888"/>
                </a:lnTo>
                <a:lnTo>
                  <a:pt x="22136" y="23154"/>
                </a:lnTo>
                <a:lnTo>
                  <a:pt x="22136" y="8127"/>
                </a:lnTo>
                <a:lnTo>
                  <a:pt x="31522" y="8127"/>
                </a:lnTo>
                <a:lnTo>
                  <a:pt x="26441" y="0"/>
                </a:lnTo>
                <a:close/>
              </a:path>
              <a:path w="53339" h="1757679">
                <a:moveTo>
                  <a:pt x="31522" y="8127"/>
                </a:moveTo>
                <a:lnTo>
                  <a:pt x="30746" y="8127"/>
                </a:lnTo>
                <a:lnTo>
                  <a:pt x="30759" y="23154"/>
                </a:lnTo>
                <a:lnTo>
                  <a:pt x="45592" y="46888"/>
                </a:lnTo>
                <a:lnTo>
                  <a:pt x="48247" y="47498"/>
                </a:lnTo>
                <a:lnTo>
                  <a:pt x="52285" y="44970"/>
                </a:lnTo>
                <a:lnTo>
                  <a:pt x="52895" y="42316"/>
                </a:lnTo>
                <a:lnTo>
                  <a:pt x="31522" y="8127"/>
                </a:lnTo>
                <a:close/>
              </a:path>
              <a:path w="53339" h="1757679">
                <a:moveTo>
                  <a:pt x="30746" y="8127"/>
                </a:moveTo>
                <a:lnTo>
                  <a:pt x="22136" y="8127"/>
                </a:lnTo>
                <a:lnTo>
                  <a:pt x="22136" y="23154"/>
                </a:lnTo>
                <a:lnTo>
                  <a:pt x="26447" y="16255"/>
                </a:lnTo>
                <a:lnTo>
                  <a:pt x="22796" y="10413"/>
                </a:lnTo>
                <a:lnTo>
                  <a:pt x="30746" y="10413"/>
                </a:lnTo>
                <a:lnTo>
                  <a:pt x="30746" y="8127"/>
                </a:lnTo>
                <a:close/>
              </a:path>
              <a:path w="53339" h="1757679">
                <a:moveTo>
                  <a:pt x="30746" y="10413"/>
                </a:moveTo>
                <a:lnTo>
                  <a:pt x="30099" y="10413"/>
                </a:lnTo>
                <a:lnTo>
                  <a:pt x="26447" y="16255"/>
                </a:lnTo>
                <a:lnTo>
                  <a:pt x="30746" y="23134"/>
                </a:lnTo>
                <a:lnTo>
                  <a:pt x="30746" y="10413"/>
                </a:lnTo>
                <a:close/>
              </a:path>
              <a:path w="53339" h="1757679">
                <a:moveTo>
                  <a:pt x="30099" y="10413"/>
                </a:moveTo>
                <a:lnTo>
                  <a:pt x="22796" y="10413"/>
                </a:lnTo>
                <a:lnTo>
                  <a:pt x="26447" y="16255"/>
                </a:lnTo>
                <a:lnTo>
                  <a:pt x="30099" y="10413"/>
                </a:lnTo>
                <a:close/>
              </a:path>
            </a:pathLst>
          </a:custGeom>
          <a:solidFill>
            <a:srgbClr val="000000"/>
          </a:solidFill>
        </p:spPr>
        <p:txBody>
          <a:bodyPr wrap="square" lIns="0" tIns="0" rIns="0" bIns="0" rtlCol="0"/>
          <a:lstStyle/>
          <a:p>
            <a:endParaRPr sz="1350"/>
          </a:p>
        </p:txBody>
      </p:sp>
      <p:sp>
        <p:nvSpPr>
          <p:cNvPr id="16" name="object 16"/>
          <p:cNvSpPr/>
          <p:nvPr/>
        </p:nvSpPr>
        <p:spPr>
          <a:xfrm>
            <a:off x="3255007" y="3895363"/>
            <a:ext cx="0" cy="142399"/>
          </a:xfrm>
          <a:custGeom>
            <a:avLst/>
            <a:gdLst/>
            <a:ahLst/>
            <a:cxnLst/>
            <a:rect l="l" t="t" r="r" b="b"/>
            <a:pathLst>
              <a:path h="189864">
                <a:moveTo>
                  <a:pt x="0" y="0"/>
                </a:moveTo>
                <a:lnTo>
                  <a:pt x="0" y="189509"/>
                </a:lnTo>
              </a:path>
            </a:pathLst>
          </a:custGeom>
          <a:ln w="25831">
            <a:solidFill>
              <a:srgbClr val="FFFFFF"/>
            </a:solidFill>
          </a:ln>
        </p:spPr>
        <p:txBody>
          <a:bodyPr wrap="square" lIns="0" tIns="0" rIns="0" bIns="0" rtlCol="0"/>
          <a:lstStyle/>
          <a:p>
            <a:endParaRPr sz="1350"/>
          </a:p>
        </p:txBody>
      </p:sp>
      <p:sp>
        <p:nvSpPr>
          <p:cNvPr id="17" name="object 17"/>
          <p:cNvSpPr/>
          <p:nvPr/>
        </p:nvSpPr>
        <p:spPr>
          <a:xfrm>
            <a:off x="1856737" y="3318758"/>
            <a:ext cx="122873" cy="688181"/>
          </a:xfrm>
          <a:custGeom>
            <a:avLst/>
            <a:gdLst/>
            <a:ahLst/>
            <a:cxnLst/>
            <a:rect l="l" t="t" r="r" b="b"/>
            <a:pathLst>
              <a:path w="163830" h="917575">
                <a:moveTo>
                  <a:pt x="163423" y="0"/>
                </a:moveTo>
                <a:lnTo>
                  <a:pt x="0" y="0"/>
                </a:lnTo>
                <a:lnTo>
                  <a:pt x="0" y="916978"/>
                </a:lnTo>
                <a:lnTo>
                  <a:pt x="163423" y="916978"/>
                </a:lnTo>
                <a:lnTo>
                  <a:pt x="163423" y="0"/>
                </a:lnTo>
                <a:close/>
              </a:path>
            </a:pathLst>
          </a:custGeom>
          <a:solidFill>
            <a:srgbClr val="0070C0"/>
          </a:solidFill>
        </p:spPr>
        <p:txBody>
          <a:bodyPr wrap="square" lIns="0" tIns="0" rIns="0" bIns="0" rtlCol="0"/>
          <a:lstStyle/>
          <a:p>
            <a:endParaRPr sz="1350"/>
          </a:p>
        </p:txBody>
      </p:sp>
      <p:sp>
        <p:nvSpPr>
          <p:cNvPr id="18" name="object 18"/>
          <p:cNvSpPr/>
          <p:nvPr/>
        </p:nvSpPr>
        <p:spPr>
          <a:xfrm>
            <a:off x="1856737" y="3318758"/>
            <a:ext cx="122873" cy="688181"/>
          </a:xfrm>
          <a:custGeom>
            <a:avLst/>
            <a:gdLst/>
            <a:ahLst/>
            <a:cxnLst/>
            <a:rect l="l" t="t" r="r" b="b"/>
            <a:pathLst>
              <a:path w="163830" h="917575">
                <a:moveTo>
                  <a:pt x="0" y="0"/>
                </a:moveTo>
                <a:lnTo>
                  <a:pt x="163430" y="0"/>
                </a:lnTo>
                <a:lnTo>
                  <a:pt x="163430" y="916983"/>
                </a:lnTo>
                <a:lnTo>
                  <a:pt x="0" y="916983"/>
                </a:lnTo>
                <a:lnTo>
                  <a:pt x="0" y="0"/>
                </a:lnTo>
                <a:close/>
              </a:path>
            </a:pathLst>
          </a:custGeom>
          <a:ln w="28575">
            <a:solidFill>
              <a:srgbClr val="FF0000"/>
            </a:solidFill>
          </a:ln>
        </p:spPr>
        <p:txBody>
          <a:bodyPr wrap="square" lIns="0" tIns="0" rIns="0" bIns="0" rtlCol="0"/>
          <a:lstStyle/>
          <a:p>
            <a:endParaRPr sz="1350"/>
          </a:p>
        </p:txBody>
      </p:sp>
      <p:sp>
        <p:nvSpPr>
          <p:cNvPr id="19" name="object 19"/>
          <p:cNvSpPr/>
          <p:nvPr/>
        </p:nvSpPr>
        <p:spPr>
          <a:xfrm>
            <a:off x="3358248" y="3318434"/>
            <a:ext cx="122873" cy="120968"/>
          </a:xfrm>
          <a:custGeom>
            <a:avLst/>
            <a:gdLst/>
            <a:ahLst/>
            <a:cxnLst/>
            <a:rect l="l" t="t" r="r" b="b"/>
            <a:pathLst>
              <a:path w="163829" h="161289">
                <a:moveTo>
                  <a:pt x="0" y="0"/>
                </a:moveTo>
                <a:lnTo>
                  <a:pt x="163430" y="0"/>
                </a:lnTo>
                <a:lnTo>
                  <a:pt x="163430" y="160790"/>
                </a:lnTo>
                <a:lnTo>
                  <a:pt x="0" y="160790"/>
                </a:lnTo>
                <a:lnTo>
                  <a:pt x="0" y="0"/>
                </a:lnTo>
                <a:close/>
              </a:path>
            </a:pathLst>
          </a:custGeom>
          <a:ln w="28575">
            <a:solidFill>
              <a:srgbClr val="FF0000"/>
            </a:solidFill>
          </a:ln>
        </p:spPr>
        <p:txBody>
          <a:bodyPr wrap="square" lIns="0" tIns="0" rIns="0" bIns="0" rtlCol="0"/>
          <a:lstStyle/>
          <a:p>
            <a:endParaRPr sz="1350"/>
          </a:p>
        </p:txBody>
      </p:sp>
      <p:sp>
        <p:nvSpPr>
          <p:cNvPr id="21" name="object 21"/>
          <p:cNvSpPr/>
          <p:nvPr/>
        </p:nvSpPr>
        <p:spPr>
          <a:xfrm>
            <a:off x="2052123" y="3619766"/>
            <a:ext cx="738188" cy="85725"/>
          </a:xfrm>
          <a:custGeom>
            <a:avLst/>
            <a:gdLst/>
            <a:ahLst/>
            <a:cxnLst/>
            <a:rect l="l" t="t" r="r" b="b"/>
            <a:pathLst>
              <a:path w="984250" h="114300">
                <a:moveTo>
                  <a:pt x="869734" y="0"/>
                </a:moveTo>
                <a:lnTo>
                  <a:pt x="869734" y="114299"/>
                </a:lnTo>
                <a:lnTo>
                  <a:pt x="945934" y="76199"/>
                </a:lnTo>
                <a:lnTo>
                  <a:pt x="888784" y="76199"/>
                </a:lnTo>
                <a:lnTo>
                  <a:pt x="888784" y="38099"/>
                </a:lnTo>
                <a:lnTo>
                  <a:pt x="945934" y="38099"/>
                </a:lnTo>
                <a:lnTo>
                  <a:pt x="869734" y="0"/>
                </a:lnTo>
                <a:close/>
              </a:path>
              <a:path w="984250" h="114300">
                <a:moveTo>
                  <a:pt x="869734" y="38099"/>
                </a:moveTo>
                <a:lnTo>
                  <a:pt x="0" y="38099"/>
                </a:lnTo>
                <a:lnTo>
                  <a:pt x="0" y="76199"/>
                </a:lnTo>
                <a:lnTo>
                  <a:pt x="869734" y="76199"/>
                </a:lnTo>
                <a:lnTo>
                  <a:pt x="869734" y="38099"/>
                </a:lnTo>
                <a:close/>
              </a:path>
              <a:path w="984250" h="114300">
                <a:moveTo>
                  <a:pt x="945934" y="38099"/>
                </a:moveTo>
                <a:lnTo>
                  <a:pt x="888784" y="38099"/>
                </a:lnTo>
                <a:lnTo>
                  <a:pt x="888784" y="76199"/>
                </a:lnTo>
                <a:lnTo>
                  <a:pt x="945934" y="76199"/>
                </a:lnTo>
                <a:lnTo>
                  <a:pt x="984034" y="57149"/>
                </a:lnTo>
                <a:lnTo>
                  <a:pt x="945934" y="38099"/>
                </a:lnTo>
                <a:close/>
              </a:path>
            </a:pathLst>
          </a:custGeom>
          <a:solidFill>
            <a:srgbClr val="000000"/>
          </a:solidFill>
        </p:spPr>
        <p:txBody>
          <a:bodyPr wrap="square" lIns="0" tIns="0" rIns="0" bIns="0" rtlCol="0"/>
          <a:lstStyle/>
          <a:p>
            <a:endParaRPr sz="1350"/>
          </a:p>
        </p:txBody>
      </p:sp>
      <p:sp>
        <p:nvSpPr>
          <p:cNvPr id="22" name="object 22"/>
          <p:cNvSpPr/>
          <p:nvPr/>
        </p:nvSpPr>
        <p:spPr>
          <a:xfrm>
            <a:off x="3548329" y="3352381"/>
            <a:ext cx="618649" cy="85725"/>
          </a:xfrm>
          <a:custGeom>
            <a:avLst/>
            <a:gdLst/>
            <a:ahLst/>
            <a:cxnLst/>
            <a:rect l="l" t="t" r="r" b="b"/>
            <a:pathLst>
              <a:path w="824864" h="114300">
                <a:moveTo>
                  <a:pt x="710539" y="0"/>
                </a:moveTo>
                <a:lnTo>
                  <a:pt x="710539" y="114300"/>
                </a:lnTo>
                <a:lnTo>
                  <a:pt x="786739" y="76200"/>
                </a:lnTo>
                <a:lnTo>
                  <a:pt x="729589" y="76200"/>
                </a:lnTo>
                <a:lnTo>
                  <a:pt x="729589" y="38100"/>
                </a:lnTo>
                <a:lnTo>
                  <a:pt x="786739" y="38100"/>
                </a:lnTo>
                <a:lnTo>
                  <a:pt x="710539" y="0"/>
                </a:lnTo>
                <a:close/>
              </a:path>
              <a:path w="824864" h="114300">
                <a:moveTo>
                  <a:pt x="710539" y="38100"/>
                </a:moveTo>
                <a:lnTo>
                  <a:pt x="0" y="38100"/>
                </a:lnTo>
                <a:lnTo>
                  <a:pt x="0" y="76200"/>
                </a:lnTo>
                <a:lnTo>
                  <a:pt x="710539" y="76200"/>
                </a:lnTo>
                <a:lnTo>
                  <a:pt x="710539" y="38100"/>
                </a:lnTo>
                <a:close/>
              </a:path>
              <a:path w="824864" h="114300">
                <a:moveTo>
                  <a:pt x="786739" y="38100"/>
                </a:moveTo>
                <a:lnTo>
                  <a:pt x="729589" y="38100"/>
                </a:lnTo>
                <a:lnTo>
                  <a:pt x="729589" y="76200"/>
                </a:lnTo>
                <a:lnTo>
                  <a:pt x="786739" y="76200"/>
                </a:lnTo>
                <a:lnTo>
                  <a:pt x="824839" y="57150"/>
                </a:lnTo>
                <a:lnTo>
                  <a:pt x="786739" y="38100"/>
                </a:lnTo>
                <a:close/>
              </a:path>
            </a:pathLst>
          </a:custGeom>
          <a:solidFill>
            <a:srgbClr val="000000"/>
          </a:solidFill>
        </p:spPr>
        <p:txBody>
          <a:bodyPr wrap="square" lIns="0" tIns="0" rIns="0" bIns="0" rtlCol="0"/>
          <a:lstStyle/>
          <a:p>
            <a:endParaRPr sz="1350"/>
          </a:p>
        </p:txBody>
      </p:sp>
      <p:sp>
        <p:nvSpPr>
          <p:cNvPr id="23" name="object 23"/>
          <p:cNvSpPr/>
          <p:nvPr/>
        </p:nvSpPr>
        <p:spPr>
          <a:xfrm>
            <a:off x="3376679" y="3491855"/>
            <a:ext cx="85725" cy="1084898"/>
          </a:xfrm>
          <a:custGeom>
            <a:avLst/>
            <a:gdLst/>
            <a:ahLst/>
            <a:cxnLst/>
            <a:rect l="l" t="t" r="r" b="b"/>
            <a:pathLst>
              <a:path w="114300" h="1446529">
                <a:moveTo>
                  <a:pt x="38100" y="1332064"/>
                </a:moveTo>
                <a:lnTo>
                  <a:pt x="0" y="1332064"/>
                </a:lnTo>
                <a:lnTo>
                  <a:pt x="57150" y="1446364"/>
                </a:lnTo>
                <a:lnTo>
                  <a:pt x="104775" y="1351114"/>
                </a:lnTo>
                <a:lnTo>
                  <a:pt x="38100" y="1351114"/>
                </a:lnTo>
                <a:lnTo>
                  <a:pt x="38100" y="1332064"/>
                </a:lnTo>
                <a:close/>
              </a:path>
              <a:path w="114300" h="1446529">
                <a:moveTo>
                  <a:pt x="76200" y="0"/>
                </a:moveTo>
                <a:lnTo>
                  <a:pt x="38100" y="0"/>
                </a:lnTo>
                <a:lnTo>
                  <a:pt x="38100" y="1351114"/>
                </a:lnTo>
                <a:lnTo>
                  <a:pt x="76200" y="1351114"/>
                </a:lnTo>
                <a:lnTo>
                  <a:pt x="76200" y="0"/>
                </a:lnTo>
                <a:close/>
              </a:path>
              <a:path w="114300" h="1446529">
                <a:moveTo>
                  <a:pt x="114300" y="1332064"/>
                </a:moveTo>
                <a:lnTo>
                  <a:pt x="76200" y="1332064"/>
                </a:lnTo>
                <a:lnTo>
                  <a:pt x="76200" y="1351114"/>
                </a:lnTo>
                <a:lnTo>
                  <a:pt x="104775" y="1351114"/>
                </a:lnTo>
                <a:lnTo>
                  <a:pt x="114300" y="1332064"/>
                </a:lnTo>
                <a:close/>
              </a:path>
            </a:pathLst>
          </a:custGeom>
          <a:solidFill>
            <a:srgbClr val="000000"/>
          </a:solidFill>
        </p:spPr>
        <p:txBody>
          <a:bodyPr wrap="square" lIns="0" tIns="0" rIns="0" bIns="0" rtlCol="0"/>
          <a:lstStyle/>
          <a:p>
            <a:endParaRPr sz="1350"/>
          </a:p>
        </p:txBody>
      </p:sp>
      <p:sp>
        <p:nvSpPr>
          <p:cNvPr id="24" name="object 24"/>
          <p:cNvSpPr txBox="1">
            <a:spLocks noGrp="1"/>
          </p:cNvSpPr>
          <p:nvPr>
            <p:ph type="title"/>
          </p:nvPr>
        </p:nvSpPr>
        <p:spPr>
          <a:xfrm>
            <a:off x="633730" y="1031875"/>
            <a:ext cx="7827645" cy="563245"/>
          </a:xfrm>
          <a:prstGeom prst="rect">
            <a:avLst/>
          </a:prstGeom>
        </p:spPr>
        <p:txBody>
          <a:bodyPr vert="horz" wrap="square" lIns="0" tIns="9525" rIns="0" bIns="0" rtlCol="0">
            <a:spAutoFit/>
          </a:bodyPr>
          <a:lstStyle/>
          <a:p>
            <a:pPr marL="12700">
              <a:lnSpc>
                <a:spcPct val="100000"/>
              </a:lnSpc>
              <a:spcBef>
                <a:spcPts val="100"/>
              </a:spcBef>
            </a:pPr>
            <a:r>
              <a:rPr sz="3600" b="1" kern="0" spc="-5" dirty="0">
                <a:solidFill>
                  <a:srgbClr val="00294D"/>
                </a:solidFill>
                <a:latin typeface="Calibri" panose="020F0502020204030204"/>
                <a:cs typeface="Calibri" panose="020F0502020204030204"/>
              </a:rPr>
              <a:t>Tiling Matrix Multiplication</a:t>
            </a:r>
            <a:endParaRPr sz="3600" b="1" kern="0" spc="-5" dirty="0">
              <a:solidFill>
                <a:srgbClr val="00294D"/>
              </a:solidFill>
              <a:latin typeface="Calibri" panose="020F0502020204030204"/>
              <a:cs typeface="Calibri" panose="020F0502020204030204"/>
            </a:endParaRPr>
          </a:p>
        </p:txBody>
      </p:sp>
      <p:sp>
        <p:nvSpPr>
          <p:cNvPr id="25" name="object 25"/>
          <p:cNvSpPr txBox="1"/>
          <p:nvPr/>
        </p:nvSpPr>
        <p:spPr>
          <a:xfrm>
            <a:off x="876301" y="1880997"/>
            <a:ext cx="7382351" cy="565785"/>
          </a:xfrm>
          <a:prstGeom prst="rect">
            <a:avLst/>
          </a:prstGeom>
        </p:spPr>
        <p:txBody>
          <a:bodyPr vert="horz" wrap="square" lIns="0" tIns="7143" rIns="0" bIns="0" rtlCol="0">
            <a:spAutoFit/>
          </a:bodyPr>
          <a:lstStyle/>
          <a:p>
            <a:pPr marL="230505" marR="5080" indent="-218440">
              <a:lnSpc>
                <a:spcPct val="101000"/>
              </a:lnSpc>
              <a:spcBef>
                <a:spcPts val="75"/>
              </a:spcBef>
            </a:pPr>
            <a:r>
              <a:rPr spc="-5" dirty="0">
                <a:latin typeface="Verdana" panose="020B0604030504040204"/>
                <a:cs typeface="Verdana" panose="020B0604030504040204"/>
              </a:rPr>
              <a:t>Matrix </a:t>
            </a:r>
            <a:r>
              <a:rPr dirty="0">
                <a:latin typeface="Verdana" panose="020B0604030504040204"/>
                <a:cs typeface="Verdana" panose="020B0604030504040204"/>
              </a:rPr>
              <a:t>multiplication </a:t>
            </a:r>
            <a:r>
              <a:rPr b="1" dirty="0">
                <a:latin typeface="Verdana" panose="020B0604030504040204"/>
                <a:cs typeface="Verdana" panose="020B0604030504040204"/>
              </a:rPr>
              <a:t>tiled </a:t>
            </a:r>
            <a:r>
              <a:rPr dirty="0">
                <a:latin typeface="Verdana" panose="020B0604030504040204"/>
                <a:cs typeface="Verdana" panose="020B0604030504040204"/>
              </a:rPr>
              <a:t>to fit in </a:t>
            </a:r>
            <a:r>
              <a:rPr spc="-5" dirty="0">
                <a:latin typeface="Verdana" panose="020B0604030504040204"/>
                <a:cs typeface="Verdana" panose="020B0604030504040204"/>
              </a:rPr>
              <a:t>cache (i.e., </a:t>
            </a:r>
            <a:r>
              <a:rPr dirty="0">
                <a:latin typeface="Verdana" panose="020B0604030504040204"/>
                <a:cs typeface="Verdana" panose="020B0604030504040204"/>
              </a:rPr>
              <a:t>on-chip memory)  and computation ordered to maximize reuse of </a:t>
            </a:r>
            <a:r>
              <a:rPr spc="-5" dirty="0">
                <a:latin typeface="Verdana" panose="020B0604030504040204"/>
                <a:cs typeface="Verdana" panose="020B0604030504040204"/>
              </a:rPr>
              <a:t>data </a:t>
            </a:r>
            <a:r>
              <a:rPr dirty="0">
                <a:latin typeface="Verdana" panose="020B0604030504040204"/>
                <a:cs typeface="Verdana" panose="020B0604030504040204"/>
              </a:rPr>
              <a:t>in</a:t>
            </a:r>
            <a:r>
              <a:rPr spc="20" dirty="0">
                <a:latin typeface="Verdana" panose="020B0604030504040204"/>
                <a:cs typeface="Verdana" panose="020B0604030504040204"/>
              </a:rPr>
              <a:t> </a:t>
            </a:r>
            <a:r>
              <a:rPr spc="-5" dirty="0">
                <a:latin typeface="Verdana" panose="020B0604030504040204"/>
                <a:cs typeface="Verdana" panose="020B0604030504040204"/>
              </a:rPr>
              <a:t>cache</a:t>
            </a:r>
            <a:endParaRPr>
              <a:latin typeface="Verdana" panose="020B0604030504040204"/>
              <a:cs typeface="Verdana" panose="020B0604030504040204"/>
            </a:endParaRPr>
          </a:p>
        </p:txBody>
      </p:sp>
      <p:sp>
        <p:nvSpPr>
          <p:cNvPr id="26" name="object 26"/>
          <p:cNvSpPr/>
          <p:nvPr/>
        </p:nvSpPr>
        <p:spPr>
          <a:xfrm>
            <a:off x="3348590" y="3307480"/>
            <a:ext cx="930593" cy="1318260"/>
          </a:xfrm>
          <a:custGeom>
            <a:avLst/>
            <a:gdLst/>
            <a:ahLst/>
            <a:cxnLst/>
            <a:rect l="l" t="t" r="r" b="b"/>
            <a:pathLst>
              <a:path w="1240789" h="1757679">
                <a:moveTo>
                  <a:pt x="1240574" y="0"/>
                </a:moveTo>
                <a:lnTo>
                  <a:pt x="0" y="0"/>
                </a:lnTo>
                <a:lnTo>
                  <a:pt x="0" y="1757464"/>
                </a:lnTo>
                <a:lnTo>
                  <a:pt x="1240574" y="1757464"/>
                </a:lnTo>
                <a:lnTo>
                  <a:pt x="1240574" y="0"/>
                </a:lnTo>
                <a:close/>
              </a:path>
            </a:pathLst>
          </a:custGeom>
          <a:solidFill>
            <a:srgbClr val="F2DCDB">
              <a:alpha val="85099"/>
            </a:srgbClr>
          </a:solidFill>
        </p:spPr>
        <p:txBody>
          <a:bodyPr wrap="square" lIns="0" tIns="0" rIns="0" bIns="0" rtlCol="0"/>
          <a:lstStyle/>
          <a:p>
            <a:endParaRPr sz="1350"/>
          </a:p>
        </p:txBody>
      </p:sp>
      <p:sp>
        <p:nvSpPr>
          <p:cNvPr id="27" name="object 27"/>
          <p:cNvSpPr/>
          <p:nvPr/>
        </p:nvSpPr>
        <p:spPr>
          <a:xfrm>
            <a:off x="3348590" y="3307480"/>
            <a:ext cx="930593" cy="1318260"/>
          </a:xfrm>
          <a:custGeom>
            <a:avLst/>
            <a:gdLst/>
            <a:ahLst/>
            <a:cxnLst/>
            <a:rect l="l" t="t" r="r" b="b"/>
            <a:pathLst>
              <a:path w="1240789" h="1757679">
                <a:moveTo>
                  <a:pt x="0" y="0"/>
                </a:moveTo>
                <a:lnTo>
                  <a:pt x="1240566" y="0"/>
                </a:lnTo>
                <a:lnTo>
                  <a:pt x="1240566" y="1757469"/>
                </a:lnTo>
                <a:lnTo>
                  <a:pt x="0" y="1757469"/>
                </a:lnTo>
                <a:lnTo>
                  <a:pt x="0" y="0"/>
                </a:lnTo>
                <a:close/>
              </a:path>
            </a:pathLst>
          </a:custGeom>
          <a:ln w="17230">
            <a:solidFill>
              <a:srgbClr val="000000"/>
            </a:solidFill>
          </a:ln>
        </p:spPr>
        <p:txBody>
          <a:bodyPr wrap="square" lIns="0" tIns="0" rIns="0" bIns="0" rtlCol="0"/>
          <a:lstStyle/>
          <a:p>
            <a:endParaRPr sz="1350"/>
          </a:p>
        </p:txBody>
      </p:sp>
      <p:sp>
        <p:nvSpPr>
          <p:cNvPr id="33" name="object 33"/>
          <p:cNvSpPr/>
          <p:nvPr/>
        </p:nvSpPr>
        <p:spPr>
          <a:xfrm>
            <a:off x="1881883" y="3339779"/>
            <a:ext cx="930593" cy="659130"/>
          </a:xfrm>
          <a:custGeom>
            <a:avLst/>
            <a:gdLst/>
            <a:ahLst/>
            <a:cxnLst/>
            <a:rect l="l" t="t" r="r" b="b"/>
            <a:pathLst>
              <a:path w="1240789" h="878839">
                <a:moveTo>
                  <a:pt x="1240561" y="0"/>
                </a:moveTo>
                <a:lnTo>
                  <a:pt x="0" y="0"/>
                </a:lnTo>
                <a:lnTo>
                  <a:pt x="0" y="878738"/>
                </a:lnTo>
                <a:lnTo>
                  <a:pt x="1240561" y="878738"/>
                </a:lnTo>
                <a:lnTo>
                  <a:pt x="1240561" y="0"/>
                </a:lnTo>
                <a:close/>
              </a:path>
            </a:pathLst>
          </a:custGeom>
          <a:solidFill>
            <a:srgbClr val="C6D9F1">
              <a:alpha val="85099"/>
            </a:srgbClr>
          </a:solidFill>
        </p:spPr>
        <p:txBody>
          <a:bodyPr wrap="square" lIns="0" tIns="0" rIns="0" bIns="0" rtlCol="0"/>
          <a:lstStyle/>
          <a:p>
            <a:endParaRPr sz="1350"/>
          </a:p>
        </p:txBody>
      </p:sp>
      <p:sp>
        <p:nvSpPr>
          <p:cNvPr id="34" name="object 34"/>
          <p:cNvSpPr/>
          <p:nvPr/>
        </p:nvSpPr>
        <p:spPr>
          <a:xfrm>
            <a:off x="1881883" y="3339779"/>
            <a:ext cx="930593" cy="659130"/>
          </a:xfrm>
          <a:custGeom>
            <a:avLst/>
            <a:gdLst/>
            <a:ahLst/>
            <a:cxnLst/>
            <a:rect l="l" t="t" r="r" b="b"/>
            <a:pathLst>
              <a:path w="1240789" h="878839">
                <a:moveTo>
                  <a:pt x="0" y="0"/>
                </a:moveTo>
                <a:lnTo>
                  <a:pt x="1240566" y="0"/>
                </a:lnTo>
                <a:lnTo>
                  <a:pt x="1240566" y="878734"/>
                </a:lnTo>
                <a:lnTo>
                  <a:pt x="0" y="878734"/>
                </a:lnTo>
                <a:lnTo>
                  <a:pt x="0" y="0"/>
                </a:lnTo>
                <a:close/>
              </a:path>
            </a:pathLst>
          </a:custGeom>
          <a:ln w="17230">
            <a:solidFill>
              <a:srgbClr val="000000"/>
            </a:solidFill>
          </a:ln>
        </p:spPr>
        <p:txBody>
          <a:bodyPr wrap="square" lIns="0" tIns="0" rIns="0" bIns="0" rtlCol="0"/>
          <a:lstStyle/>
          <a:p>
            <a:endParaRPr sz="1350"/>
          </a:p>
        </p:txBody>
      </p:sp>
      <p:sp>
        <p:nvSpPr>
          <p:cNvPr id="35" name="object 35"/>
          <p:cNvSpPr/>
          <p:nvPr/>
        </p:nvSpPr>
        <p:spPr>
          <a:xfrm>
            <a:off x="1794205" y="3342989"/>
            <a:ext cx="40005" cy="659130"/>
          </a:xfrm>
          <a:custGeom>
            <a:avLst/>
            <a:gdLst/>
            <a:ahLst/>
            <a:cxnLst/>
            <a:rect l="l" t="t" r="r" b="b"/>
            <a:pathLst>
              <a:path w="53339" h="878839">
                <a:moveTo>
                  <a:pt x="4648" y="831291"/>
                </a:moveTo>
                <a:lnTo>
                  <a:pt x="609" y="833818"/>
                </a:lnTo>
                <a:lnTo>
                  <a:pt x="0" y="836472"/>
                </a:lnTo>
                <a:lnTo>
                  <a:pt x="26441" y="878801"/>
                </a:lnTo>
                <a:lnTo>
                  <a:pt x="31522" y="870673"/>
                </a:lnTo>
                <a:lnTo>
                  <a:pt x="22136" y="870673"/>
                </a:lnTo>
                <a:lnTo>
                  <a:pt x="22136" y="855647"/>
                </a:lnTo>
                <a:lnTo>
                  <a:pt x="7302" y="831913"/>
                </a:lnTo>
                <a:lnTo>
                  <a:pt x="4648" y="831291"/>
                </a:lnTo>
                <a:close/>
              </a:path>
              <a:path w="53339" h="878839">
                <a:moveTo>
                  <a:pt x="22136" y="855647"/>
                </a:moveTo>
                <a:lnTo>
                  <a:pt x="22136" y="870673"/>
                </a:lnTo>
                <a:lnTo>
                  <a:pt x="30759" y="870673"/>
                </a:lnTo>
                <a:lnTo>
                  <a:pt x="30759" y="868387"/>
                </a:lnTo>
                <a:lnTo>
                  <a:pt x="22796" y="868387"/>
                </a:lnTo>
                <a:lnTo>
                  <a:pt x="26447" y="862545"/>
                </a:lnTo>
                <a:lnTo>
                  <a:pt x="22136" y="855647"/>
                </a:lnTo>
                <a:close/>
              </a:path>
              <a:path w="53339" h="878839">
                <a:moveTo>
                  <a:pt x="48247" y="831291"/>
                </a:moveTo>
                <a:lnTo>
                  <a:pt x="45593" y="831913"/>
                </a:lnTo>
                <a:lnTo>
                  <a:pt x="30759" y="855647"/>
                </a:lnTo>
                <a:lnTo>
                  <a:pt x="30759" y="870673"/>
                </a:lnTo>
                <a:lnTo>
                  <a:pt x="31522" y="870673"/>
                </a:lnTo>
                <a:lnTo>
                  <a:pt x="52895" y="836472"/>
                </a:lnTo>
                <a:lnTo>
                  <a:pt x="52285" y="833818"/>
                </a:lnTo>
                <a:lnTo>
                  <a:pt x="48247" y="831291"/>
                </a:lnTo>
                <a:close/>
              </a:path>
              <a:path w="53339" h="878839">
                <a:moveTo>
                  <a:pt x="26447" y="862545"/>
                </a:moveTo>
                <a:lnTo>
                  <a:pt x="22796" y="868387"/>
                </a:lnTo>
                <a:lnTo>
                  <a:pt x="30099" y="868387"/>
                </a:lnTo>
                <a:lnTo>
                  <a:pt x="26447" y="862545"/>
                </a:lnTo>
                <a:close/>
              </a:path>
              <a:path w="53339" h="878839">
                <a:moveTo>
                  <a:pt x="30759" y="855647"/>
                </a:moveTo>
                <a:lnTo>
                  <a:pt x="26447" y="862545"/>
                </a:lnTo>
                <a:lnTo>
                  <a:pt x="30099" y="868387"/>
                </a:lnTo>
                <a:lnTo>
                  <a:pt x="30759" y="868387"/>
                </a:lnTo>
                <a:lnTo>
                  <a:pt x="30759" y="855647"/>
                </a:lnTo>
                <a:close/>
              </a:path>
              <a:path w="53339" h="878839">
                <a:moveTo>
                  <a:pt x="26447" y="16255"/>
                </a:moveTo>
                <a:lnTo>
                  <a:pt x="22148" y="23134"/>
                </a:lnTo>
                <a:lnTo>
                  <a:pt x="22136" y="855647"/>
                </a:lnTo>
                <a:lnTo>
                  <a:pt x="26447" y="862545"/>
                </a:lnTo>
                <a:lnTo>
                  <a:pt x="30759" y="855647"/>
                </a:lnTo>
                <a:lnTo>
                  <a:pt x="30746" y="23134"/>
                </a:lnTo>
                <a:lnTo>
                  <a:pt x="26447" y="16255"/>
                </a:lnTo>
                <a:close/>
              </a:path>
              <a:path w="53339" h="878839">
                <a:moveTo>
                  <a:pt x="26441" y="0"/>
                </a:moveTo>
                <a:lnTo>
                  <a:pt x="0" y="42329"/>
                </a:lnTo>
                <a:lnTo>
                  <a:pt x="609" y="44983"/>
                </a:lnTo>
                <a:lnTo>
                  <a:pt x="4648" y="47510"/>
                </a:lnTo>
                <a:lnTo>
                  <a:pt x="7302" y="46888"/>
                </a:lnTo>
                <a:lnTo>
                  <a:pt x="22136" y="23154"/>
                </a:lnTo>
                <a:lnTo>
                  <a:pt x="22136" y="8127"/>
                </a:lnTo>
                <a:lnTo>
                  <a:pt x="31521" y="8127"/>
                </a:lnTo>
                <a:lnTo>
                  <a:pt x="26441" y="0"/>
                </a:lnTo>
                <a:close/>
              </a:path>
              <a:path w="53339" h="878839">
                <a:moveTo>
                  <a:pt x="31521" y="8127"/>
                </a:moveTo>
                <a:lnTo>
                  <a:pt x="30746" y="8127"/>
                </a:lnTo>
                <a:lnTo>
                  <a:pt x="30759" y="23154"/>
                </a:lnTo>
                <a:lnTo>
                  <a:pt x="45593" y="46888"/>
                </a:lnTo>
                <a:lnTo>
                  <a:pt x="48247" y="47510"/>
                </a:lnTo>
                <a:lnTo>
                  <a:pt x="52285" y="44983"/>
                </a:lnTo>
                <a:lnTo>
                  <a:pt x="52895" y="42329"/>
                </a:lnTo>
                <a:lnTo>
                  <a:pt x="31521" y="8127"/>
                </a:lnTo>
                <a:close/>
              </a:path>
              <a:path w="53339" h="878839">
                <a:moveTo>
                  <a:pt x="30746" y="8127"/>
                </a:moveTo>
                <a:lnTo>
                  <a:pt x="22136" y="8127"/>
                </a:lnTo>
                <a:lnTo>
                  <a:pt x="22136" y="23154"/>
                </a:lnTo>
                <a:lnTo>
                  <a:pt x="26447" y="16255"/>
                </a:lnTo>
                <a:lnTo>
                  <a:pt x="22796" y="10413"/>
                </a:lnTo>
                <a:lnTo>
                  <a:pt x="30746" y="10413"/>
                </a:lnTo>
                <a:lnTo>
                  <a:pt x="30746" y="8127"/>
                </a:lnTo>
                <a:close/>
              </a:path>
              <a:path w="53339" h="878839">
                <a:moveTo>
                  <a:pt x="30746" y="10413"/>
                </a:moveTo>
                <a:lnTo>
                  <a:pt x="30099" y="10413"/>
                </a:lnTo>
                <a:lnTo>
                  <a:pt x="26447" y="16255"/>
                </a:lnTo>
                <a:lnTo>
                  <a:pt x="30746" y="23134"/>
                </a:lnTo>
                <a:lnTo>
                  <a:pt x="30746" y="10413"/>
                </a:lnTo>
                <a:close/>
              </a:path>
              <a:path w="53339" h="878839">
                <a:moveTo>
                  <a:pt x="30099" y="10413"/>
                </a:moveTo>
                <a:lnTo>
                  <a:pt x="22796" y="10413"/>
                </a:lnTo>
                <a:lnTo>
                  <a:pt x="26447" y="16255"/>
                </a:lnTo>
                <a:lnTo>
                  <a:pt x="30099" y="10413"/>
                </a:lnTo>
                <a:close/>
              </a:path>
            </a:pathLst>
          </a:custGeom>
          <a:solidFill>
            <a:srgbClr val="000000"/>
          </a:solidFill>
        </p:spPr>
        <p:txBody>
          <a:bodyPr wrap="square" lIns="0" tIns="0" rIns="0" bIns="0" rtlCol="0"/>
          <a:lstStyle/>
          <a:p>
            <a:endParaRPr sz="1350"/>
          </a:p>
        </p:txBody>
      </p:sp>
      <p:sp>
        <p:nvSpPr>
          <p:cNvPr id="36" name="object 36"/>
          <p:cNvSpPr/>
          <p:nvPr/>
        </p:nvSpPr>
        <p:spPr>
          <a:xfrm>
            <a:off x="1772040" y="3540080"/>
            <a:ext cx="71438" cy="187643"/>
          </a:xfrm>
          <a:custGeom>
            <a:avLst/>
            <a:gdLst/>
            <a:ahLst/>
            <a:cxnLst/>
            <a:rect l="l" t="t" r="r" b="b"/>
            <a:pathLst>
              <a:path w="95250" h="250189">
                <a:moveTo>
                  <a:pt x="94767" y="0"/>
                </a:moveTo>
                <a:lnTo>
                  <a:pt x="0" y="0"/>
                </a:lnTo>
                <a:lnTo>
                  <a:pt x="0" y="249834"/>
                </a:lnTo>
                <a:lnTo>
                  <a:pt x="94767" y="249834"/>
                </a:lnTo>
                <a:lnTo>
                  <a:pt x="94767" y="0"/>
                </a:lnTo>
                <a:close/>
              </a:path>
            </a:pathLst>
          </a:custGeom>
          <a:solidFill>
            <a:srgbClr val="FFFFFF"/>
          </a:solidFill>
        </p:spPr>
        <p:txBody>
          <a:bodyPr wrap="square" lIns="0" tIns="0" rIns="0" bIns="0" rtlCol="0"/>
          <a:lstStyle/>
          <a:p>
            <a:endParaRPr sz="1350"/>
          </a:p>
        </p:txBody>
      </p:sp>
      <p:sp>
        <p:nvSpPr>
          <p:cNvPr id="37" name="object 37"/>
          <p:cNvSpPr txBox="1"/>
          <p:nvPr/>
        </p:nvSpPr>
        <p:spPr>
          <a:xfrm>
            <a:off x="1561985" y="3556327"/>
            <a:ext cx="299561" cy="149860"/>
          </a:xfrm>
          <a:prstGeom prst="rect">
            <a:avLst/>
          </a:prstGeom>
        </p:spPr>
        <p:txBody>
          <a:bodyPr vert="horz" wrap="square" lIns="0" tIns="11430" rIns="0" bIns="0" rtlCol="0">
            <a:spAutoFit/>
          </a:bodyPr>
          <a:lstStyle/>
          <a:p>
            <a:pPr marL="12700">
              <a:lnSpc>
                <a:spcPct val="100000"/>
              </a:lnSpc>
              <a:spcBef>
                <a:spcPts val="120"/>
              </a:spcBef>
            </a:pPr>
            <a:r>
              <a:rPr sz="900" b="1" spc="-844" dirty="0">
                <a:latin typeface="Arial" panose="020B0604020202020204"/>
                <a:cs typeface="Arial" panose="020B0604020202020204"/>
              </a:rPr>
              <a:t>C</a:t>
            </a:r>
            <a:r>
              <a:rPr sz="900" b="1" spc="-15" dirty="0">
                <a:latin typeface="Arial" panose="020B0604020202020204"/>
                <a:cs typeface="Arial" panose="020B0604020202020204"/>
              </a:rPr>
              <a:t>C</a:t>
            </a:r>
            <a:r>
              <a:rPr sz="900" b="1" spc="-844" dirty="0">
                <a:latin typeface="Arial" panose="020B0604020202020204"/>
                <a:cs typeface="Arial" panose="020B0604020202020204"/>
              </a:rPr>
              <a:t>H</a:t>
            </a:r>
            <a:r>
              <a:rPr sz="900" b="1" spc="15" dirty="0">
                <a:latin typeface="Arial" panose="020B0604020202020204"/>
                <a:cs typeface="Arial" panose="020B0604020202020204"/>
              </a:rPr>
              <a:t>HW</a:t>
            </a:r>
            <a:endParaRPr sz="900">
              <a:latin typeface="Arial" panose="020B0604020202020204"/>
              <a:cs typeface="Arial" panose="020B0604020202020204"/>
            </a:endParaRPr>
          </a:p>
        </p:txBody>
      </p:sp>
      <p:sp>
        <p:nvSpPr>
          <p:cNvPr id="38" name="object 38"/>
          <p:cNvSpPr/>
          <p:nvPr/>
        </p:nvSpPr>
        <p:spPr>
          <a:xfrm>
            <a:off x="1885093" y="3252101"/>
            <a:ext cx="930593" cy="40005"/>
          </a:xfrm>
          <a:custGeom>
            <a:avLst/>
            <a:gdLst/>
            <a:ahLst/>
            <a:cxnLst/>
            <a:rect l="l" t="t" r="r" b="b"/>
            <a:pathLst>
              <a:path w="1240789" h="53339">
                <a:moveTo>
                  <a:pt x="42316" y="0"/>
                </a:moveTo>
                <a:lnTo>
                  <a:pt x="0" y="26454"/>
                </a:lnTo>
                <a:lnTo>
                  <a:pt x="42316" y="52908"/>
                </a:lnTo>
                <a:lnTo>
                  <a:pt x="44983" y="52285"/>
                </a:lnTo>
                <a:lnTo>
                  <a:pt x="47495" y="48247"/>
                </a:lnTo>
                <a:lnTo>
                  <a:pt x="46888" y="45592"/>
                </a:lnTo>
                <a:lnTo>
                  <a:pt x="23154" y="30759"/>
                </a:lnTo>
                <a:lnTo>
                  <a:pt x="8128" y="30759"/>
                </a:lnTo>
                <a:lnTo>
                  <a:pt x="8128" y="22148"/>
                </a:lnTo>
                <a:lnTo>
                  <a:pt x="23134" y="22148"/>
                </a:lnTo>
                <a:lnTo>
                  <a:pt x="46888" y="7302"/>
                </a:lnTo>
                <a:lnTo>
                  <a:pt x="47498" y="4648"/>
                </a:lnTo>
                <a:lnTo>
                  <a:pt x="44983" y="609"/>
                </a:lnTo>
                <a:lnTo>
                  <a:pt x="42316" y="0"/>
                </a:lnTo>
                <a:close/>
              </a:path>
              <a:path w="1240789" h="53339">
                <a:moveTo>
                  <a:pt x="1224368" y="26447"/>
                </a:moveTo>
                <a:lnTo>
                  <a:pt x="1193736" y="45592"/>
                </a:lnTo>
                <a:lnTo>
                  <a:pt x="1193134" y="48260"/>
                </a:lnTo>
                <a:lnTo>
                  <a:pt x="1195641" y="52285"/>
                </a:lnTo>
                <a:lnTo>
                  <a:pt x="1198295" y="52908"/>
                </a:lnTo>
                <a:lnTo>
                  <a:pt x="1233733" y="30759"/>
                </a:lnTo>
                <a:lnTo>
                  <a:pt x="1232496" y="30759"/>
                </a:lnTo>
                <a:lnTo>
                  <a:pt x="1232496" y="30099"/>
                </a:lnTo>
                <a:lnTo>
                  <a:pt x="1230210" y="30099"/>
                </a:lnTo>
                <a:lnTo>
                  <a:pt x="1224368" y="26447"/>
                </a:lnTo>
                <a:close/>
              </a:path>
              <a:path w="1240789" h="53339">
                <a:moveTo>
                  <a:pt x="23134" y="22148"/>
                </a:moveTo>
                <a:lnTo>
                  <a:pt x="8128" y="22148"/>
                </a:lnTo>
                <a:lnTo>
                  <a:pt x="8128" y="30759"/>
                </a:lnTo>
                <a:lnTo>
                  <a:pt x="23154" y="30759"/>
                </a:lnTo>
                <a:lnTo>
                  <a:pt x="22098" y="30099"/>
                </a:lnTo>
                <a:lnTo>
                  <a:pt x="10413" y="30099"/>
                </a:lnTo>
                <a:lnTo>
                  <a:pt x="10413" y="22796"/>
                </a:lnTo>
                <a:lnTo>
                  <a:pt x="22097" y="22796"/>
                </a:lnTo>
                <a:lnTo>
                  <a:pt x="23134" y="22148"/>
                </a:lnTo>
                <a:close/>
              </a:path>
              <a:path w="1240789" h="53339">
                <a:moveTo>
                  <a:pt x="1217490" y="22148"/>
                </a:moveTo>
                <a:lnTo>
                  <a:pt x="23134" y="22148"/>
                </a:lnTo>
                <a:lnTo>
                  <a:pt x="16256" y="26447"/>
                </a:lnTo>
                <a:lnTo>
                  <a:pt x="23154" y="30759"/>
                </a:lnTo>
                <a:lnTo>
                  <a:pt x="1217470" y="30759"/>
                </a:lnTo>
                <a:lnTo>
                  <a:pt x="1224368" y="26447"/>
                </a:lnTo>
                <a:lnTo>
                  <a:pt x="1217490" y="22148"/>
                </a:lnTo>
                <a:close/>
              </a:path>
              <a:path w="1240789" h="53339">
                <a:moveTo>
                  <a:pt x="1233736" y="22148"/>
                </a:moveTo>
                <a:lnTo>
                  <a:pt x="1232496" y="22148"/>
                </a:lnTo>
                <a:lnTo>
                  <a:pt x="1232496" y="30759"/>
                </a:lnTo>
                <a:lnTo>
                  <a:pt x="1233733" y="30759"/>
                </a:lnTo>
                <a:lnTo>
                  <a:pt x="1240624" y="26454"/>
                </a:lnTo>
                <a:lnTo>
                  <a:pt x="1233736" y="22148"/>
                </a:lnTo>
                <a:close/>
              </a:path>
              <a:path w="1240789" h="53339">
                <a:moveTo>
                  <a:pt x="10413" y="22796"/>
                </a:moveTo>
                <a:lnTo>
                  <a:pt x="10413" y="30099"/>
                </a:lnTo>
                <a:lnTo>
                  <a:pt x="16256" y="26447"/>
                </a:lnTo>
                <a:lnTo>
                  <a:pt x="10413" y="22796"/>
                </a:lnTo>
                <a:close/>
              </a:path>
              <a:path w="1240789" h="53339">
                <a:moveTo>
                  <a:pt x="16256" y="26447"/>
                </a:moveTo>
                <a:lnTo>
                  <a:pt x="10413" y="30099"/>
                </a:lnTo>
                <a:lnTo>
                  <a:pt x="22098" y="30099"/>
                </a:lnTo>
                <a:lnTo>
                  <a:pt x="16256" y="26447"/>
                </a:lnTo>
                <a:close/>
              </a:path>
              <a:path w="1240789" h="53339">
                <a:moveTo>
                  <a:pt x="1230210" y="22796"/>
                </a:moveTo>
                <a:lnTo>
                  <a:pt x="1224368" y="26447"/>
                </a:lnTo>
                <a:lnTo>
                  <a:pt x="1230210" y="30099"/>
                </a:lnTo>
                <a:lnTo>
                  <a:pt x="1230210" y="22796"/>
                </a:lnTo>
                <a:close/>
              </a:path>
              <a:path w="1240789" h="53339">
                <a:moveTo>
                  <a:pt x="1232496" y="22796"/>
                </a:moveTo>
                <a:lnTo>
                  <a:pt x="1230210" y="22796"/>
                </a:lnTo>
                <a:lnTo>
                  <a:pt x="1230210" y="30099"/>
                </a:lnTo>
                <a:lnTo>
                  <a:pt x="1232496" y="30099"/>
                </a:lnTo>
                <a:lnTo>
                  <a:pt x="1232496" y="22796"/>
                </a:lnTo>
                <a:close/>
              </a:path>
              <a:path w="1240789" h="53339">
                <a:moveTo>
                  <a:pt x="22097" y="22796"/>
                </a:moveTo>
                <a:lnTo>
                  <a:pt x="10413" y="22796"/>
                </a:lnTo>
                <a:lnTo>
                  <a:pt x="16256" y="26447"/>
                </a:lnTo>
                <a:lnTo>
                  <a:pt x="22097" y="22796"/>
                </a:lnTo>
                <a:close/>
              </a:path>
              <a:path w="1240789" h="53339">
                <a:moveTo>
                  <a:pt x="1198295" y="0"/>
                </a:moveTo>
                <a:lnTo>
                  <a:pt x="1195641" y="609"/>
                </a:lnTo>
                <a:lnTo>
                  <a:pt x="1193126" y="4648"/>
                </a:lnTo>
                <a:lnTo>
                  <a:pt x="1193736" y="7302"/>
                </a:lnTo>
                <a:lnTo>
                  <a:pt x="1224368" y="26447"/>
                </a:lnTo>
                <a:lnTo>
                  <a:pt x="1230210" y="22796"/>
                </a:lnTo>
                <a:lnTo>
                  <a:pt x="1232496" y="22796"/>
                </a:lnTo>
                <a:lnTo>
                  <a:pt x="1232496" y="22148"/>
                </a:lnTo>
                <a:lnTo>
                  <a:pt x="1233736" y="22148"/>
                </a:lnTo>
                <a:lnTo>
                  <a:pt x="1198295" y="0"/>
                </a:lnTo>
                <a:close/>
              </a:path>
            </a:pathLst>
          </a:custGeom>
          <a:solidFill>
            <a:srgbClr val="000000"/>
          </a:solidFill>
        </p:spPr>
        <p:txBody>
          <a:bodyPr wrap="square" lIns="0" tIns="0" rIns="0" bIns="0" rtlCol="0"/>
          <a:lstStyle/>
          <a:p>
            <a:endParaRPr sz="1350"/>
          </a:p>
        </p:txBody>
      </p:sp>
      <p:sp>
        <p:nvSpPr>
          <p:cNvPr id="39" name="object 39"/>
          <p:cNvSpPr/>
          <p:nvPr/>
        </p:nvSpPr>
        <p:spPr>
          <a:xfrm>
            <a:off x="2243718" y="3204095"/>
            <a:ext cx="193834" cy="64770"/>
          </a:xfrm>
          <a:custGeom>
            <a:avLst/>
            <a:gdLst/>
            <a:ahLst/>
            <a:cxnLst/>
            <a:rect l="l" t="t" r="r" b="b"/>
            <a:pathLst>
              <a:path w="258444" h="86360">
                <a:moveTo>
                  <a:pt x="258444" y="0"/>
                </a:moveTo>
                <a:lnTo>
                  <a:pt x="0" y="0"/>
                </a:lnTo>
                <a:lnTo>
                  <a:pt x="0" y="86156"/>
                </a:lnTo>
                <a:lnTo>
                  <a:pt x="258444" y="86156"/>
                </a:lnTo>
                <a:lnTo>
                  <a:pt x="258444" y="0"/>
                </a:lnTo>
                <a:close/>
              </a:path>
            </a:pathLst>
          </a:custGeom>
          <a:solidFill>
            <a:srgbClr val="FFFFFF"/>
          </a:solidFill>
        </p:spPr>
        <p:txBody>
          <a:bodyPr wrap="square" lIns="0" tIns="0" rIns="0" bIns="0" rtlCol="0"/>
          <a:lstStyle/>
          <a:p>
            <a:endParaRPr sz="1350"/>
          </a:p>
        </p:txBody>
      </p:sp>
      <p:sp>
        <p:nvSpPr>
          <p:cNvPr id="40" name="object 40"/>
          <p:cNvSpPr txBox="1"/>
          <p:nvPr/>
        </p:nvSpPr>
        <p:spPr>
          <a:xfrm>
            <a:off x="586847" y="2794402"/>
            <a:ext cx="441960" cy="532130"/>
          </a:xfrm>
          <a:prstGeom prst="rect">
            <a:avLst/>
          </a:prstGeom>
        </p:spPr>
        <p:txBody>
          <a:bodyPr vert="horz" wrap="square" lIns="0" tIns="108585" rIns="0" bIns="0" rtlCol="0">
            <a:spAutoFit/>
          </a:bodyPr>
          <a:lstStyle/>
          <a:p>
            <a:pPr marL="12700">
              <a:lnSpc>
                <a:spcPct val="100000"/>
              </a:lnSpc>
              <a:spcBef>
                <a:spcPts val="1140"/>
              </a:spcBef>
            </a:pPr>
            <a:r>
              <a:rPr sz="1200" spc="5" dirty="0">
                <a:latin typeface="Arial" panose="020B0604020202020204"/>
                <a:cs typeface="Arial" panose="020B0604020202020204"/>
              </a:rPr>
              <a:t>Filters</a:t>
            </a:r>
            <a:endParaRPr sz="1200">
              <a:latin typeface="Arial" panose="020B0604020202020204"/>
              <a:cs typeface="Arial" panose="020B0604020202020204"/>
            </a:endParaRPr>
          </a:p>
          <a:p>
            <a:pPr marL="55245">
              <a:lnSpc>
                <a:spcPct val="100000"/>
              </a:lnSpc>
              <a:spcBef>
                <a:spcPts val="785"/>
              </a:spcBef>
            </a:pPr>
            <a:r>
              <a:rPr sz="900" b="1" spc="15" dirty="0">
                <a:latin typeface="Arial" panose="020B0604020202020204"/>
                <a:cs typeface="Arial" panose="020B0604020202020204"/>
              </a:rPr>
              <a:t>CHW</a:t>
            </a:r>
            <a:endParaRPr sz="900">
              <a:latin typeface="Arial" panose="020B0604020202020204"/>
              <a:cs typeface="Arial" panose="020B0604020202020204"/>
            </a:endParaRPr>
          </a:p>
        </p:txBody>
      </p:sp>
      <p:sp>
        <p:nvSpPr>
          <p:cNvPr id="41" name="object 41"/>
          <p:cNvSpPr txBox="1"/>
          <p:nvPr/>
        </p:nvSpPr>
        <p:spPr>
          <a:xfrm>
            <a:off x="1311849" y="3646860"/>
            <a:ext cx="200501" cy="384175"/>
          </a:xfrm>
          <a:prstGeom prst="rect">
            <a:avLst/>
          </a:prstGeom>
        </p:spPr>
        <p:txBody>
          <a:bodyPr vert="horz" wrap="square" lIns="0" tIns="10001" rIns="0" bIns="0" rtlCol="0">
            <a:spAutoFit/>
          </a:bodyPr>
          <a:lstStyle/>
          <a:p>
            <a:pPr marL="12700">
              <a:lnSpc>
                <a:spcPct val="100000"/>
              </a:lnSpc>
              <a:spcBef>
                <a:spcPts val="105"/>
              </a:spcBef>
            </a:pPr>
            <a:r>
              <a:rPr sz="2440" b="1" dirty="0">
                <a:latin typeface="Arial" panose="020B0604020202020204"/>
                <a:cs typeface="Arial" panose="020B0604020202020204"/>
              </a:rPr>
              <a:t>×</a:t>
            </a:r>
            <a:endParaRPr sz="2440">
              <a:latin typeface="Arial" panose="020B0604020202020204"/>
              <a:cs typeface="Arial" panose="020B0604020202020204"/>
            </a:endParaRPr>
          </a:p>
        </p:txBody>
      </p:sp>
      <p:sp>
        <p:nvSpPr>
          <p:cNvPr id="42" name="object 42"/>
          <p:cNvSpPr/>
          <p:nvPr/>
        </p:nvSpPr>
        <p:spPr>
          <a:xfrm>
            <a:off x="3351800" y="3226260"/>
            <a:ext cx="930593" cy="40005"/>
          </a:xfrm>
          <a:custGeom>
            <a:avLst/>
            <a:gdLst/>
            <a:ahLst/>
            <a:cxnLst/>
            <a:rect l="l" t="t" r="r" b="b"/>
            <a:pathLst>
              <a:path w="1240789" h="53339">
                <a:moveTo>
                  <a:pt x="42329" y="0"/>
                </a:moveTo>
                <a:lnTo>
                  <a:pt x="0" y="26441"/>
                </a:lnTo>
                <a:lnTo>
                  <a:pt x="42329" y="52895"/>
                </a:lnTo>
                <a:lnTo>
                  <a:pt x="44983" y="52285"/>
                </a:lnTo>
                <a:lnTo>
                  <a:pt x="47510" y="48247"/>
                </a:lnTo>
                <a:lnTo>
                  <a:pt x="46888" y="45593"/>
                </a:lnTo>
                <a:lnTo>
                  <a:pt x="23154" y="30759"/>
                </a:lnTo>
                <a:lnTo>
                  <a:pt x="8128" y="30759"/>
                </a:lnTo>
                <a:lnTo>
                  <a:pt x="8128" y="22136"/>
                </a:lnTo>
                <a:lnTo>
                  <a:pt x="23154" y="22136"/>
                </a:lnTo>
                <a:lnTo>
                  <a:pt x="46888" y="7302"/>
                </a:lnTo>
                <a:lnTo>
                  <a:pt x="47510" y="4648"/>
                </a:lnTo>
                <a:lnTo>
                  <a:pt x="44983" y="609"/>
                </a:lnTo>
                <a:lnTo>
                  <a:pt x="42329" y="0"/>
                </a:lnTo>
                <a:close/>
              </a:path>
              <a:path w="1240789" h="53339">
                <a:moveTo>
                  <a:pt x="1233734" y="22136"/>
                </a:moveTo>
                <a:lnTo>
                  <a:pt x="1232496" y="22136"/>
                </a:lnTo>
                <a:lnTo>
                  <a:pt x="1232496" y="30746"/>
                </a:lnTo>
                <a:lnTo>
                  <a:pt x="1217478" y="30759"/>
                </a:lnTo>
                <a:lnTo>
                  <a:pt x="1193736" y="45593"/>
                </a:lnTo>
                <a:lnTo>
                  <a:pt x="1193126" y="48247"/>
                </a:lnTo>
                <a:lnTo>
                  <a:pt x="1195654" y="52285"/>
                </a:lnTo>
                <a:lnTo>
                  <a:pt x="1198308" y="52895"/>
                </a:lnTo>
                <a:lnTo>
                  <a:pt x="1240624" y="26441"/>
                </a:lnTo>
                <a:lnTo>
                  <a:pt x="1233734" y="22136"/>
                </a:lnTo>
                <a:close/>
              </a:path>
              <a:path w="1240789" h="53339">
                <a:moveTo>
                  <a:pt x="23154" y="22136"/>
                </a:moveTo>
                <a:lnTo>
                  <a:pt x="8128" y="22136"/>
                </a:lnTo>
                <a:lnTo>
                  <a:pt x="8128" y="30759"/>
                </a:lnTo>
                <a:lnTo>
                  <a:pt x="23154" y="30759"/>
                </a:lnTo>
                <a:lnTo>
                  <a:pt x="22097" y="30099"/>
                </a:lnTo>
                <a:lnTo>
                  <a:pt x="10413" y="30099"/>
                </a:lnTo>
                <a:lnTo>
                  <a:pt x="10413" y="22796"/>
                </a:lnTo>
                <a:lnTo>
                  <a:pt x="22098" y="22796"/>
                </a:lnTo>
                <a:lnTo>
                  <a:pt x="23154" y="22136"/>
                </a:lnTo>
                <a:close/>
              </a:path>
              <a:path w="1240789" h="53339">
                <a:moveTo>
                  <a:pt x="23154" y="30759"/>
                </a:moveTo>
                <a:lnTo>
                  <a:pt x="8128" y="30759"/>
                </a:lnTo>
                <a:lnTo>
                  <a:pt x="23154" y="30759"/>
                </a:lnTo>
                <a:close/>
              </a:path>
              <a:path w="1240789" h="53339">
                <a:moveTo>
                  <a:pt x="1217478" y="22136"/>
                </a:moveTo>
                <a:lnTo>
                  <a:pt x="23154" y="22136"/>
                </a:lnTo>
                <a:lnTo>
                  <a:pt x="16255" y="26447"/>
                </a:lnTo>
                <a:lnTo>
                  <a:pt x="23154" y="30759"/>
                </a:lnTo>
                <a:lnTo>
                  <a:pt x="1217498" y="30746"/>
                </a:lnTo>
                <a:lnTo>
                  <a:pt x="1224379" y="26447"/>
                </a:lnTo>
                <a:lnTo>
                  <a:pt x="1217478" y="22136"/>
                </a:lnTo>
                <a:close/>
              </a:path>
              <a:path w="1240789" h="53339">
                <a:moveTo>
                  <a:pt x="1224379" y="26447"/>
                </a:moveTo>
                <a:lnTo>
                  <a:pt x="1217498" y="30746"/>
                </a:lnTo>
                <a:lnTo>
                  <a:pt x="1232496" y="30746"/>
                </a:lnTo>
                <a:lnTo>
                  <a:pt x="1232496" y="30099"/>
                </a:lnTo>
                <a:lnTo>
                  <a:pt x="1230223" y="30099"/>
                </a:lnTo>
                <a:lnTo>
                  <a:pt x="1224379" y="26447"/>
                </a:lnTo>
                <a:close/>
              </a:path>
              <a:path w="1240789" h="53339">
                <a:moveTo>
                  <a:pt x="10413" y="22796"/>
                </a:moveTo>
                <a:lnTo>
                  <a:pt x="10413" y="30099"/>
                </a:lnTo>
                <a:lnTo>
                  <a:pt x="16255" y="26447"/>
                </a:lnTo>
                <a:lnTo>
                  <a:pt x="10413" y="22796"/>
                </a:lnTo>
                <a:close/>
              </a:path>
              <a:path w="1240789" h="53339">
                <a:moveTo>
                  <a:pt x="16255" y="26447"/>
                </a:moveTo>
                <a:lnTo>
                  <a:pt x="10413" y="30099"/>
                </a:lnTo>
                <a:lnTo>
                  <a:pt x="22097" y="30099"/>
                </a:lnTo>
                <a:lnTo>
                  <a:pt x="16255" y="26447"/>
                </a:lnTo>
                <a:close/>
              </a:path>
              <a:path w="1240789" h="53339">
                <a:moveTo>
                  <a:pt x="1230223" y="22796"/>
                </a:moveTo>
                <a:lnTo>
                  <a:pt x="1224379" y="26447"/>
                </a:lnTo>
                <a:lnTo>
                  <a:pt x="1230223" y="30099"/>
                </a:lnTo>
                <a:lnTo>
                  <a:pt x="1230223" y="22796"/>
                </a:lnTo>
                <a:close/>
              </a:path>
              <a:path w="1240789" h="53339">
                <a:moveTo>
                  <a:pt x="1232496" y="22796"/>
                </a:moveTo>
                <a:lnTo>
                  <a:pt x="1230223" y="22796"/>
                </a:lnTo>
                <a:lnTo>
                  <a:pt x="1230223" y="30099"/>
                </a:lnTo>
                <a:lnTo>
                  <a:pt x="1232496" y="30099"/>
                </a:lnTo>
                <a:lnTo>
                  <a:pt x="1232496" y="22796"/>
                </a:lnTo>
                <a:close/>
              </a:path>
              <a:path w="1240789" h="53339">
                <a:moveTo>
                  <a:pt x="22098" y="22796"/>
                </a:moveTo>
                <a:lnTo>
                  <a:pt x="10413" y="22796"/>
                </a:lnTo>
                <a:lnTo>
                  <a:pt x="16266" y="26441"/>
                </a:lnTo>
                <a:lnTo>
                  <a:pt x="22098" y="22796"/>
                </a:lnTo>
                <a:close/>
              </a:path>
              <a:path w="1240789" h="53339">
                <a:moveTo>
                  <a:pt x="1198308" y="0"/>
                </a:moveTo>
                <a:lnTo>
                  <a:pt x="1195654" y="609"/>
                </a:lnTo>
                <a:lnTo>
                  <a:pt x="1193126" y="4648"/>
                </a:lnTo>
                <a:lnTo>
                  <a:pt x="1193736" y="7302"/>
                </a:lnTo>
                <a:lnTo>
                  <a:pt x="1224389" y="26441"/>
                </a:lnTo>
                <a:lnTo>
                  <a:pt x="1230223" y="22796"/>
                </a:lnTo>
                <a:lnTo>
                  <a:pt x="1232496" y="22796"/>
                </a:lnTo>
                <a:lnTo>
                  <a:pt x="1232496" y="22136"/>
                </a:lnTo>
                <a:lnTo>
                  <a:pt x="1233734" y="22136"/>
                </a:lnTo>
                <a:lnTo>
                  <a:pt x="1198308" y="0"/>
                </a:lnTo>
                <a:close/>
              </a:path>
            </a:pathLst>
          </a:custGeom>
          <a:solidFill>
            <a:srgbClr val="000000"/>
          </a:solidFill>
        </p:spPr>
        <p:txBody>
          <a:bodyPr wrap="square" lIns="0" tIns="0" rIns="0" bIns="0" rtlCol="0"/>
          <a:lstStyle/>
          <a:p>
            <a:endParaRPr sz="1350"/>
          </a:p>
        </p:txBody>
      </p:sp>
      <p:sp>
        <p:nvSpPr>
          <p:cNvPr id="43" name="object 43"/>
          <p:cNvSpPr/>
          <p:nvPr/>
        </p:nvSpPr>
        <p:spPr>
          <a:xfrm>
            <a:off x="3716883" y="3204095"/>
            <a:ext cx="187643" cy="71438"/>
          </a:xfrm>
          <a:custGeom>
            <a:avLst/>
            <a:gdLst/>
            <a:ahLst/>
            <a:cxnLst/>
            <a:rect l="l" t="t" r="r" b="b"/>
            <a:pathLst>
              <a:path w="250189" h="95250">
                <a:moveTo>
                  <a:pt x="249847" y="0"/>
                </a:moveTo>
                <a:lnTo>
                  <a:pt x="0" y="0"/>
                </a:lnTo>
                <a:lnTo>
                  <a:pt x="0" y="94767"/>
                </a:lnTo>
                <a:lnTo>
                  <a:pt x="249847" y="94767"/>
                </a:lnTo>
                <a:lnTo>
                  <a:pt x="249847" y="0"/>
                </a:lnTo>
                <a:close/>
              </a:path>
            </a:pathLst>
          </a:custGeom>
          <a:solidFill>
            <a:srgbClr val="FFFFFF"/>
          </a:solidFill>
        </p:spPr>
        <p:txBody>
          <a:bodyPr wrap="square" lIns="0" tIns="0" rIns="0" bIns="0" rtlCol="0"/>
          <a:lstStyle/>
          <a:p>
            <a:endParaRPr sz="1350"/>
          </a:p>
        </p:txBody>
      </p:sp>
      <p:sp>
        <p:nvSpPr>
          <p:cNvPr id="44" name="object 44"/>
          <p:cNvSpPr txBox="1"/>
          <p:nvPr/>
        </p:nvSpPr>
        <p:spPr>
          <a:xfrm>
            <a:off x="3333245" y="2794402"/>
            <a:ext cx="949643" cy="532130"/>
          </a:xfrm>
          <a:prstGeom prst="rect">
            <a:avLst/>
          </a:prstGeom>
        </p:spPr>
        <p:txBody>
          <a:bodyPr vert="horz" wrap="square" lIns="0" tIns="108585" rIns="0" bIns="0" rtlCol="0">
            <a:spAutoFit/>
          </a:bodyPr>
          <a:lstStyle/>
          <a:p>
            <a:pPr algn="ctr">
              <a:lnSpc>
                <a:spcPct val="100000"/>
              </a:lnSpc>
              <a:spcBef>
                <a:spcPts val="1140"/>
              </a:spcBef>
            </a:pPr>
            <a:r>
              <a:rPr sz="1200" spc="10" dirty="0">
                <a:latin typeface="Arial" panose="020B0604020202020204"/>
                <a:cs typeface="Arial" panose="020B0604020202020204"/>
              </a:rPr>
              <a:t>Output</a:t>
            </a:r>
            <a:r>
              <a:rPr sz="1200" spc="-55" dirty="0">
                <a:latin typeface="Arial" panose="020B0604020202020204"/>
                <a:cs typeface="Arial" panose="020B0604020202020204"/>
              </a:rPr>
              <a:t> </a:t>
            </a:r>
            <a:r>
              <a:rPr sz="1200" spc="10" dirty="0">
                <a:latin typeface="Arial" panose="020B0604020202020204"/>
                <a:cs typeface="Arial" panose="020B0604020202020204"/>
              </a:rPr>
              <a:t>fmaps</a:t>
            </a:r>
            <a:endParaRPr sz="1200">
              <a:latin typeface="Arial" panose="020B0604020202020204"/>
              <a:cs typeface="Arial" panose="020B0604020202020204"/>
            </a:endParaRPr>
          </a:p>
          <a:p>
            <a:pPr marL="15240" algn="ctr">
              <a:lnSpc>
                <a:spcPct val="100000"/>
              </a:lnSpc>
              <a:spcBef>
                <a:spcPts val="785"/>
              </a:spcBef>
            </a:pPr>
            <a:r>
              <a:rPr sz="900" b="1" spc="15" dirty="0">
                <a:latin typeface="Arial" panose="020B0604020202020204"/>
                <a:cs typeface="Arial" panose="020B0604020202020204"/>
              </a:rPr>
              <a:t>N</a:t>
            </a:r>
            <a:endParaRPr sz="900">
              <a:latin typeface="Arial" panose="020B0604020202020204"/>
              <a:cs typeface="Arial" panose="020B0604020202020204"/>
            </a:endParaRPr>
          </a:p>
        </p:txBody>
      </p:sp>
      <p:sp>
        <p:nvSpPr>
          <p:cNvPr id="45" name="object 45"/>
          <p:cNvSpPr/>
          <p:nvPr/>
        </p:nvSpPr>
        <p:spPr>
          <a:xfrm>
            <a:off x="3241529" y="3310690"/>
            <a:ext cx="40005" cy="1318260"/>
          </a:xfrm>
          <a:custGeom>
            <a:avLst/>
            <a:gdLst/>
            <a:ahLst/>
            <a:cxnLst/>
            <a:rect l="l" t="t" r="r" b="b"/>
            <a:pathLst>
              <a:path w="53339" h="1757679">
                <a:moveTo>
                  <a:pt x="4648" y="1710016"/>
                </a:moveTo>
                <a:lnTo>
                  <a:pt x="609" y="1712544"/>
                </a:lnTo>
                <a:lnTo>
                  <a:pt x="0" y="1715198"/>
                </a:lnTo>
                <a:lnTo>
                  <a:pt x="26454" y="1757527"/>
                </a:lnTo>
                <a:lnTo>
                  <a:pt x="31540" y="1749386"/>
                </a:lnTo>
                <a:lnTo>
                  <a:pt x="22148" y="1749386"/>
                </a:lnTo>
                <a:lnTo>
                  <a:pt x="22141" y="1734372"/>
                </a:lnTo>
                <a:lnTo>
                  <a:pt x="7302" y="1710639"/>
                </a:lnTo>
                <a:lnTo>
                  <a:pt x="4648" y="1710016"/>
                </a:lnTo>
                <a:close/>
              </a:path>
              <a:path w="53339" h="1757679">
                <a:moveTo>
                  <a:pt x="22148" y="1734383"/>
                </a:moveTo>
                <a:lnTo>
                  <a:pt x="22148" y="1749386"/>
                </a:lnTo>
                <a:lnTo>
                  <a:pt x="30759" y="1749386"/>
                </a:lnTo>
                <a:lnTo>
                  <a:pt x="30759" y="1747113"/>
                </a:lnTo>
                <a:lnTo>
                  <a:pt x="22796" y="1747113"/>
                </a:lnTo>
                <a:lnTo>
                  <a:pt x="26449" y="1741269"/>
                </a:lnTo>
                <a:lnTo>
                  <a:pt x="22148" y="1734383"/>
                </a:lnTo>
                <a:close/>
              </a:path>
              <a:path w="53339" h="1757679">
                <a:moveTo>
                  <a:pt x="48260" y="1710016"/>
                </a:moveTo>
                <a:lnTo>
                  <a:pt x="45593" y="1710639"/>
                </a:lnTo>
                <a:lnTo>
                  <a:pt x="30759" y="1734372"/>
                </a:lnTo>
                <a:lnTo>
                  <a:pt x="30759" y="1749386"/>
                </a:lnTo>
                <a:lnTo>
                  <a:pt x="31540" y="1749386"/>
                </a:lnTo>
                <a:lnTo>
                  <a:pt x="52908" y="1715198"/>
                </a:lnTo>
                <a:lnTo>
                  <a:pt x="52285" y="1712544"/>
                </a:lnTo>
                <a:lnTo>
                  <a:pt x="48260" y="1710016"/>
                </a:lnTo>
                <a:close/>
              </a:path>
              <a:path w="53339" h="1757679">
                <a:moveTo>
                  <a:pt x="26449" y="1741269"/>
                </a:moveTo>
                <a:lnTo>
                  <a:pt x="22796" y="1747113"/>
                </a:lnTo>
                <a:lnTo>
                  <a:pt x="30099" y="1747113"/>
                </a:lnTo>
                <a:lnTo>
                  <a:pt x="26449" y="1741269"/>
                </a:lnTo>
                <a:close/>
              </a:path>
              <a:path w="53339" h="1757679">
                <a:moveTo>
                  <a:pt x="30759" y="1734372"/>
                </a:moveTo>
                <a:lnTo>
                  <a:pt x="26449" y="1741269"/>
                </a:lnTo>
                <a:lnTo>
                  <a:pt x="30099" y="1747113"/>
                </a:lnTo>
                <a:lnTo>
                  <a:pt x="30759" y="1747113"/>
                </a:lnTo>
                <a:lnTo>
                  <a:pt x="30759" y="1734372"/>
                </a:lnTo>
                <a:close/>
              </a:path>
              <a:path w="53339" h="1757679">
                <a:moveTo>
                  <a:pt x="26447" y="16243"/>
                </a:moveTo>
                <a:lnTo>
                  <a:pt x="22148" y="23121"/>
                </a:lnTo>
                <a:lnTo>
                  <a:pt x="22148" y="1734383"/>
                </a:lnTo>
                <a:lnTo>
                  <a:pt x="26449" y="1741269"/>
                </a:lnTo>
                <a:lnTo>
                  <a:pt x="30752" y="1734383"/>
                </a:lnTo>
                <a:lnTo>
                  <a:pt x="30746" y="23121"/>
                </a:lnTo>
                <a:lnTo>
                  <a:pt x="26447" y="16243"/>
                </a:lnTo>
                <a:close/>
              </a:path>
              <a:path w="53339" h="1757679">
                <a:moveTo>
                  <a:pt x="26454" y="0"/>
                </a:moveTo>
                <a:lnTo>
                  <a:pt x="0" y="42316"/>
                </a:lnTo>
                <a:lnTo>
                  <a:pt x="609" y="44970"/>
                </a:lnTo>
                <a:lnTo>
                  <a:pt x="4648" y="47498"/>
                </a:lnTo>
                <a:lnTo>
                  <a:pt x="7302" y="46875"/>
                </a:lnTo>
                <a:lnTo>
                  <a:pt x="22136" y="23141"/>
                </a:lnTo>
                <a:lnTo>
                  <a:pt x="22148" y="8127"/>
                </a:lnTo>
                <a:lnTo>
                  <a:pt x="31535" y="8127"/>
                </a:lnTo>
                <a:lnTo>
                  <a:pt x="26454" y="0"/>
                </a:lnTo>
                <a:close/>
              </a:path>
              <a:path w="53339" h="1757679">
                <a:moveTo>
                  <a:pt x="31535" y="8127"/>
                </a:moveTo>
                <a:lnTo>
                  <a:pt x="30759" y="8127"/>
                </a:lnTo>
                <a:lnTo>
                  <a:pt x="30759" y="23141"/>
                </a:lnTo>
                <a:lnTo>
                  <a:pt x="45593" y="46875"/>
                </a:lnTo>
                <a:lnTo>
                  <a:pt x="48247" y="47498"/>
                </a:lnTo>
                <a:lnTo>
                  <a:pt x="52285" y="44970"/>
                </a:lnTo>
                <a:lnTo>
                  <a:pt x="52908" y="42316"/>
                </a:lnTo>
                <a:lnTo>
                  <a:pt x="31535" y="8127"/>
                </a:lnTo>
                <a:close/>
              </a:path>
              <a:path w="53339" h="1757679">
                <a:moveTo>
                  <a:pt x="30759" y="10401"/>
                </a:moveTo>
                <a:lnTo>
                  <a:pt x="30099" y="10401"/>
                </a:lnTo>
                <a:lnTo>
                  <a:pt x="26447" y="16243"/>
                </a:lnTo>
                <a:lnTo>
                  <a:pt x="30759" y="23141"/>
                </a:lnTo>
                <a:lnTo>
                  <a:pt x="30759" y="10401"/>
                </a:lnTo>
                <a:close/>
              </a:path>
              <a:path w="53339" h="1757679">
                <a:moveTo>
                  <a:pt x="30759" y="8127"/>
                </a:moveTo>
                <a:lnTo>
                  <a:pt x="22148" y="8127"/>
                </a:lnTo>
                <a:lnTo>
                  <a:pt x="22148" y="23121"/>
                </a:lnTo>
                <a:lnTo>
                  <a:pt x="26447" y="16243"/>
                </a:lnTo>
                <a:lnTo>
                  <a:pt x="22796" y="10401"/>
                </a:lnTo>
                <a:lnTo>
                  <a:pt x="30759" y="10401"/>
                </a:lnTo>
                <a:lnTo>
                  <a:pt x="30759" y="8127"/>
                </a:lnTo>
                <a:close/>
              </a:path>
              <a:path w="53339" h="1757679">
                <a:moveTo>
                  <a:pt x="30099" y="10401"/>
                </a:moveTo>
                <a:lnTo>
                  <a:pt x="22796" y="10401"/>
                </a:lnTo>
                <a:lnTo>
                  <a:pt x="26447" y="16243"/>
                </a:lnTo>
                <a:lnTo>
                  <a:pt x="30099" y="10401"/>
                </a:lnTo>
                <a:close/>
              </a:path>
            </a:pathLst>
          </a:custGeom>
          <a:solidFill>
            <a:srgbClr val="000000"/>
          </a:solidFill>
        </p:spPr>
        <p:txBody>
          <a:bodyPr wrap="square" lIns="0" tIns="0" rIns="0" bIns="0" rtlCol="0"/>
          <a:lstStyle/>
          <a:p>
            <a:endParaRPr sz="1350"/>
          </a:p>
        </p:txBody>
      </p:sp>
      <p:sp>
        <p:nvSpPr>
          <p:cNvPr id="46" name="object 46"/>
          <p:cNvSpPr/>
          <p:nvPr/>
        </p:nvSpPr>
        <p:spPr>
          <a:xfrm>
            <a:off x="3258135" y="3895448"/>
            <a:ext cx="0" cy="142399"/>
          </a:xfrm>
          <a:custGeom>
            <a:avLst/>
            <a:gdLst/>
            <a:ahLst/>
            <a:cxnLst/>
            <a:rect l="l" t="t" r="r" b="b"/>
            <a:pathLst>
              <a:path h="189864">
                <a:moveTo>
                  <a:pt x="0" y="0"/>
                </a:moveTo>
                <a:lnTo>
                  <a:pt x="0" y="189534"/>
                </a:lnTo>
              </a:path>
            </a:pathLst>
          </a:custGeom>
          <a:ln w="34455">
            <a:solidFill>
              <a:srgbClr val="FFFFFF"/>
            </a:solidFill>
          </a:ln>
        </p:spPr>
        <p:txBody>
          <a:bodyPr wrap="square" lIns="0" tIns="0" rIns="0" bIns="0" rtlCol="0"/>
          <a:lstStyle/>
          <a:p>
            <a:endParaRPr sz="1350"/>
          </a:p>
        </p:txBody>
      </p:sp>
      <p:sp>
        <p:nvSpPr>
          <p:cNvPr id="47" name="object 47"/>
          <p:cNvSpPr txBox="1"/>
          <p:nvPr/>
        </p:nvSpPr>
        <p:spPr>
          <a:xfrm>
            <a:off x="3199809" y="3885929"/>
            <a:ext cx="116205" cy="149860"/>
          </a:xfrm>
          <a:prstGeom prst="rect">
            <a:avLst/>
          </a:prstGeom>
        </p:spPr>
        <p:txBody>
          <a:bodyPr vert="horz" wrap="square" lIns="0" tIns="11430" rIns="0" bIns="0" rtlCol="0">
            <a:spAutoFit/>
          </a:bodyPr>
          <a:lstStyle/>
          <a:p>
            <a:pPr marL="12700">
              <a:lnSpc>
                <a:spcPct val="100000"/>
              </a:lnSpc>
              <a:spcBef>
                <a:spcPts val="120"/>
              </a:spcBef>
            </a:pPr>
            <a:r>
              <a:rPr sz="900" b="1" spc="15" dirty="0">
                <a:latin typeface="Arial" panose="020B0604020202020204"/>
                <a:cs typeface="Arial" panose="020B0604020202020204"/>
              </a:rPr>
              <a:t>M</a:t>
            </a:r>
            <a:endParaRPr sz="900">
              <a:latin typeface="Arial" panose="020B0604020202020204"/>
              <a:cs typeface="Arial" panose="020B0604020202020204"/>
            </a:endParaRPr>
          </a:p>
        </p:txBody>
      </p:sp>
      <p:sp>
        <p:nvSpPr>
          <p:cNvPr id="48" name="object 48"/>
          <p:cNvSpPr txBox="1"/>
          <p:nvPr/>
        </p:nvSpPr>
        <p:spPr>
          <a:xfrm>
            <a:off x="2930918" y="3679167"/>
            <a:ext cx="170021" cy="321945"/>
          </a:xfrm>
          <a:prstGeom prst="rect">
            <a:avLst/>
          </a:prstGeom>
        </p:spPr>
        <p:txBody>
          <a:bodyPr vert="horz" wrap="square" lIns="0" tIns="10477" rIns="0" bIns="0" rtlCol="0">
            <a:spAutoFit/>
          </a:bodyPr>
          <a:lstStyle/>
          <a:p>
            <a:pPr marL="12700">
              <a:lnSpc>
                <a:spcPct val="100000"/>
              </a:lnSpc>
              <a:spcBef>
                <a:spcPts val="110"/>
              </a:spcBef>
            </a:pPr>
            <a:r>
              <a:rPr sz="2025" b="1" spc="5" dirty="0">
                <a:latin typeface="Arial" panose="020B0604020202020204"/>
                <a:cs typeface="Arial" panose="020B0604020202020204"/>
              </a:rPr>
              <a:t>=</a:t>
            </a:r>
            <a:endParaRPr sz="2025">
              <a:latin typeface="Arial" panose="020B0604020202020204"/>
              <a:cs typeface="Arial" panose="020B0604020202020204"/>
            </a:endParaRPr>
          </a:p>
        </p:txBody>
      </p:sp>
      <p:sp>
        <p:nvSpPr>
          <p:cNvPr id="49" name="object 49"/>
          <p:cNvSpPr/>
          <p:nvPr/>
        </p:nvSpPr>
        <p:spPr>
          <a:xfrm>
            <a:off x="1885112" y="3672535"/>
            <a:ext cx="930593" cy="0"/>
          </a:xfrm>
          <a:custGeom>
            <a:avLst/>
            <a:gdLst/>
            <a:ahLst/>
            <a:cxnLst/>
            <a:rect l="l" t="t" r="r" b="b"/>
            <a:pathLst>
              <a:path w="1240789">
                <a:moveTo>
                  <a:pt x="0" y="0"/>
                </a:moveTo>
                <a:lnTo>
                  <a:pt x="1240566" y="0"/>
                </a:lnTo>
              </a:path>
            </a:pathLst>
          </a:custGeom>
          <a:ln w="25845">
            <a:solidFill>
              <a:srgbClr val="000000"/>
            </a:solidFill>
          </a:ln>
        </p:spPr>
        <p:txBody>
          <a:bodyPr wrap="square" lIns="0" tIns="0" rIns="0" bIns="0" rtlCol="0"/>
          <a:lstStyle/>
          <a:p>
            <a:endParaRPr sz="1350"/>
          </a:p>
        </p:txBody>
      </p:sp>
      <p:sp>
        <p:nvSpPr>
          <p:cNvPr id="50" name="object 50"/>
          <p:cNvSpPr/>
          <p:nvPr/>
        </p:nvSpPr>
        <p:spPr>
          <a:xfrm>
            <a:off x="2350322" y="3343017"/>
            <a:ext cx="0" cy="659130"/>
          </a:xfrm>
          <a:custGeom>
            <a:avLst/>
            <a:gdLst/>
            <a:ahLst/>
            <a:cxnLst/>
            <a:rect l="l" t="t" r="r" b="b"/>
            <a:pathLst>
              <a:path h="878839">
                <a:moveTo>
                  <a:pt x="0" y="0"/>
                </a:moveTo>
                <a:lnTo>
                  <a:pt x="0" y="878734"/>
                </a:lnTo>
              </a:path>
            </a:pathLst>
          </a:custGeom>
          <a:ln w="25845">
            <a:solidFill>
              <a:srgbClr val="000000"/>
            </a:solidFill>
          </a:ln>
        </p:spPr>
        <p:txBody>
          <a:bodyPr wrap="square" lIns="0" tIns="0" rIns="0" bIns="0" rtlCol="0"/>
          <a:lstStyle/>
          <a:p>
            <a:endParaRPr sz="1350"/>
          </a:p>
        </p:txBody>
      </p:sp>
      <p:sp>
        <p:nvSpPr>
          <p:cNvPr id="51" name="object 51"/>
          <p:cNvSpPr/>
          <p:nvPr/>
        </p:nvSpPr>
        <p:spPr>
          <a:xfrm>
            <a:off x="3817039" y="3310709"/>
            <a:ext cx="0" cy="1318260"/>
          </a:xfrm>
          <a:custGeom>
            <a:avLst/>
            <a:gdLst/>
            <a:ahLst/>
            <a:cxnLst/>
            <a:rect l="l" t="t" r="r" b="b"/>
            <a:pathLst>
              <a:path h="1757679">
                <a:moveTo>
                  <a:pt x="0" y="0"/>
                </a:moveTo>
                <a:lnTo>
                  <a:pt x="0" y="1757469"/>
                </a:lnTo>
              </a:path>
            </a:pathLst>
          </a:custGeom>
          <a:ln w="25845">
            <a:solidFill>
              <a:srgbClr val="000000"/>
            </a:solidFill>
          </a:ln>
        </p:spPr>
        <p:txBody>
          <a:bodyPr wrap="square" lIns="0" tIns="0" rIns="0" bIns="0" rtlCol="0"/>
          <a:lstStyle/>
          <a:p>
            <a:endParaRPr sz="1350"/>
          </a:p>
        </p:txBody>
      </p:sp>
      <p:sp>
        <p:nvSpPr>
          <p:cNvPr id="52" name="object 52"/>
          <p:cNvSpPr/>
          <p:nvPr/>
        </p:nvSpPr>
        <p:spPr>
          <a:xfrm>
            <a:off x="3351824" y="3969763"/>
            <a:ext cx="930593" cy="0"/>
          </a:xfrm>
          <a:custGeom>
            <a:avLst/>
            <a:gdLst/>
            <a:ahLst/>
            <a:cxnLst/>
            <a:rect l="l" t="t" r="r" b="b"/>
            <a:pathLst>
              <a:path w="1240789">
                <a:moveTo>
                  <a:pt x="1240566" y="0"/>
                </a:moveTo>
                <a:lnTo>
                  <a:pt x="0" y="0"/>
                </a:lnTo>
              </a:path>
            </a:pathLst>
          </a:custGeom>
          <a:ln w="25845">
            <a:solidFill>
              <a:srgbClr val="000000"/>
            </a:solidFill>
          </a:ln>
        </p:spPr>
        <p:txBody>
          <a:bodyPr wrap="square" lIns="0" tIns="0" rIns="0" bIns="0" rtlCol="0"/>
          <a:lstStyle/>
          <a:p>
            <a:endParaRPr sz="1350"/>
          </a:p>
        </p:txBody>
      </p:sp>
      <p:sp>
        <p:nvSpPr>
          <p:cNvPr id="54" name="object 54"/>
          <p:cNvSpPr txBox="1"/>
          <p:nvPr/>
        </p:nvSpPr>
        <p:spPr>
          <a:xfrm>
            <a:off x="1896941" y="2794402"/>
            <a:ext cx="950595" cy="1174115"/>
          </a:xfrm>
          <a:prstGeom prst="rect">
            <a:avLst/>
          </a:prstGeom>
        </p:spPr>
        <p:txBody>
          <a:bodyPr vert="horz" wrap="square" lIns="0" tIns="108585" rIns="0" bIns="0" rtlCol="0">
            <a:spAutoFit/>
          </a:bodyPr>
          <a:lstStyle/>
          <a:p>
            <a:pPr marR="77470" algn="ctr">
              <a:lnSpc>
                <a:spcPct val="100000"/>
              </a:lnSpc>
              <a:spcBef>
                <a:spcPts val="1140"/>
              </a:spcBef>
            </a:pPr>
            <a:r>
              <a:rPr sz="1200" spc="10" dirty="0">
                <a:latin typeface="Arial" panose="020B0604020202020204"/>
                <a:cs typeface="Arial" panose="020B0604020202020204"/>
              </a:rPr>
              <a:t>Input</a:t>
            </a:r>
            <a:r>
              <a:rPr sz="1200" spc="-40" dirty="0">
                <a:latin typeface="Arial" panose="020B0604020202020204"/>
                <a:cs typeface="Arial" panose="020B0604020202020204"/>
              </a:rPr>
              <a:t> </a:t>
            </a:r>
            <a:r>
              <a:rPr sz="1200" spc="10" dirty="0">
                <a:latin typeface="Arial" panose="020B0604020202020204"/>
                <a:cs typeface="Arial" panose="020B0604020202020204"/>
              </a:rPr>
              <a:t>fmaps</a:t>
            </a:r>
            <a:endParaRPr sz="1200">
              <a:latin typeface="Arial" panose="020B0604020202020204"/>
              <a:cs typeface="Arial" panose="020B0604020202020204"/>
            </a:endParaRPr>
          </a:p>
          <a:p>
            <a:pPr marR="64135" algn="ctr">
              <a:lnSpc>
                <a:spcPct val="100000"/>
              </a:lnSpc>
              <a:spcBef>
                <a:spcPts val="785"/>
              </a:spcBef>
            </a:pPr>
            <a:r>
              <a:rPr sz="900" b="1" spc="15" dirty="0">
                <a:latin typeface="Arial" panose="020B0604020202020204"/>
                <a:cs typeface="Arial" panose="020B0604020202020204"/>
              </a:rPr>
              <a:t>N</a:t>
            </a:r>
            <a:endParaRPr sz="900">
              <a:latin typeface="Arial" panose="020B0604020202020204"/>
              <a:cs typeface="Arial" panose="020B0604020202020204"/>
            </a:endParaRPr>
          </a:p>
          <a:p>
            <a:pPr>
              <a:lnSpc>
                <a:spcPct val="100000"/>
              </a:lnSpc>
              <a:spcBef>
                <a:spcPts val="35"/>
              </a:spcBef>
            </a:pPr>
            <a:endParaRPr sz="975">
              <a:latin typeface="Arial" panose="020B0604020202020204"/>
              <a:cs typeface="Arial" panose="020B0604020202020204"/>
            </a:endParaRPr>
          </a:p>
          <a:p>
            <a:pPr marR="131445" algn="ctr">
              <a:lnSpc>
                <a:spcPct val="100000"/>
              </a:lnSpc>
              <a:tabLst>
                <a:tab pos="537210" algn="l"/>
              </a:tabLst>
            </a:pPr>
            <a:r>
              <a:rPr sz="1520" spc="15" baseline="14000" dirty="0">
                <a:latin typeface="Arial" panose="020B0604020202020204"/>
                <a:cs typeface="Arial" panose="020B0604020202020204"/>
              </a:rPr>
              <a:t>I</a:t>
            </a:r>
            <a:r>
              <a:rPr sz="955" spc="15" baseline="3000" dirty="0">
                <a:latin typeface="Arial" panose="020B0604020202020204"/>
                <a:cs typeface="Arial" panose="020B0604020202020204"/>
              </a:rPr>
              <a:t>0,0	</a:t>
            </a:r>
            <a:r>
              <a:rPr sz="1520" spc="15" baseline="10000" dirty="0">
                <a:latin typeface="Arial" panose="020B0604020202020204"/>
                <a:cs typeface="Arial" panose="020B0604020202020204"/>
              </a:rPr>
              <a:t>I</a:t>
            </a:r>
            <a:r>
              <a:rPr sz="640" spc="10" dirty="0">
                <a:latin typeface="Arial" panose="020B0604020202020204"/>
                <a:cs typeface="Arial" panose="020B0604020202020204"/>
              </a:rPr>
              <a:t>0,1</a:t>
            </a:r>
            <a:endParaRPr sz="640">
              <a:latin typeface="Arial" panose="020B0604020202020204"/>
              <a:cs typeface="Arial" panose="020B0604020202020204"/>
            </a:endParaRPr>
          </a:p>
          <a:p>
            <a:pPr marR="123825" algn="ctr">
              <a:lnSpc>
                <a:spcPct val="100000"/>
              </a:lnSpc>
              <a:spcBef>
                <a:spcPts val="1435"/>
              </a:spcBef>
              <a:tabLst>
                <a:tab pos="573405" algn="l"/>
              </a:tabLst>
            </a:pPr>
            <a:r>
              <a:rPr sz="1520" spc="15" baseline="14000" dirty="0">
                <a:latin typeface="Arial" panose="020B0604020202020204"/>
                <a:cs typeface="Arial" panose="020B0604020202020204"/>
              </a:rPr>
              <a:t>I</a:t>
            </a:r>
            <a:r>
              <a:rPr sz="955" spc="15" baseline="3000" dirty="0">
                <a:latin typeface="Arial" panose="020B0604020202020204"/>
                <a:cs typeface="Arial" panose="020B0604020202020204"/>
              </a:rPr>
              <a:t>1,0	</a:t>
            </a:r>
            <a:r>
              <a:rPr sz="1520" spc="15" baseline="10000" dirty="0">
                <a:latin typeface="Arial" panose="020B0604020202020204"/>
                <a:cs typeface="Arial" panose="020B0604020202020204"/>
              </a:rPr>
              <a:t>I</a:t>
            </a:r>
            <a:r>
              <a:rPr sz="640" spc="10" dirty="0">
                <a:latin typeface="Arial" panose="020B0604020202020204"/>
                <a:cs typeface="Arial" panose="020B0604020202020204"/>
              </a:rPr>
              <a:t>1,1</a:t>
            </a:r>
            <a:endParaRPr sz="640">
              <a:latin typeface="Arial" panose="020B0604020202020204"/>
              <a:cs typeface="Arial" panose="020B0604020202020204"/>
            </a:endParaRPr>
          </a:p>
        </p:txBody>
      </p:sp>
      <p:sp>
        <p:nvSpPr>
          <p:cNvPr id="55" name="object 55"/>
          <p:cNvSpPr txBox="1"/>
          <p:nvPr/>
        </p:nvSpPr>
        <p:spPr>
          <a:xfrm>
            <a:off x="3339281" y="3401332"/>
            <a:ext cx="481013" cy="519430"/>
          </a:xfrm>
          <a:prstGeom prst="rect">
            <a:avLst/>
          </a:prstGeom>
        </p:spPr>
        <p:txBody>
          <a:bodyPr vert="horz" wrap="square" lIns="0" tIns="11430" rIns="0" bIns="0" rtlCol="0">
            <a:spAutoFit/>
          </a:bodyPr>
          <a:lstStyle/>
          <a:p>
            <a:pPr marL="53340" algn="ctr">
              <a:lnSpc>
                <a:spcPts val="1330"/>
              </a:lnSpc>
              <a:spcBef>
                <a:spcPts val="120"/>
              </a:spcBef>
            </a:pPr>
            <a:r>
              <a:rPr sz="1350" spc="7" baseline="9000" dirty="0">
                <a:latin typeface="Arial" panose="020B0604020202020204"/>
                <a:cs typeface="Arial" panose="020B0604020202020204"/>
              </a:rPr>
              <a:t>F</a:t>
            </a:r>
            <a:r>
              <a:rPr sz="600" spc="5" dirty="0">
                <a:latin typeface="Arial" panose="020B0604020202020204"/>
                <a:cs typeface="Arial" panose="020B0604020202020204"/>
              </a:rPr>
              <a:t>0,0</a:t>
            </a:r>
            <a:r>
              <a:rPr sz="1350" spc="7" baseline="9000" dirty="0">
                <a:latin typeface="Arial" panose="020B0604020202020204"/>
                <a:cs typeface="Arial" panose="020B0604020202020204"/>
              </a:rPr>
              <a:t>I</a:t>
            </a:r>
            <a:r>
              <a:rPr sz="600" spc="5" dirty="0">
                <a:latin typeface="Arial" panose="020B0604020202020204"/>
                <a:cs typeface="Arial" panose="020B0604020202020204"/>
              </a:rPr>
              <a:t>0,0</a:t>
            </a:r>
            <a:endParaRPr sz="600">
              <a:latin typeface="Arial" panose="020B0604020202020204"/>
              <a:cs typeface="Arial" panose="020B0604020202020204"/>
            </a:endParaRPr>
          </a:p>
          <a:p>
            <a:pPr marL="53340" algn="ctr">
              <a:lnSpc>
                <a:spcPts val="1330"/>
              </a:lnSpc>
            </a:pPr>
            <a:r>
              <a:rPr sz="900" spc="10" dirty="0">
                <a:latin typeface="Arial" panose="020B0604020202020204"/>
                <a:cs typeface="Arial" panose="020B0604020202020204"/>
              </a:rPr>
              <a:t>+</a:t>
            </a:r>
            <a:endParaRPr sz="900">
              <a:latin typeface="Arial" panose="020B0604020202020204"/>
              <a:cs typeface="Arial" panose="020B0604020202020204"/>
            </a:endParaRPr>
          </a:p>
          <a:p>
            <a:pPr marL="53340" algn="ctr">
              <a:lnSpc>
                <a:spcPct val="100000"/>
              </a:lnSpc>
              <a:spcBef>
                <a:spcPts val="255"/>
              </a:spcBef>
            </a:pPr>
            <a:r>
              <a:rPr sz="1350" spc="7" baseline="9000" dirty="0">
                <a:latin typeface="Arial" panose="020B0604020202020204"/>
                <a:cs typeface="Arial" panose="020B0604020202020204"/>
              </a:rPr>
              <a:t>F</a:t>
            </a:r>
            <a:r>
              <a:rPr sz="600" spc="5" dirty="0">
                <a:latin typeface="Arial" panose="020B0604020202020204"/>
                <a:cs typeface="Arial" panose="020B0604020202020204"/>
              </a:rPr>
              <a:t>0,1</a:t>
            </a:r>
            <a:r>
              <a:rPr sz="1350" spc="7" baseline="9000" dirty="0">
                <a:latin typeface="Arial" panose="020B0604020202020204"/>
                <a:cs typeface="Arial" panose="020B0604020202020204"/>
              </a:rPr>
              <a:t>I</a:t>
            </a:r>
            <a:r>
              <a:rPr sz="600" spc="5" dirty="0">
                <a:latin typeface="Arial" panose="020B0604020202020204"/>
                <a:cs typeface="Arial" panose="020B0604020202020204"/>
              </a:rPr>
              <a:t>1,0</a:t>
            </a:r>
            <a:endParaRPr sz="600">
              <a:latin typeface="Arial" panose="020B0604020202020204"/>
              <a:cs typeface="Arial" panose="020B0604020202020204"/>
            </a:endParaRPr>
          </a:p>
        </p:txBody>
      </p:sp>
      <p:sp>
        <p:nvSpPr>
          <p:cNvPr id="56" name="object 56"/>
          <p:cNvSpPr txBox="1"/>
          <p:nvPr/>
        </p:nvSpPr>
        <p:spPr>
          <a:xfrm>
            <a:off x="3336001" y="4047460"/>
            <a:ext cx="490538" cy="519430"/>
          </a:xfrm>
          <a:prstGeom prst="rect">
            <a:avLst/>
          </a:prstGeom>
        </p:spPr>
        <p:txBody>
          <a:bodyPr vert="horz" wrap="square" lIns="0" tIns="11430" rIns="0" bIns="0" rtlCol="0">
            <a:spAutoFit/>
          </a:bodyPr>
          <a:lstStyle/>
          <a:p>
            <a:pPr marL="6985" algn="ctr">
              <a:lnSpc>
                <a:spcPts val="1330"/>
              </a:lnSpc>
              <a:spcBef>
                <a:spcPts val="120"/>
              </a:spcBef>
            </a:pPr>
            <a:r>
              <a:rPr sz="1350" spc="7" baseline="9000" dirty="0">
                <a:latin typeface="Arial" panose="020B0604020202020204"/>
                <a:cs typeface="Arial" panose="020B0604020202020204"/>
              </a:rPr>
              <a:t>F</a:t>
            </a:r>
            <a:r>
              <a:rPr sz="600" spc="5" dirty="0">
                <a:latin typeface="Arial" panose="020B0604020202020204"/>
                <a:cs typeface="Arial" panose="020B0604020202020204"/>
              </a:rPr>
              <a:t>1,0</a:t>
            </a:r>
            <a:r>
              <a:rPr sz="1350" spc="7" baseline="9000" dirty="0">
                <a:latin typeface="Arial" panose="020B0604020202020204"/>
                <a:cs typeface="Arial" panose="020B0604020202020204"/>
              </a:rPr>
              <a:t>I</a:t>
            </a:r>
            <a:r>
              <a:rPr sz="600" spc="5" dirty="0">
                <a:latin typeface="Arial" panose="020B0604020202020204"/>
                <a:cs typeface="Arial" panose="020B0604020202020204"/>
              </a:rPr>
              <a:t>0,0</a:t>
            </a:r>
            <a:endParaRPr sz="600">
              <a:latin typeface="Arial" panose="020B0604020202020204"/>
              <a:cs typeface="Arial" panose="020B0604020202020204"/>
            </a:endParaRPr>
          </a:p>
          <a:p>
            <a:pPr marL="6985" algn="ctr">
              <a:lnSpc>
                <a:spcPts val="1330"/>
              </a:lnSpc>
            </a:pPr>
            <a:r>
              <a:rPr sz="900" spc="10" dirty="0">
                <a:latin typeface="Arial" panose="020B0604020202020204"/>
                <a:cs typeface="Arial" panose="020B0604020202020204"/>
              </a:rPr>
              <a:t>+</a:t>
            </a:r>
            <a:endParaRPr sz="900">
              <a:latin typeface="Arial" panose="020B0604020202020204"/>
              <a:cs typeface="Arial" panose="020B0604020202020204"/>
            </a:endParaRPr>
          </a:p>
          <a:p>
            <a:pPr marL="6985" algn="ctr">
              <a:lnSpc>
                <a:spcPct val="100000"/>
              </a:lnSpc>
              <a:spcBef>
                <a:spcPts val="255"/>
              </a:spcBef>
            </a:pPr>
            <a:r>
              <a:rPr sz="1350" spc="7" baseline="9000" dirty="0">
                <a:latin typeface="Arial" panose="020B0604020202020204"/>
                <a:cs typeface="Arial" panose="020B0604020202020204"/>
              </a:rPr>
              <a:t>F</a:t>
            </a:r>
            <a:r>
              <a:rPr sz="600" spc="5" dirty="0">
                <a:latin typeface="Arial" panose="020B0604020202020204"/>
                <a:cs typeface="Arial" panose="020B0604020202020204"/>
              </a:rPr>
              <a:t>1,1</a:t>
            </a:r>
            <a:r>
              <a:rPr sz="1350" spc="7" baseline="9000" dirty="0">
                <a:latin typeface="Arial" panose="020B0604020202020204"/>
                <a:cs typeface="Arial" panose="020B0604020202020204"/>
              </a:rPr>
              <a:t>I</a:t>
            </a:r>
            <a:r>
              <a:rPr sz="600" spc="5" dirty="0">
                <a:latin typeface="Arial" panose="020B0604020202020204"/>
                <a:cs typeface="Arial" panose="020B0604020202020204"/>
              </a:rPr>
              <a:t>1,0</a:t>
            </a:r>
            <a:endParaRPr sz="600">
              <a:latin typeface="Arial" panose="020B0604020202020204"/>
              <a:cs typeface="Arial" panose="020B0604020202020204"/>
            </a:endParaRPr>
          </a:p>
        </p:txBody>
      </p:sp>
      <p:sp>
        <p:nvSpPr>
          <p:cNvPr id="57" name="object 57"/>
          <p:cNvSpPr txBox="1"/>
          <p:nvPr/>
        </p:nvSpPr>
        <p:spPr>
          <a:xfrm>
            <a:off x="3814145" y="3394871"/>
            <a:ext cx="471011" cy="519430"/>
          </a:xfrm>
          <a:prstGeom prst="rect">
            <a:avLst/>
          </a:prstGeom>
        </p:spPr>
        <p:txBody>
          <a:bodyPr vert="horz" wrap="square" lIns="0" tIns="11430" rIns="0" bIns="0" rtlCol="0">
            <a:spAutoFit/>
          </a:bodyPr>
          <a:lstStyle/>
          <a:p>
            <a:pPr marL="7620" algn="ctr">
              <a:lnSpc>
                <a:spcPts val="1330"/>
              </a:lnSpc>
              <a:spcBef>
                <a:spcPts val="120"/>
              </a:spcBef>
            </a:pPr>
            <a:r>
              <a:rPr sz="1350" spc="7" baseline="9000" dirty="0">
                <a:latin typeface="Arial" panose="020B0604020202020204"/>
                <a:cs typeface="Arial" panose="020B0604020202020204"/>
              </a:rPr>
              <a:t>F</a:t>
            </a:r>
            <a:r>
              <a:rPr sz="600" spc="5" dirty="0">
                <a:latin typeface="Arial" panose="020B0604020202020204"/>
                <a:cs typeface="Arial" panose="020B0604020202020204"/>
              </a:rPr>
              <a:t>0,0</a:t>
            </a:r>
            <a:r>
              <a:rPr sz="1350" spc="7" baseline="9000" dirty="0">
                <a:latin typeface="Arial" panose="020B0604020202020204"/>
                <a:cs typeface="Arial" panose="020B0604020202020204"/>
              </a:rPr>
              <a:t>I</a:t>
            </a:r>
            <a:r>
              <a:rPr sz="600" spc="5" dirty="0">
                <a:latin typeface="Arial" panose="020B0604020202020204"/>
                <a:cs typeface="Arial" panose="020B0604020202020204"/>
              </a:rPr>
              <a:t>0,1</a:t>
            </a:r>
            <a:endParaRPr sz="600">
              <a:latin typeface="Arial" panose="020B0604020202020204"/>
              <a:cs typeface="Arial" panose="020B0604020202020204"/>
            </a:endParaRPr>
          </a:p>
          <a:p>
            <a:pPr marL="6985" algn="ctr">
              <a:lnSpc>
                <a:spcPts val="1330"/>
              </a:lnSpc>
            </a:pPr>
            <a:r>
              <a:rPr sz="900" spc="10" dirty="0">
                <a:latin typeface="Arial" panose="020B0604020202020204"/>
                <a:cs typeface="Arial" panose="020B0604020202020204"/>
              </a:rPr>
              <a:t>+</a:t>
            </a:r>
            <a:endParaRPr sz="900">
              <a:latin typeface="Arial" panose="020B0604020202020204"/>
              <a:cs typeface="Arial" panose="020B0604020202020204"/>
            </a:endParaRPr>
          </a:p>
          <a:p>
            <a:pPr marL="7620" algn="ctr">
              <a:lnSpc>
                <a:spcPct val="100000"/>
              </a:lnSpc>
              <a:spcBef>
                <a:spcPts val="255"/>
              </a:spcBef>
            </a:pPr>
            <a:r>
              <a:rPr sz="1350" spc="7" baseline="9000" dirty="0">
                <a:latin typeface="Arial" panose="020B0604020202020204"/>
                <a:cs typeface="Arial" panose="020B0604020202020204"/>
              </a:rPr>
              <a:t>F</a:t>
            </a:r>
            <a:r>
              <a:rPr sz="600" spc="5" dirty="0">
                <a:latin typeface="Arial" panose="020B0604020202020204"/>
                <a:cs typeface="Arial" panose="020B0604020202020204"/>
              </a:rPr>
              <a:t>0,1</a:t>
            </a:r>
            <a:r>
              <a:rPr sz="1350" spc="7" baseline="9000" dirty="0">
                <a:latin typeface="Arial" panose="020B0604020202020204"/>
                <a:cs typeface="Arial" panose="020B0604020202020204"/>
              </a:rPr>
              <a:t>I</a:t>
            </a:r>
            <a:r>
              <a:rPr sz="600" spc="5" dirty="0">
                <a:latin typeface="Arial" panose="020B0604020202020204"/>
                <a:cs typeface="Arial" panose="020B0604020202020204"/>
              </a:rPr>
              <a:t>1,1</a:t>
            </a:r>
            <a:endParaRPr sz="600">
              <a:latin typeface="Arial" panose="020B0604020202020204"/>
              <a:cs typeface="Arial" panose="020B0604020202020204"/>
            </a:endParaRPr>
          </a:p>
        </p:txBody>
      </p:sp>
      <p:sp>
        <p:nvSpPr>
          <p:cNvPr id="58" name="object 58"/>
          <p:cNvSpPr txBox="1"/>
          <p:nvPr/>
        </p:nvSpPr>
        <p:spPr>
          <a:xfrm>
            <a:off x="3826731" y="3979455"/>
            <a:ext cx="439579" cy="580390"/>
          </a:xfrm>
          <a:prstGeom prst="rect">
            <a:avLst/>
          </a:prstGeom>
          <a:solidFill>
            <a:srgbClr val="F2DCDB">
              <a:alpha val="85099"/>
            </a:srgbClr>
          </a:solidFill>
        </p:spPr>
        <p:txBody>
          <a:bodyPr vert="horz" wrap="square" lIns="0" tIns="72866" rIns="0" bIns="0" rtlCol="0">
            <a:spAutoFit/>
          </a:bodyPr>
          <a:lstStyle/>
          <a:p>
            <a:pPr marR="3175" algn="ctr">
              <a:lnSpc>
                <a:spcPts val="1330"/>
              </a:lnSpc>
              <a:spcBef>
                <a:spcPts val="765"/>
              </a:spcBef>
            </a:pPr>
            <a:r>
              <a:rPr sz="1350" baseline="9000" dirty="0">
                <a:latin typeface="Arial" panose="020B0604020202020204"/>
                <a:cs typeface="Arial" panose="020B0604020202020204"/>
              </a:rPr>
              <a:t>F</a:t>
            </a:r>
            <a:r>
              <a:rPr sz="600" dirty="0">
                <a:latin typeface="Arial" panose="020B0604020202020204"/>
                <a:cs typeface="Arial" panose="020B0604020202020204"/>
              </a:rPr>
              <a:t>1,0</a:t>
            </a:r>
            <a:r>
              <a:rPr sz="1350" baseline="9000" dirty="0">
                <a:latin typeface="Arial" panose="020B0604020202020204"/>
                <a:cs typeface="Arial" panose="020B0604020202020204"/>
              </a:rPr>
              <a:t>I</a:t>
            </a:r>
            <a:r>
              <a:rPr sz="600" dirty="0">
                <a:latin typeface="Arial" panose="020B0604020202020204"/>
                <a:cs typeface="Arial" panose="020B0604020202020204"/>
              </a:rPr>
              <a:t>0,1</a:t>
            </a:r>
            <a:endParaRPr sz="600">
              <a:latin typeface="Arial" panose="020B0604020202020204"/>
              <a:cs typeface="Arial" panose="020B0604020202020204"/>
            </a:endParaRPr>
          </a:p>
          <a:p>
            <a:pPr marR="3810" algn="ctr">
              <a:lnSpc>
                <a:spcPts val="1330"/>
              </a:lnSpc>
            </a:pPr>
            <a:r>
              <a:rPr sz="900" spc="10" dirty="0">
                <a:latin typeface="Arial" panose="020B0604020202020204"/>
                <a:cs typeface="Arial" panose="020B0604020202020204"/>
              </a:rPr>
              <a:t>+</a:t>
            </a:r>
            <a:endParaRPr sz="900">
              <a:latin typeface="Arial" panose="020B0604020202020204"/>
              <a:cs typeface="Arial" panose="020B0604020202020204"/>
            </a:endParaRPr>
          </a:p>
          <a:p>
            <a:pPr marR="3175" algn="ctr">
              <a:lnSpc>
                <a:spcPct val="100000"/>
              </a:lnSpc>
              <a:spcBef>
                <a:spcPts val="255"/>
              </a:spcBef>
            </a:pPr>
            <a:r>
              <a:rPr sz="1350" baseline="9000" dirty="0">
                <a:latin typeface="Arial" panose="020B0604020202020204"/>
                <a:cs typeface="Arial" panose="020B0604020202020204"/>
              </a:rPr>
              <a:t>F</a:t>
            </a:r>
            <a:r>
              <a:rPr sz="600" dirty="0">
                <a:latin typeface="Arial" panose="020B0604020202020204"/>
                <a:cs typeface="Arial" panose="020B0604020202020204"/>
              </a:rPr>
              <a:t>1,1</a:t>
            </a:r>
            <a:r>
              <a:rPr sz="1350" baseline="9000" dirty="0">
                <a:latin typeface="Arial" panose="020B0604020202020204"/>
                <a:cs typeface="Arial" panose="020B0604020202020204"/>
              </a:rPr>
              <a:t>I</a:t>
            </a:r>
            <a:r>
              <a:rPr sz="600" dirty="0">
                <a:latin typeface="Arial" panose="020B0604020202020204"/>
                <a:cs typeface="Arial" panose="020B0604020202020204"/>
              </a:rPr>
              <a:t>1,1</a:t>
            </a:r>
            <a:endParaRPr sz="600">
              <a:latin typeface="Arial" panose="020B0604020202020204"/>
              <a:cs typeface="Arial" panose="020B0604020202020204"/>
            </a:endParaRPr>
          </a:p>
        </p:txBody>
      </p:sp>
      <p:sp>
        <p:nvSpPr>
          <p:cNvPr id="59" name="object 59"/>
          <p:cNvSpPr/>
          <p:nvPr/>
        </p:nvSpPr>
        <p:spPr>
          <a:xfrm>
            <a:off x="1881883" y="3339779"/>
            <a:ext cx="465296" cy="336232"/>
          </a:xfrm>
          <a:custGeom>
            <a:avLst/>
            <a:gdLst/>
            <a:ahLst/>
            <a:cxnLst/>
            <a:rect l="l" t="t" r="r" b="b"/>
            <a:pathLst>
              <a:path w="620394" h="448310">
                <a:moveTo>
                  <a:pt x="0" y="0"/>
                </a:moveTo>
                <a:lnTo>
                  <a:pt x="620283" y="0"/>
                </a:lnTo>
                <a:lnTo>
                  <a:pt x="620283" y="447982"/>
                </a:lnTo>
                <a:lnTo>
                  <a:pt x="0" y="447982"/>
                </a:lnTo>
                <a:lnTo>
                  <a:pt x="0" y="0"/>
                </a:lnTo>
                <a:close/>
              </a:path>
            </a:pathLst>
          </a:custGeom>
          <a:ln w="34460">
            <a:solidFill>
              <a:srgbClr val="FF0000"/>
            </a:solidFill>
          </a:ln>
        </p:spPr>
        <p:txBody>
          <a:bodyPr wrap="square" lIns="0" tIns="0" rIns="0" bIns="0" rtlCol="0"/>
          <a:lstStyle/>
          <a:p>
            <a:endParaRPr sz="1350"/>
          </a:p>
        </p:txBody>
      </p:sp>
      <p:sp>
        <p:nvSpPr>
          <p:cNvPr id="60" name="object 60"/>
          <p:cNvSpPr/>
          <p:nvPr/>
        </p:nvSpPr>
        <p:spPr>
          <a:xfrm>
            <a:off x="3348590" y="3322193"/>
            <a:ext cx="459105" cy="659130"/>
          </a:xfrm>
          <a:custGeom>
            <a:avLst/>
            <a:gdLst/>
            <a:ahLst/>
            <a:cxnLst/>
            <a:rect l="l" t="t" r="r" b="b"/>
            <a:pathLst>
              <a:path w="612139" h="878839">
                <a:moveTo>
                  <a:pt x="0" y="0"/>
                </a:moveTo>
                <a:lnTo>
                  <a:pt x="611668" y="0"/>
                </a:lnTo>
                <a:lnTo>
                  <a:pt x="611668" y="878734"/>
                </a:lnTo>
                <a:lnTo>
                  <a:pt x="0" y="878734"/>
                </a:lnTo>
                <a:lnTo>
                  <a:pt x="0" y="0"/>
                </a:lnTo>
                <a:close/>
              </a:path>
            </a:pathLst>
          </a:custGeom>
          <a:ln w="34460">
            <a:solidFill>
              <a:srgbClr val="FF0000"/>
            </a:solidFill>
          </a:ln>
        </p:spPr>
        <p:txBody>
          <a:bodyPr wrap="square" lIns="0" tIns="0" rIns="0" bIns="0" rtlCol="0"/>
          <a:lstStyle/>
          <a:p>
            <a:endParaRPr sz="1350"/>
          </a:p>
        </p:txBody>
      </p:sp>
      <p:sp>
        <p:nvSpPr>
          <p:cNvPr id="61" name="object 61"/>
          <p:cNvSpPr txBox="1"/>
          <p:nvPr/>
        </p:nvSpPr>
        <p:spPr>
          <a:xfrm>
            <a:off x="2133276" y="4831461"/>
            <a:ext cx="644366" cy="240030"/>
          </a:xfrm>
          <a:prstGeom prst="rect">
            <a:avLst/>
          </a:prstGeom>
        </p:spPr>
        <p:txBody>
          <a:bodyPr vert="horz" wrap="square" lIns="0" tIns="9525" rIns="0" bIns="0" rtlCol="0">
            <a:spAutoFit/>
          </a:bodyPr>
          <a:lstStyle/>
          <a:p>
            <a:pPr marL="12700">
              <a:lnSpc>
                <a:spcPct val="100000"/>
              </a:lnSpc>
              <a:spcBef>
                <a:spcPts val="100"/>
              </a:spcBef>
            </a:pPr>
            <a:r>
              <a:rPr sz="1500" spc="-5" dirty="0">
                <a:latin typeface="Verdana" panose="020B0604030504040204"/>
                <a:cs typeface="Verdana" panose="020B0604030504040204"/>
              </a:rPr>
              <a:t>Step</a:t>
            </a:r>
            <a:r>
              <a:rPr sz="1500" spc="-85" dirty="0">
                <a:latin typeface="Verdana" panose="020B0604030504040204"/>
                <a:cs typeface="Verdana" panose="020B0604030504040204"/>
              </a:rPr>
              <a:t> </a:t>
            </a:r>
            <a:r>
              <a:rPr sz="1500" dirty="0">
                <a:latin typeface="Verdana" panose="020B0604030504040204"/>
                <a:cs typeface="Verdana" panose="020B0604030504040204"/>
              </a:rPr>
              <a:t>1</a:t>
            </a:r>
            <a:endParaRPr sz="1500">
              <a:latin typeface="Verdana" panose="020B0604030504040204"/>
              <a:cs typeface="Verdana" panose="020B0604030504040204"/>
            </a:endParaRPr>
          </a:p>
        </p:txBody>
      </p:sp>
      <p:sp>
        <p:nvSpPr>
          <p:cNvPr id="62" name="object 62"/>
          <p:cNvSpPr/>
          <p:nvPr/>
        </p:nvSpPr>
        <p:spPr>
          <a:xfrm>
            <a:off x="4649181" y="3290487"/>
            <a:ext cx="41910" cy="1377791"/>
          </a:xfrm>
          <a:custGeom>
            <a:avLst/>
            <a:gdLst/>
            <a:ahLst/>
            <a:cxnLst/>
            <a:rect l="l" t="t" r="r" b="b"/>
            <a:pathLst>
              <a:path w="55879" h="1837054">
                <a:moveTo>
                  <a:pt x="4851" y="1786940"/>
                </a:moveTo>
                <a:lnTo>
                  <a:pt x="635" y="1789569"/>
                </a:lnTo>
                <a:lnTo>
                  <a:pt x="0" y="1792350"/>
                </a:lnTo>
                <a:lnTo>
                  <a:pt x="27635" y="1836572"/>
                </a:lnTo>
                <a:lnTo>
                  <a:pt x="32946" y="1828076"/>
                </a:lnTo>
                <a:lnTo>
                  <a:pt x="23139" y="1828076"/>
                </a:lnTo>
                <a:lnTo>
                  <a:pt x="23139" y="1812389"/>
                </a:lnTo>
                <a:lnTo>
                  <a:pt x="7632" y="1787575"/>
                </a:lnTo>
                <a:lnTo>
                  <a:pt x="4851" y="1786940"/>
                </a:lnTo>
                <a:close/>
              </a:path>
              <a:path w="55879" h="1837054">
                <a:moveTo>
                  <a:pt x="23139" y="1812389"/>
                </a:moveTo>
                <a:lnTo>
                  <a:pt x="23139" y="1828076"/>
                </a:lnTo>
                <a:lnTo>
                  <a:pt x="32130" y="1828076"/>
                </a:lnTo>
                <a:lnTo>
                  <a:pt x="32130" y="1825701"/>
                </a:lnTo>
                <a:lnTo>
                  <a:pt x="23825" y="1825701"/>
                </a:lnTo>
                <a:lnTo>
                  <a:pt x="27640" y="1819592"/>
                </a:lnTo>
                <a:lnTo>
                  <a:pt x="23139" y="1812389"/>
                </a:lnTo>
                <a:close/>
              </a:path>
              <a:path w="55879" h="1837054">
                <a:moveTo>
                  <a:pt x="50418" y="1786940"/>
                </a:moveTo>
                <a:lnTo>
                  <a:pt x="47637" y="1787575"/>
                </a:lnTo>
                <a:lnTo>
                  <a:pt x="32139" y="1812389"/>
                </a:lnTo>
                <a:lnTo>
                  <a:pt x="32130" y="1828076"/>
                </a:lnTo>
                <a:lnTo>
                  <a:pt x="32946" y="1828076"/>
                </a:lnTo>
                <a:lnTo>
                  <a:pt x="55283" y="1792350"/>
                </a:lnTo>
                <a:lnTo>
                  <a:pt x="54635" y="1789569"/>
                </a:lnTo>
                <a:lnTo>
                  <a:pt x="50418" y="1786940"/>
                </a:lnTo>
                <a:close/>
              </a:path>
              <a:path w="55879" h="1837054">
                <a:moveTo>
                  <a:pt x="27640" y="1819592"/>
                </a:moveTo>
                <a:lnTo>
                  <a:pt x="23825" y="1825701"/>
                </a:lnTo>
                <a:lnTo>
                  <a:pt x="31457" y="1825701"/>
                </a:lnTo>
                <a:lnTo>
                  <a:pt x="27640" y="1819592"/>
                </a:lnTo>
                <a:close/>
              </a:path>
              <a:path w="55879" h="1837054">
                <a:moveTo>
                  <a:pt x="32130" y="1812403"/>
                </a:moveTo>
                <a:lnTo>
                  <a:pt x="27640" y="1819592"/>
                </a:lnTo>
                <a:lnTo>
                  <a:pt x="31457" y="1825701"/>
                </a:lnTo>
                <a:lnTo>
                  <a:pt x="32130" y="1825701"/>
                </a:lnTo>
                <a:lnTo>
                  <a:pt x="32130" y="1812403"/>
                </a:lnTo>
                <a:close/>
              </a:path>
              <a:path w="55879" h="1837054">
                <a:moveTo>
                  <a:pt x="27635" y="16998"/>
                </a:moveTo>
                <a:lnTo>
                  <a:pt x="23139" y="24190"/>
                </a:lnTo>
                <a:lnTo>
                  <a:pt x="23147" y="1812403"/>
                </a:lnTo>
                <a:lnTo>
                  <a:pt x="27640" y="1819592"/>
                </a:lnTo>
                <a:lnTo>
                  <a:pt x="32130" y="1812403"/>
                </a:lnTo>
                <a:lnTo>
                  <a:pt x="32130" y="24190"/>
                </a:lnTo>
                <a:lnTo>
                  <a:pt x="27635" y="16998"/>
                </a:lnTo>
                <a:close/>
              </a:path>
              <a:path w="55879" h="1837054">
                <a:moveTo>
                  <a:pt x="27635" y="0"/>
                </a:moveTo>
                <a:lnTo>
                  <a:pt x="0" y="44221"/>
                </a:lnTo>
                <a:lnTo>
                  <a:pt x="635" y="47002"/>
                </a:lnTo>
                <a:lnTo>
                  <a:pt x="4851" y="49631"/>
                </a:lnTo>
                <a:lnTo>
                  <a:pt x="7632" y="48996"/>
                </a:lnTo>
                <a:lnTo>
                  <a:pt x="23139" y="24190"/>
                </a:lnTo>
                <a:lnTo>
                  <a:pt x="23139" y="8496"/>
                </a:lnTo>
                <a:lnTo>
                  <a:pt x="32944" y="8496"/>
                </a:lnTo>
                <a:lnTo>
                  <a:pt x="27635" y="0"/>
                </a:lnTo>
                <a:close/>
              </a:path>
              <a:path w="55879" h="1837054">
                <a:moveTo>
                  <a:pt x="32944" y="8496"/>
                </a:moveTo>
                <a:lnTo>
                  <a:pt x="32130" y="8496"/>
                </a:lnTo>
                <a:lnTo>
                  <a:pt x="32130" y="24190"/>
                </a:lnTo>
                <a:lnTo>
                  <a:pt x="47637" y="48996"/>
                </a:lnTo>
                <a:lnTo>
                  <a:pt x="50418" y="49631"/>
                </a:lnTo>
                <a:lnTo>
                  <a:pt x="54635" y="47002"/>
                </a:lnTo>
                <a:lnTo>
                  <a:pt x="55270" y="44221"/>
                </a:lnTo>
                <a:lnTo>
                  <a:pt x="32944" y="8496"/>
                </a:lnTo>
                <a:close/>
              </a:path>
              <a:path w="55879" h="1837054">
                <a:moveTo>
                  <a:pt x="32130" y="8496"/>
                </a:moveTo>
                <a:lnTo>
                  <a:pt x="23139" y="8496"/>
                </a:lnTo>
                <a:lnTo>
                  <a:pt x="23139" y="24190"/>
                </a:lnTo>
                <a:lnTo>
                  <a:pt x="27635" y="16998"/>
                </a:lnTo>
                <a:lnTo>
                  <a:pt x="23812" y="10883"/>
                </a:lnTo>
                <a:lnTo>
                  <a:pt x="32130" y="10883"/>
                </a:lnTo>
                <a:lnTo>
                  <a:pt x="32130" y="8496"/>
                </a:lnTo>
                <a:close/>
              </a:path>
              <a:path w="55879" h="1837054">
                <a:moveTo>
                  <a:pt x="32130" y="10883"/>
                </a:moveTo>
                <a:lnTo>
                  <a:pt x="31457" y="10883"/>
                </a:lnTo>
                <a:lnTo>
                  <a:pt x="27635" y="16998"/>
                </a:lnTo>
                <a:lnTo>
                  <a:pt x="32130" y="24190"/>
                </a:lnTo>
                <a:lnTo>
                  <a:pt x="32130" y="10883"/>
                </a:lnTo>
                <a:close/>
              </a:path>
              <a:path w="55879" h="1837054">
                <a:moveTo>
                  <a:pt x="31457" y="10883"/>
                </a:moveTo>
                <a:lnTo>
                  <a:pt x="23812" y="10883"/>
                </a:lnTo>
                <a:lnTo>
                  <a:pt x="27635" y="16998"/>
                </a:lnTo>
                <a:lnTo>
                  <a:pt x="31457" y="10883"/>
                </a:lnTo>
                <a:close/>
              </a:path>
            </a:pathLst>
          </a:custGeom>
          <a:solidFill>
            <a:srgbClr val="000000"/>
          </a:solidFill>
        </p:spPr>
        <p:txBody>
          <a:bodyPr wrap="square" lIns="0" tIns="0" rIns="0" bIns="0" rtlCol="0"/>
          <a:lstStyle/>
          <a:p>
            <a:endParaRPr sz="1350"/>
          </a:p>
        </p:txBody>
      </p:sp>
      <p:sp>
        <p:nvSpPr>
          <p:cNvPr id="63" name="object 63"/>
          <p:cNvSpPr/>
          <p:nvPr/>
        </p:nvSpPr>
        <p:spPr>
          <a:xfrm>
            <a:off x="4663154" y="3901554"/>
            <a:ext cx="0" cy="148590"/>
          </a:xfrm>
          <a:custGeom>
            <a:avLst/>
            <a:gdLst/>
            <a:ahLst/>
            <a:cxnLst/>
            <a:rect l="l" t="t" r="r" b="b"/>
            <a:pathLst>
              <a:path h="198120">
                <a:moveTo>
                  <a:pt x="0" y="0"/>
                </a:moveTo>
                <a:lnTo>
                  <a:pt x="0" y="198056"/>
                </a:lnTo>
              </a:path>
            </a:pathLst>
          </a:custGeom>
          <a:ln w="27000">
            <a:solidFill>
              <a:srgbClr val="FFFFFF"/>
            </a:solidFill>
          </a:ln>
        </p:spPr>
        <p:txBody>
          <a:bodyPr wrap="square" lIns="0" tIns="0" rIns="0" bIns="0" rtlCol="0"/>
          <a:lstStyle/>
          <a:p>
            <a:endParaRPr sz="1350"/>
          </a:p>
        </p:txBody>
      </p:sp>
      <p:sp>
        <p:nvSpPr>
          <p:cNvPr id="64" name="object 64"/>
          <p:cNvSpPr txBox="1"/>
          <p:nvPr/>
        </p:nvSpPr>
        <p:spPr>
          <a:xfrm>
            <a:off x="4603794" y="3892029"/>
            <a:ext cx="120491" cy="155575"/>
          </a:xfrm>
          <a:prstGeom prst="rect">
            <a:avLst/>
          </a:prstGeom>
        </p:spPr>
        <p:txBody>
          <a:bodyPr vert="horz" wrap="square" lIns="0" tIns="11906" rIns="0" bIns="0" rtlCol="0">
            <a:spAutoFit/>
          </a:bodyPr>
          <a:lstStyle/>
          <a:p>
            <a:pPr marL="12700">
              <a:lnSpc>
                <a:spcPct val="100000"/>
              </a:lnSpc>
              <a:spcBef>
                <a:spcPts val="125"/>
              </a:spcBef>
            </a:pPr>
            <a:r>
              <a:rPr sz="940" b="1" spc="20" dirty="0">
                <a:latin typeface="Arial" panose="020B0604020202020204"/>
                <a:cs typeface="Arial" panose="020B0604020202020204"/>
              </a:rPr>
              <a:t>M</a:t>
            </a:r>
            <a:endParaRPr sz="940">
              <a:latin typeface="Arial" panose="020B0604020202020204"/>
              <a:cs typeface="Arial" panose="020B0604020202020204"/>
            </a:endParaRPr>
          </a:p>
        </p:txBody>
      </p:sp>
      <p:sp>
        <p:nvSpPr>
          <p:cNvPr id="65" name="object 65"/>
          <p:cNvSpPr/>
          <p:nvPr/>
        </p:nvSpPr>
        <p:spPr>
          <a:xfrm>
            <a:off x="4764414" y="3195504"/>
            <a:ext cx="845820" cy="41910"/>
          </a:xfrm>
          <a:custGeom>
            <a:avLst/>
            <a:gdLst/>
            <a:ahLst/>
            <a:cxnLst/>
            <a:rect l="l" t="t" r="r" b="b"/>
            <a:pathLst>
              <a:path w="1127759" h="55880">
                <a:moveTo>
                  <a:pt x="44221" y="0"/>
                </a:moveTo>
                <a:lnTo>
                  <a:pt x="0" y="27647"/>
                </a:lnTo>
                <a:lnTo>
                  <a:pt x="44221" y="55283"/>
                </a:lnTo>
                <a:lnTo>
                  <a:pt x="47002" y="54648"/>
                </a:lnTo>
                <a:lnTo>
                  <a:pt x="49631" y="50431"/>
                </a:lnTo>
                <a:lnTo>
                  <a:pt x="48996" y="47650"/>
                </a:lnTo>
                <a:lnTo>
                  <a:pt x="24182" y="32143"/>
                </a:lnTo>
                <a:lnTo>
                  <a:pt x="8496" y="32143"/>
                </a:lnTo>
                <a:lnTo>
                  <a:pt x="8496" y="23152"/>
                </a:lnTo>
                <a:lnTo>
                  <a:pt x="24189" y="23139"/>
                </a:lnTo>
                <a:lnTo>
                  <a:pt x="48996" y="7645"/>
                </a:lnTo>
                <a:lnTo>
                  <a:pt x="49631" y="4864"/>
                </a:lnTo>
                <a:lnTo>
                  <a:pt x="47002" y="647"/>
                </a:lnTo>
                <a:lnTo>
                  <a:pt x="44221" y="0"/>
                </a:lnTo>
                <a:close/>
              </a:path>
              <a:path w="1127759" h="55880">
                <a:moveTo>
                  <a:pt x="1110198" y="27642"/>
                </a:moveTo>
                <a:lnTo>
                  <a:pt x="1078191" y="47650"/>
                </a:lnTo>
                <a:lnTo>
                  <a:pt x="1077544" y="50431"/>
                </a:lnTo>
                <a:lnTo>
                  <a:pt x="1080185" y="54648"/>
                </a:lnTo>
                <a:lnTo>
                  <a:pt x="1082954" y="55283"/>
                </a:lnTo>
                <a:lnTo>
                  <a:pt x="1119994" y="32143"/>
                </a:lnTo>
                <a:lnTo>
                  <a:pt x="1118692" y="32143"/>
                </a:lnTo>
                <a:lnTo>
                  <a:pt x="1118692" y="31457"/>
                </a:lnTo>
                <a:lnTo>
                  <a:pt x="1116304" y="31457"/>
                </a:lnTo>
                <a:lnTo>
                  <a:pt x="1110198" y="27642"/>
                </a:lnTo>
                <a:close/>
              </a:path>
              <a:path w="1127759" h="55880">
                <a:moveTo>
                  <a:pt x="24169" y="23151"/>
                </a:moveTo>
                <a:lnTo>
                  <a:pt x="8496" y="23152"/>
                </a:lnTo>
                <a:lnTo>
                  <a:pt x="8496" y="32143"/>
                </a:lnTo>
                <a:lnTo>
                  <a:pt x="24182" y="32143"/>
                </a:lnTo>
                <a:lnTo>
                  <a:pt x="23085" y="31457"/>
                </a:lnTo>
                <a:lnTo>
                  <a:pt x="10871" y="31457"/>
                </a:lnTo>
                <a:lnTo>
                  <a:pt x="10871" y="23825"/>
                </a:lnTo>
                <a:lnTo>
                  <a:pt x="23091" y="23825"/>
                </a:lnTo>
                <a:lnTo>
                  <a:pt x="24169" y="23151"/>
                </a:lnTo>
                <a:close/>
              </a:path>
              <a:path w="1127759" h="55880">
                <a:moveTo>
                  <a:pt x="1102990" y="23139"/>
                </a:moveTo>
                <a:lnTo>
                  <a:pt x="24169" y="23152"/>
                </a:lnTo>
                <a:lnTo>
                  <a:pt x="16979" y="27642"/>
                </a:lnTo>
                <a:lnTo>
                  <a:pt x="24182" y="32143"/>
                </a:lnTo>
                <a:lnTo>
                  <a:pt x="1102997" y="32143"/>
                </a:lnTo>
                <a:lnTo>
                  <a:pt x="1110198" y="27642"/>
                </a:lnTo>
                <a:lnTo>
                  <a:pt x="1102990" y="23139"/>
                </a:lnTo>
                <a:close/>
              </a:path>
              <a:path w="1127759" h="55880">
                <a:moveTo>
                  <a:pt x="1119975" y="23139"/>
                </a:moveTo>
                <a:lnTo>
                  <a:pt x="1118692" y="23139"/>
                </a:lnTo>
                <a:lnTo>
                  <a:pt x="1118692" y="32143"/>
                </a:lnTo>
                <a:lnTo>
                  <a:pt x="1119994" y="32143"/>
                </a:lnTo>
                <a:lnTo>
                  <a:pt x="1127188" y="27647"/>
                </a:lnTo>
                <a:lnTo>
                  <a:pt x="1119975" y="23139"/>
                </a:lnTo>
                <a:close/>
              </a:path>
              <a:path w="1127759" h="55880">
                <a:moveTo>
                  <a:pt x="10871" y="23825"/>
                </a:moveTo>
                <a:lnTo>
                  <a:pt x="10871" y="31457"/>
                </a:lnTo>
                <a:lnTo>
                  <a:pt x="16979" y="27642"/>
                </a:lnTo>
                <a:lnTo>
                  <a:pt x="10871" y="23825"/>
                </a:lnTo>
                <a:close/>
              </a:path>
              <a:path w="1127759" h="55880">
                <a:moveTo>
                  <a:pt x="16979" y="27642"/>
                </a:moveTo>
                <a:lnTo>
                  <a:pt x="10871" y="31457"/>
                </a:lnTo>
                <a:lnTo>
                  <a:pt x="23085" y="31457"/>
                </a:lnTo>
                <a:lnTo>
                  <a:pt x="16979" y="27642"/>
                </a:lnTo>
                <a:close/>
              </a:path>
              <a:path w="1127759" h="55880">
                <a:moveTo>
                  <a:pt x="1116304" y="23825"/>
                </a:moveTo>
                <a:lnTo>
                  <a:pt x="1110198" y="27642"/>
                </a:lnTo>
                <a:lnTo>
                  <a:pt x="1116304" y="31457"/>
                </a:lnTo>
                <a:lnTo>
                  <a:pt x="1116304" y="23825"/>
                </a:lnTo>
                <a:close/>
              </a:path>
              <a:path w="1127759" h="55880">
                <a:moveTo>
                  <a:pt x="1118692" y="23825"/>
                </a:moveTo>
                <a:lnTo>
                  <a:pt x="1116304" y="23825"/>
                </a:lnTo>
                <a:lnTo>
                  <a:pt x="1116304" y="31457"/>
                </a:lnTo>
                <a:lnTo>
                  <a:pt x="1118692" y="31457"/>
                </a:lnTo>
                <a:lnTo>
                  <a:pt x="1118692" y="23825"/>
                </a:lnTo>
                <a:close/>
              </a:path>
              <a:path w="1127759" h="55880">
                <a:moveTo>
                  <a:pt x="23091" y="23825"/>
                </a:moveTo>
                <a:lnTo>
                  <a:pt x="10871" y="23825"/>
                </a:lnTo>
                <a:lnTo>
                  <a:pt x="16979" y="27642"/>
                </a:lnTo>
                <a:lnTo>
                  <a:pt x="23091" y="23825"/>
                </a:lnTo>
                <a:close/>
              </a:path>
              <a:path w="1127759" h="55880">
                <a:moveTo>
                  <a:pt x="1118692" y="23139"/>
                </a:moveTo>
                <a:lnTo>
                  <a:pt x="1102990" y="23139"/>
                </a:lnTo>
                <a:lnTo>
                  <a:pt x="1110198" y="27642"/>
                </a:lnTo>
                <a:lnTo>
                  <a:pt x="1116304" y="23825"/>
                </a:lnTo>
                <a:lnTo>
                  <a:pt x="1118692" y="23825"/>
                </a:lnTo>
                <a:lnTo>
                  <a:pt x="1118692" y="23139"/>
                </a:lnTo>
                <a:close/>
              </a:path>
              <a:path w="1127759" h="55880">
                <a:moveTo>
                  <a:pt x="1082954" y="0"/>
                </a:moveTo>
                <a:lnTo>
                  <a:pt x="1080185" y="647"/>
                </a:lnTo>
                <a:lnTo>
                  <a:pt x="1077544" y="4864"/>
                </a:lnTo>
                <a:lnTo>
                  <a:pt x="1078191" y="7645"/>
                </a:lnTo>
                <a:lnTo>
                  <a:pt x="1102990" y="23139"/>
                </a:lnTo>
                <a:lnTo>
                  <a:pt x="1119975" y="23139"/>
                </a:lnTo>
                <a:lnTo>
                  <a:pt x="1082954" y="0"/>
                </a:lnTo>
                <a:close/>
              </a:path>
            </a:pathLst>
          </a:custGeom>
          <a:solidFill>
            <a:srgbClr val="000000"/>
          </a:solidFill>
        </p:spPr>
        <p:txBody>
          <a:bodyPr wrap="square" lIns="0" tIns="0" rIns="0" bIns="0" rtlCol="0"/>
          <a:lstStyle/>
          <a:p>
            <a:endParaRPr sz="1350"/>
          </a:p>
        </p:txBody>
      </p:sp>
      <p:sp>
        <p:nvSpPr>
          <p:cNvPr id="66" name="object 66"/>
          <p:cNvSpPr/>
          <p:nvPr/>
        </p:nvSpPr>
        <p:spPr>
          <a:xfrm>
            <a:off x="5004130" y="3179102"/>
            <a:ext cx="351473" cy="67628"/>
          </a:xfrm>
          <a:custGeom>
            <a:avLst/>
            <a:gdLst/>
            <a:ahLst/>
            <a:cxnLst/>
            <a:rect l="l" t="t" r="r" b="b"/>
            <a:pathLst>
              <a:path w="468629" h="90169">
                <a:moveTo>
                  <a:pt x="468121" y="0"/>
                </a:moveTo>
                <a:lnTo>
                  <a:pt x="0" y="0"/>
                </a:lnTo>
                <a:lnTo>
                  <a:pt x="0" y="90030"/>
                </a:lnTo>
                <a:lnTo>
                  <a:pt x="468121" y="90030"/>
                </a:lnTo>
                <a:lnTo>
                  <a:pt x="468121" y="0"/>
                </a:lnTo>
                <a:close/>
              </a:path>
            </a:pathLst>
          </a:custGeom>
          <a:solidFill>
            <a:srgbClr val="FFFFFF"/>
          </a:solidFill>
        </p:spPr>
        <p:txBody>
          <a:bodyPr wrap="square" lIns="0" tIns="0" rIns="0" bIns="0" rtlCol="0"/>
          <a:lstStyle/>
          <a:p>
            <a:endParaRPr sz="1350"/>
          </a:p>
        </p:txBody>
      </p:sp>
      <p:sp>
        <p:nvSpPr>
          <p:cNvPr id="67" name="object 67"/>
          <p:cNvSpPr/>
          <p:nvPr/>
        </p:nvSpPr>
        <p:spPr>
          <a:xfrm>
            <a:off x="6256124" y="3324244"/>
            <a:ext cx="41910" cy="689133"/>
          </a:xfrm>
          <a:custGeom>
            <a:avLst/>
            <a:gdLst/>
            <a:ahLst/>
            <a:cxnLst/>
            <a:rect l="l" t="t" r="r" b="b"/>
            <a:pathLst>
              <a:path w="55879" h="918845">
                <a:moveTo>
                  <a:pt x="4864" y="868679"/>
                </a:moveTo>
                <a:lnTo>
                  <a:pt x="647" y="871321"/>
                </a:lnTo>
                <a:lnTo>
                  <a:pt x="0" y="874090"/>
                </a:lnTo>
                <a:lnTo>
                  <a:pt x="27647" y="918324"/>
                </a:lnTo>
                <a:lnTo>
                  <a:pt x="32955" y="909827"/>
                </a:lnTo>
                <a:lnTo>
                  <a:pt x="23139" y="909827"/>
                </a:lnTo>
                <a:lnTo>
                  <a:pt x="23139" y="894133"/>
                </a:lnTo>
                <a:lnTo>
                  <a:pt x="7632" y="869327"/>
                </a:lnTo>
                <a:lnTo>
                  <a:pt x="4864" y="868679"/>
                </a:lnTo>
                <a:close/>
              </a:path>
              <a:path w="55879" h="918845">
                <a:moveTo>
                  <a:pt x="23139" y="894133"/>
                </a:moveTo>
                <a:lnTo>
                  <a:pt x="23139" y="909827"/>
                </a:lnTo>
                <a:lnTo>
                  <a:pt x="32143" y="909827"/>
                </a:lnTo>
                <a:lnTo>
                  <a:pt x="32143" y="907440"/>
                </a:lnTo>
                <a:lnTo>
                  <a:pt x="23825" y="907440"/>
                </a:lnTo>
                <a:lnTo>
                  <a:pt x="27641" y="901335"/>
                </a:lnTo>
                <a:lnTo>
                  <a:pt x="23139" y="894133"/>
                </a:lnTo>
                <a:close/>
              </a:path>
              <a:path w="55879" h="918845">
                <a:moveTo>
                  <a:pt x="50431" y="868679"/>
                </a:moveTo>
                <a:lnTo>
                  <a:pt x="47650" y="869327"/>
                </a:lnTo>
                <a:lnTo>
                  <a:pt x="32143" y="894133"/>
                </a:lnTo>
                <a:lnTo>
                  <a:pt x="32143" y="909827"/>
                </a:lnTo>
                <a:lnTo>
                  <a:pt x="32955" y="909827"/>
                </a:lnTo>
                <a:lnTo>
                  <a:pt x="55283" y="874090"/>
                </a:lnTo>
                <a:lnTo>
                  <a:pt x="54648" y="871321"/>
                </a:lnTo>
                <a:lnTo>
                  <a:pt x="50431" y="868679"/>
                </a:lnTo>
                <a:close/>
              </a:path>
              <a:path w="55879" h="918845">
                <a:moveTo>
                  <a:pt x="27641" y="901335"/>
                </a:moveTo>
                <a:lnTo>
                  <a:pt x="23825" y="907440"/>
                </a:lnTo>
                <a:lnTo>
                  <a:pt x="31457" y="907440"/>
                </a:lnTo>
                <a:lnTo>
                  <a:pt x="27641" y="901335"/>
                </a:lnTo>
                <a:close/>
              </a:path>
              <a:path w="55879" h="918845">
                <a:moveTo>
                  <a:pt x="32143" y="894133"/>
                </a:moveTo>
                <a:lnTo>
                  <a:pt x="27641" y="901335"/>
                </a:lnTo>
                <a:lnTo>
                  <a:pt x="31457" y="907440"/>
                </a:lnTo>
                <a:lnTo>
                  <a:pt x="32143" y="907440"/>
                </a:lnTo>
                <a:lnTo>
                  <a:pt x="32143" y="894133"/>
                </a:lnTo>
                <a:close/>
              </a:path>
              <a:path w="55879" h="918845">
                <a:moveTo>
                  <a:pt x="27641" y="16988"/>
                </a:moveTo>
                <a:lnTo>
                  <a:pt x="23139" y="24190"/>
                </a:lnTo>
                <a:lnTo>
                  <a:pt x="23139" y="894133"/>
                </a:lnTo>
                <a:lnTo>
                  <a:pt x="27641" y="901335"/>
                </a:lnTo>
                <a:lnTo>
                  <a:pt x="32143" y="894133"/>
                </a:lnTo>
                <a:lnTo>
                  <a:pt x="32143" y="24190"/>
                </a:lnTo>
                <a:lnTo>
                  <a:pt x="27641" y="16988"/>
                </a:lnTo>
                <a:close/>
              </a:path>
              <a:path w="55879" h="918845">
                <a:moveTo>
                  <a:pt x="27647" y="0"/>
                </a:moveTo>
                <a:lnTo>
                  <a:pt x="0" y="44234"/>
                </a:lnTo>
                <a:lnTo>
                  <a:pt x="647" y="47002"/>
                </a:lnTo>
                <a:lnTo>
                  <a:pt x="4864" y="49644"/>
                </a:lnTo>
                <a:lnTo>
                  <a:pt x="7632" y="48996"/>
                </a:lnTo>
                <a:lnTo>
                  <a:pt x="23139" y="24190"/>
                </a:lnTo>
                <a:lnTo>
                  <a:pt x="23139" y="8496"/>
                </a:lnTo>
                <a:lnTo>
                  <a:pt x="32955" y="8496"/>
                </a:lnTo>
                <a:lnTo>
                  <a:pt x="27647" y="0"/>
                </a:lnTo>
                <a:close/>
              </a:path>
              <a:path w="55879" h="918845">
                <a:moveTo>
                  <a:pt x="32955" y="8496"/>
                </a:moveTo>
                <a:lnTo>
                  <a:pt x="32143" y="8496"/>
                </a:lnTo>
                <a:lnTo>
                  <a:pt x="32143" y="24190"/>
                </a:lnTo>
                <a:lnTo>
                  <a:pt x="47650" y="48996"/>
                </a:lnTo>
                <a:lnTo>
                  <a:pt x="50431" y="49644"/>
                </a:lnTo>
                <a:lnTo>
                  <a:pt x="54648" y="47002"/>
                </a:lnTo>
                <a:lnTo>
                  <a:pt x="55283" y="44234"/>
                </a:lnTo>
                <a:lnTo>
                  <a:pt x="32955" y="8496"/>
                </a:lnTo>
                <a:close/>
              </a:path>
              <a:path w="55879" h="918845">
                <a:moveTo>
                  <a:pt x="32143" y="8496"/>
                </a:moveTo>
                <a:lnTo>
                  <a:pt x="23139" y="8496"/>
                </a:lnTo>
                <a:lnTo>
                  <a:pt x="23139" y="24190"/>
                </a:lnTo>
                <a:lnTo>
                  <a:pt x="27641" y="16988"/>
                </a:lnTo>
                <a:lnTo>
                  <a:pt x="23825" y="10883"/>
                </a:lnTo>
                <a:lnTo>
                  <a:pt x="32143" y="10883"/>
                </a:lnTo>
                <a:lnTo>
                  <a:pt x="32143" y="8496"/>
                </a:lnTo>
                <a:close/>
              </a:path>
              <a:path w="55879" h="918845">
                <a:moveTo>
                  <a:pt x="32143" y="10883"/>
                </a:moveTo>
                <a:lnTo>
                  <a:pt x="31457" y="10883"/>
                </a:lnTo>
                <a:lnTo>
                  <a:pt x="27641" y="16988"/>
                </a:lnTo>
                <a:lnTo>
                  <a:pt x="32143" y="24190"/>
                </a:lnTo>
                <a:lnTo>
                  <a:pt x="32143" y="10883"/>
                </a:lnTo>
                <a:close/>
              </a:path>
              <a:path w="55879" h="918845">
                <a:moveTo>
                  <a:pt x="31457" y="10883"/>
                </a:moveTo>
                <a:lnTo>
                  <a:pt x="23825" y="10883"/>
                </a:lnTo>
                <a:lnTo>
                  <a:pt x="27641" y="16988"/>
                </a:lnTo>
                <a:lnTo>
                  <a:pt x="31457" y="10883"/>
                </a:lnTo>
                <a:close/>
              </a:path>
            </a:pathLst>
          </a:custGeom>
          <a:solidFill>
            <a:srgbClr val="000000"/>
          </a:solidFill>
        </p:spPr>
        <p:txBody>
          <a:bodyPr wrap="square" lIns="0" tIns="0" rIns="0" bIns="0" rtlCol="0"/>
          <a:lstStyle/>
          <a:p>
            <a:endParaRPr sz="1350"/>
          </a:p>
        </p:txBody>
      </p:sp>
      <p:sp>
        <p:nvSpPr>
          <p:cNvPr id="68" name="object 68"/>
          <p:cNvSpPr/>
          <p:nvPr/>
        </p:nvSpPr>
        <p:spPr>
          <a:xfrm>
            <a:off x="6232970" y="3530203"/>
            <a:ext cx="74295" cy="196215"/>
          </a:xfrm>
          <a:custGeom>
            <a:avLst/>
            <a:gdLst/>
            <a:ahLst/>
            <a:cxnLst/>
            <a:rect l="l" t="t" r="r" b="b"/>
            <a:pathLst>
              <a:path w="99059" h="261620">
                <a:moveTo>
                  <a:pt x="99034" y="0"/>
                </a:moveTo>
                <a:lnTo>
                  <a:pt x="0" y="0"/>
                </a:lnTo>
                <a:lnTo>
                  <a:pt x="0" y="261073"/>
                </a:lnTo>
                <a:lnTo>
                  <a:pt x="99034" y="261073"/>
                </a:lnTo>
                <a:lnTo>
                  <a:pt x="99034" y="0"/>
                </a:lnTo>
                <a:close/>
              </a:path>
            </a:pathLst>
          </a:custGeom>
          <a:solidFill>
            <a:srgbClr val="FFFFFF"/>
          </a:solidFill>
        </p:spPr>
        <p:txBody>
          <a:bodyPr wrap="square" lIns="0" tIns="0" rIns="0" bIns="0" rtlCol="0"/>
          <a:lstStyle/>
          <a:p>
            <a:endParaRPr sz="1350"/>
          </a:p>
        </p:txBody>
      </p:sp>
      <p:sp>
        <p:nvSpPr>
          <p:cNvPr id="69" name="object 69"/>
          <p:cNvSpPr txBox="1"/>
          <p:nvPr/>
        </p:nvSpPr>
        <p:spPr>
          <a:xfrm>
            <a:off x="6016514" y="3547682"/>
            <a:ext cx="309563" cy="155575"/>
          </a:xfrm>
          <a:prstGeom prst="rect">
            <a:avLst/>
          </a:prstGeom>
        </p:spPr>
        <p:txBody>
          <a:bodyPr vert="horz" wrap="square" lIns="0" tIns="11906" rIns="0" bIns="0" rtlCol="0">
            <a:spAutoFit/>
          </a:bodyPr>
          <a:lstStyle/>
          <a:p>
            <a:pPr marL="12700">
              <a:lnSpc>
                <a:spcPct val="100000"/>
              </a:lnSpc>
              <a:spcBef>
                <a:spcPts val="125"/>
              </a:spcBef>
            </a:pPr>
            <a:r>
              <a:rPr sz="940" b="1" spc="20" dirty="0">
                <a:latin typeface="Arial" panose="020B0604020202020204"/>
                <a:cs typeface="Arial" panose="020B0604020202020204"/>
              </a:rPr>
              <a:t>CHW</a:t>
            </a:r>
            <a:endParaRPr sz="940">
              <a:latin typeface="Arial" panose="020B0604020202020204"/>
              <a:cs typeface="Arial" panose="020B0604020202020204"/>
            </a:endParaRPr>
          </a:p>
        </p:txBody>
      </p:sp>
      <p:sp>
        <p:nvSpPr>
          <p:cNvPr id="70" name="object 70"/>
          <p:cNvSpPr/>
          <p:nvPr/>
        </p:nvSpPr>
        <p:spPr>
          <a:xfrm>
            <a:off x="6351108" y="3229270"/>
            <a:ext cx="972503" cy="41910"/>
          </a:xfrm>
          <a:custGeom>
            <a:avLst/>
            <a:gdLst/>
            <a:ahLst/>
            <a:cxnLst/>
            <a:rect l="l" t="t" r="r" b="b"/>
            <a:pathLst>
              <a:path w="1296670" h="55880">
                <a:moveTo>
                  <a:pt x="44221" y="0"/>
                </a:moveTo>
                <a:lnTo>
                  <a:pt x="0" y="27635"/>
                </a:lnTo>
                <a:lnTo>
                  <a:pt x="44221" y="55283"/>
                </a:lnTo>
                <a:lnTo>
                  <a:pt x="47002" y="54635"/>
                </a:lnTo>
                <a:lnTo>
                  <a:pt x="49631" y="50418"/>
                </a:lnTo>
                <a:lnTo>
                  <a:pt x="48996" y="47650"/>
                </a:lnTo>
                <a:lnTo>
                  <a:pt x="24182" y="32143"/>
                </a:lnTo>
                <a:lnTo>
                  <a:pt x="8496" y="32143"/>
                </a:lnTo>
                <a:lnTo>
                  <a:pt x="8496" y="23139"/>
                </a:lnTo>
                <a:lnTo>
                  <a:pt x="24182" y="23139"/>
                </a:lnTo>
                <a:lnTo>
                  <a:pt x="48996" y="7632"/>
                </a:lnTo>
                <a:lnTo>
                  <a:pt x="49631" y="4851"/>
                </a:lnTo>
                <a:lnTo>
                  <a:pt x="47002" y="635"/>
                </a:lnTo>
                <a:lnTo>
                  <a:pt x="44221" y="0"/>
                </a:lnTo>
                <a:close/>
              </a:path>
              <a:path w="1296670" h="55880">
                <a:moveTo>
                  <a:pt x="1279437" y="27641"/>
                </a:moveTo>
                <a:lnTo>
                  <a:pt x="1247419" y="47650"/>
                </a:lnTo>
                <a:lnTo>
                  <a:pt x="1246784" y="50418"/>
                </a:lnTo>
                <a:lnTo>
                  <a:pt x="1249413" y="54635"/>
                </a:lnTo>
                <a:lnTo>
                  <a:pt x="1252194" y="55283"/>
                </a:lnTo>
                <a:lnTo>
                  <a:pt x="1289204" y="32143"/>
                </a:lnTo>
                <a:lnTo>
                  <a:pt x="1287919" y="32143"/>
                </a:lnTo>
                <a:lnTo>
                  <a:pt x="1287919" y="31457"/>
                </a:lnTo>
                <a:lnTo>
                  <a:pt x="1285544" y="31457"/>
                </a:lnTo>
                <a:lnTo>
                  <a:pt x="1279437" y="27641"/>
                </a:lnTo>
                <a:close/>
              </a:path>
              <a:path w="1296670" h="55880">
                <a:moveTo>
                  <a:pt x="24182" y="23139"/>
                </a:moveTo>
                <a:lnTo>
                  <a:pt x="8496" y="23139"/>
                </a:lnTo>
                <a:lnTo>
                  <a:pt x="8496" y="32143"/>
                </a:lnTo>
                <a:lnTo>
                  <a:pt x="24182" y="32143"/>
                </a:lnTo>
                <a:lnTo>
                  <a:pt x="23085" y="31457"/>
                </a:lnTo>
                <a:lnTo>
                  <a:pt x="10871" y="31457"/>
                </a:lnTo>
                <a:lnTo>
                  <a:pt x="10871" y="23825"/>
                </a:lnTo>
                <a:lnTo>
                  <a:pt x="23085" y="23825"/>
                </a:lnTo>
                <a:lnTo>
                  <a:pt x="24182" y="23139"/>
                </a:lnTo>
                <a:close/>
              </a:path>
              <a:path w="1296670" h="55880">
                <a:moveTo>
                  <a:pt x="1272233" y="23139"/>
                </a:moveTo>
                <a:lnTo>
                  <a:pt x="24182" y="23139"/>
                </a:lnTo>
                <a:lnTo>
                  <a:pt x="16978" y="27641"/>
                </a:lnTo>
                <a:lnTo>
                  <a:pt x="24182" y="32143"/>
                </a:lnTo>
                <a:lnTo>
                  <a:pt x="1272233" y="32143"/>
                </a:lnTo>
                <a:lnTo>
                  <a:pt x="1279437" y="27641"/>
                </a:lnTo>
                <a:lnTo>
                  <a:pt x="1272233" y="23139"/>
                </a:lnTo>
                <a:close/>
              </a:path>
              <a:path w="1296670" h="55880">
                <a:moveTo>
                  <a:pt x="1289221" y="23139"/>
                </a:moveTo>
                <a:lnTo>
                  <a:pt x="1287919" y="23139"/>
                </a:lnTo>
                <a:lnTo>
                  <a:pt x="1287919" y="32143"/>
                </a:lnTo>
                <a:lnTo>
                  <a:pt x="1289204" y="32143"/>
                </a:lnTo>
                <a:lnTo>
                  <a:pt x="1296416" y="27635"/>
                </a:lnTo>
                <a:lnTo>
                  <a:pt x="1289221" y="23139"/>
                </a:lnTo>
                <a:close/>
              </a:path>
              <a:path w="1296670" h="55880">
                <a:moveTo>
                  <a:pt x="10871" y="23825"/>
                </a:moveTo>
                <a:lnTo>
                  <a:pt x="10871" y="31457"/>
                </a:lnTo>
                <a:lnTo>
                  <a:pt x="16978" y="27641"/>
                </a:lnTo>
                <a:lnTo>
                  <a:pt x="10871" y="23825"/>
                </a:lnTo>
                <a:close/>
              </a:path>
              <a:path w="1296670" h="55880">
                <a:moveTo>
                  <a:pt x="16978" y="27641"/>
                </a:moveTo>
                <a:lnTo>
                  <a:pt x="10871" y="31457"/>
                </a:lnTo>
                <a:lnTo>
                  <a:pt x="23085" y="31457"/>
                </a:lnTo>
                <a:lnTo>
                  <a:pt x="16978" y="27641"/>
                </a:lnTo>
                <a:close/>
              </a:path>
              <a:path w="1296670" h="55880">
                <a:moveTo>
                  <a:pt x="1285544" y="23825"/>
                </a:moveTo>
                <a:lnTo>
                  <a:pt x="1279437" y="27641"/>
                </a:lnTo>
                <a:lnTo>
                  <a:pt x="1285544" y="31457"/>
                </a:lnTo>
                <a:lnTo>
                  <a:pt x="1285544" y="23825"/>
                </a:lnTo>
                <a:close/>
              </a:path>
              <a:path w="1296670" h="55880">
                <a:moveTo>
                  <a:pt x="1287919" y="23825"/>
                </a:moveTo>
                <a:lnTo>
                  <a:pt x="1285544" y="23825"/>
                </a:lnTo>
                <a:lnTo>
                  <a:pt x="1285544" y="31457"/>
                </a:lnTo>
                <a:lnTo>
                  <a:pt x="1287919" y="31457"/>
                </a:lnTo>
                <a:lnTo>
                  <a:pt x="1287919" y="23825"/>
                </a:lnTo>
                <a:close/>
              </a:path>
              <a:path w="1296670" h="55880">
                <a:moveTo>
                  <a:pt x="23085" y="23825"/>
                </a:moveTo>
                <a:lnTo>
                  <a:pt x="10871" y="23825"/>
                </a:lnTo>
                <a:lnTo>
                  <a:pt x="16988" y="27635"/>
                </a:lnTo>
                <a:lnTo>
                  <a:pt x="23085" y="23825"/>
                </a:lnTo>
                <a:close/>
              </a:path>
              <a:path w="1296670" h="55880">
                <a:moveTo>
                  <a:pt x="1252194" y="0"/>
                </a:moveTo>
                <a:lnTo>
                  <a:pt x="1249413" y="635"/>
                </a:lnTo>
                <a:lnTo>
                  <a:pt x="1246784" y="4851"/>
                </a:lnTo>
                <a:lnTo>
                  <a:pt x="1247419" y="7632"/>
                </a:lnTo>
                <a:lnTo>
                  <a:pt x="1279447" y="27635"/>
                </a:lnTo>
                <a:lnTo>
                  <a:pt x="1285544" y="23825"/>
                </a:lnTo>
                <a:lnTo>
                  <a:pt x="1287919" y="23825"/>
                </a:lnTo>
                <a:lnTo>
                  <a:pt x="1287919" y="23139"/>
                </a:lnTo>
                <a:lnTo>
                  <a:pt x="1289221" y="23139"/>
                </a:lnTo>
                <a:lnTo>
                  <a:pt x="1252194" y="0"/>
                </a:lnTo>
                <a:close/>
              </a:path>
            </a:pathLst>
          </a:custGeom>
          <a:solidFill>
            <a:srgbClr val="000000"/>
          </a:solidFill>
        </p:spPr>
        <p:txBody>
          <a:bodyPr wrap="square" lIns="0" tIns="0" rIns="0" bIns="0" rtlCol="0"/>
          <a:lstStyle/>
          <a:p>
            <a:endParaRPr sz="1350"/>
          </a:p>
        </p:txBody>
      </p:sp>
      <p:sp>
        <p:nvSpPr>
          <p:cNvPr id="71" name="object 71"/>
          <p:cNvSpPr/>
          <p:nvPr/>
        </p:nvSpPr>
        <p:spPr>
          <a:xfrm>
            <a:off x="6725860" y="3179102"/>
            <a:ext cx="202883" cy="67628"/>
          </a:xfrm>
          <a:custGeom>
            <a:avLst/>
            <a:gdLst/>
            <a:ahLst/>
            <a:cxnLst/>
            <a:rect l="l" t="t" r="r" b="b"/>
            <a:pathLst>
              <a:path w="270509" h="90169">
                <a:moveTo>
                  <a:pt x="270078" y="0"/>
                </a:moveTo>
                <a:lnTo>
                  <a:pt x="0" y="0"/>
                </a:lnTo>
                <a:lnTo>
                  <a:pt x="0" y="90030"/>
                </a:lnTo>
                <a:lnTo>
                  <a:pt x="270078" y="90030"/>
                </a:lnTo>
                <a:lnTo>
                  <a:pt x="270078" y="0"/>
                </a:lnTo>
                <a:close/>
              </a:path>
            </a:pathLst>
          </a:custGeom>
          <a:solidFill>
            <a:srgbClr val="FFFFFF"/>
          </a:solidFill>
        </p:spPr>
        <p:txBody>
          <a:bodyPr wrap="square" lIns="0" tIns="0" rIns="0" bIns="0" rtlCol="0"/>
          <a:lstStyle/>
          <a:p>
            <a:endParaRPr sz="1350"/>
          </a:p>
        </p:txBody>
      </p:sp>
      <p:sp>
        <p:nvSpPr>
          <p:cNvPr id="72" name="object 72"/>
          <p:cNvSpPr txBox="1"/>
          <p:nvPr/>
        </p:nvSpPr>
        <p:spPr>
          <a:xfrm>
            <a:off x="4994900" y="2751409"/>
            <a:ext cx="461010" cy="556260"/>
          </a:xfrm>
          <a:prstGeom prst="rect">
            <a:avLst/>
          </a:prstGeom>
        </p:spPr>
        <p:txBody>
          <a:bodyPr vert="horz" wrap="square" lIns="0" tIns="110490" rIns="0" bIns="0" rtlCol="0">
            <a:spAutoFit/>
          </a:bodyPr>
          <a:lstStyle/>
          <a:p>
            <a:pPr marL="12700">
              <a:lnSpc>
                <a:spcPct val="100000"/>
              </a:lnSpc>
              <a:spcBef>
                <a:spcPts val="1160"/>
              </a:spcBef>
            </a:pPr>
            <a:r>
              <a:rPr sz="1275" spc="-5" dirty="0">
                <a:latin typeface="Arial" panose="020B0604020202020204"/>
                <a:cs typeface="Arial" panose="020B0604020202020204"/>
              </a:rPr>
              <a:t>Filters</a:t>
            </a:r>
            <a:endParaRPr sz="1275">
              <a:latin typeface="Arial" panose="020B0604020202020204"/>
              <a:cs typeface="Arial" panose="020B0604020202020204"/>
            </a:endParaRPr>
          </a:p>
          <a:p>
            <a:pPr marL="57150">
              <a:lnSpc>
                <a:spcPct val="100000"/>
              </a:lnSpc>
              <a:spcBef>
                <a:spcPts val="820"/>
              </a:spcBef>
            </a:pPr>
            <a:r>
              <a:rPr sz="940" b="1" spc="20" dirty="0">
                <a:latin typeface="Arial" panose="020B0604020202020204"/>
                <a:cs typeface="Arial" panose="020B0604020202020204"/>
              </a:rPr>
              <a:t>CHW</a:t>
            </a:r>
            <a:endParaRPr sz="940">
              <a:latin typeface="Arial" panose="020B0604020202020204"/>
              <a:cs typeface="Arial" panose="020B0604020202020204"/>
            </a:endParaRPr>
          </a:p>
        </p:txBody>
      </p:sp>
      <p:sp>
        <p:nvSpPr>
          <p:cNvPr id="73" name="object 73"/>
          <p:cNvSpPr txBox="1"/>
          <p:nvPr/>
        </p:nvSpPr>
        <p:spPr>
          <a:xfrm>
            <a:off x="6393780" y="2751409"/>
            <a:ext cx="865346" cy="556260"/>
          </a:xfrm>
          <a:prstGeom prst="rect">
            <a:avLst/>
          </a:prstGeom>
        </p:spPr>
        <p:txBody>
          <a:bodyPr vert="horz" wrap="square" lIns="0" tIns="110490" rIns="0" bIns="0" rtlCol="0">
            <a:spAutoFit/>
          </a:bodyPr>
          <a:lstStyle/>
          <a:p>
            <a:pPr algn="ctr">
              <a:lnSpc>
                <a:spcPct val="100000"/>
              </a:lnSpc>
              <a:spcBef>
                <a:spcPts val="1160"/>
              </a:spcBef>
            </a:pPr>
            <a:r>
              <a:rPr sz="1275" spc="-5" dirty="0">
                <a:latin typeface="Arial" panose="020B0604020202020204"/>
                <a:cs typeface="Arial" panose="020B0604020202020204"/>
              </a:rPr>
              <a:t>Input</a:t>
            </a:r>
            <a:r>
              <a:rPr sz="1275" spc="-55" dirty="0">
                <a:latin typeface="Arial" panose="020B0604020202020204"/>
                <a:cs typeface="Arial" panose="020B0604020202020204"/>
              </a:rPr>
              <a:t> </a:t>
            </a:r>
            <a:r>
              <a:rPr sz="1275" spc="-5" dirty="0">
                <a:latin typeface="Arial" panose="020B0604020202020204"/>
                <a:cs typeface="Arial" panose="020B0604020202020204"/>
              </a:rPr>
              <a:t>fmaps</a:t>
            </a:r>
            <a:endParaRPr sz="1275">
              <a:latin typeface="Arial" panose="020B0604020202020204"/>
              <a:cs typeface="Arial" panose="020B0604020202020204"/>
            </a:endParaRPr>
          </a:p>
          <a:p>
            <a:pPr marL="13970" algn="ctr">
              <a:lnSpc>
                <a:spcPct val="100000"/>
              </a:lnSpc>
              <a:spcBef>
                <a:spcPts val="820"/>
              </a:spcBef>
            </a:pPr>
            <a:r>
              <a:rPr sz="940" b="1" spc="15" dirty="0">
                <a:latin typeface="Arial" panose="020B0604020202020204"/>
                <a:cs typeface="Arial" panose="020B0604020202020204"/>
              </a:rPr>
              <a:t>N</a:t>
            </a:r>
            <a:endParaRPr sz="940">
              <a:latin typeface="Arial" panose="020B0604020202020204"/>
              <a:cs typeface="Arial" panose="020B0604020202020204"/>
            </a:endParaRPr>
          </a:p>
        </p:txBody>
      </p:sp>
      <p:sp>
        <p:nvSpPr>
          <p:cNvPr id="74" name="object 74"/>
          <p:cNvSpPr txBox="1"/>
          <p:nvPr/>
        </p:nvSpPr>
        <p:spPr>
          <a:xfrm>
            <a:off x="5752509" y="3642209"/>
            <a:ext cx="208598" cy="401320"/>
          </a:xfrm>
          <a:prstGeom prst="rect">
            <a:avLst/>
          </a:prstGeom>
        </p:spPr>
        <p:txBody>
          <a:bodyPr vert="horz" wrap="square" lIns="0" tIns="9525" rIns="0" bIns="0" rtlCol="0">
            <a:spAutoFit/>
          </a:bodyPr>
          <a:lstStyle/>
          <a:p>
            <a:pPr marL="12700">
              <a:lnSpc>
                <a:spcPct val="100000"/>
              </a:lnSpc>
              <a:spcBef>
                <a:spcPts val="100"/>
              </a:spcBef>
            </a:pPr>
            <a:r>
              <a:rPr sz="2550" b="1" dirty="0">
                <a:latin typeface="Arial" panose="020B0604020202020204"/>
                <a:cs typeface="Arial" panose="020B0604020202020204"/>
              </a:rPr>
              <a:t>×</a:t>
            </a:r>
            <a:endParaRPr sz="2550">
              <a:latin typeface="Arial" panose="020B0604020202020204"/>
              <a:cs typeface="Arial" panose="020B0604020202020204"/>
            </a:endParaRPr>
          </a:p>
        </p:txBody>
      </p:sp>
      <p:sp>
        <p:nvSpPr>
          <p:cNvPr id="75" name="object 75"/>
          <p:cNvSpPr/>
          <p:nvPr/>
        </p:nvSpPr>
        <p:spPr>
          <a:xfrm>
            <a:off x="7883785" y="3202257"/>
            <a:ext cx="972503" cy="41910"/>
          </a:xfrm>
          <a:custGeom>
            <a:avLst/>
            <a:gdLst/>
            <a:ahLst/>
            <a:cxnLst/>
            <a:rect l="l" t="t" r="r" b="b"/>
            <a:pathLst>
              <a:path w="1296670" h="55880">
                <a:moveTo>
                  <a:pt x="44221" y="0"/>
                </a:moveTo>
                <a:lnTo>
                  <a:pt x="0" y="27647"/>
                </a:lnTo>
                <a:lnTo>
                  <a:pt x="44221" y="55283"/>
                </a:lnTo>
                <a:lnTo>
                  <a:pt x="47002" y="54648"/>
                </a:lnTo>
                <a:lnTo>
                  <a:pt x="49631" y="50431"/>
                </a:lnTo>
                <a:lnTo>
                  <a:pt x="48996" y="47650"/>
                </a:lnTo>
                <a:lnTo>
                  <a:pt x="24182" y="32143"/>
                </a:lnTo>
                <a:lnTo>
                  <a:pt x="8496" y="32143"/>
                </a:lnTo>
                <a:lnTo>
                  <a:pt x="8496" y="23139"/>
                </a:lnTo>
                <a:lnTo>
                  <a:pt x="24182" y="23139"/>
                </a:lnTo>
                <a:lnTo>
                  <a:pt x="48996" y="7632"/>
                </a:lnTo>
                <a:lnTo>
                  <a:pt x="49631" y="4864"/>
                </a:lnTo>
                <a:lnTo>
                  <a:pt x="47002" y="647"/>
                </a:lnTo>
                <a:lnTo>
                  <a:pt x="44221" y="0"/>
                </a:lnTo>
                <a:close/>
              </a:path>
              <a:path w="1296670" h="55880">
                <a:moveTo>
                  <a:pt x="1279437" y="27641"/>
                </a:moveTo>
                <a:lnTo>
                  <a:pt x="1247419" y="47650"/>
                </a:lnTo>
                <a:lnTo>
                  <a:pt x="1246784" y="50431"/>
                </a:lnTo>
                <a:lnTo>
                  <a:pt x="1249426" y="54648"/>
                </a:lnTo>
                <a:lnTo>
                  <a:pt x="1252194" y="55283"/>
                </a:lnTo>
                <a:lnTo>
                  <a:pt x="1289231" y="32143"/>
                </a:lnTo>
                <a:lnTo>
                  <a:pt x="1287932" y="32143"/>
                </a:lnTo>
                <a:lnTo>
                  <a:pt x="1287932" y="31457"/>
                </a:lnTo>
                <a:lnTo>
                  <a:pt x="1285544" y="31457"/>
                </a:lnTo>
                <a:lnTo>
                  <a:pt x="1279437" y="27641"/>
                </a:lnTo>
                <a:close/>
              </a:path>
              <a:path w="1296670" h="55880">
                <a:moveTo>
                  <a:pt x="24182" y="23139"/>
                </a:moveTo>
                <a:lnTo>
                  <a:pt x="8496" y="23139"/>
                </a:lnTo>
                <a:lnTo>
                  <a:pt x="8496" y="32143"/>
                </a:lnTo>
                <a:lnTo>
                  <a:pt x="24182" y="32143"/>
                </a:lnTo>
                <a:lnTo>
                  <a:pt x="23085" y="31457"/>
                </a:lnTo>
                <a:lnTo>
                  <a:pt x="10871" y="31457"/>
                </a:lnTo>
                <a:lnTo>
                  <a:pt x="10871" y="23825"/>
                </a:lnTo>
                <a:lnTo>
                  <a:pt x="23085" y="23825"/>
                </a:lnTo>
                <a:lnTo>
                  <a:pt x="24182" y="23139"/>
                </a:lnTo>
                <a:close/>
              </a:path>
              <a:path w="1296670" h="55880">
                <a:moveTo>
                  <a:pt x="1272233" y="23139"/>
                </a:moveTo>
                <a:lnTo>
                  <a:pt x="24182" y="23139"/>
                </a:lnTo>
                <a:lnTo>
                  <a:pt x="16978" y="27641"/>
                </a:lnTo>
                <a:lnTo>
                  <a:pt x="24182" y="32143"/>
                </a:lnTo>
                <a:lnTo>
                  <a:pt x="1272233" y="32143"/>
                </a:lnTo>
                <a:lnTo>
                  <a:pt x="1279437" y="27641"/>
                </a:lnTo>
                <a:lnTo>
                  <a:pt x="1272233" y="23139"/>
                </a:lnTo>
                <a:close/>
              </a:path>
              <a:path w="1296670" h="55880">
                <a:moveTo>
                  <a:pt x="1289215" y="23139"/>
                </a:moveTo>
                <a:lnTo>
                  <a:pt x="1287932" y="23139"/>
                </a:lnTo>
                <a:lnTo>
                  <a:pt x="1287932" y="32143"/>
                </a:lnTo>
                <a:lnTo>
                  <a:pt x="1289231" y="32143"/>
                </a:lnTo>
                <a:lnTo>
                  <a:pt x="1296428" y="27647"/>
                </a:lnTo>
                <a:lnTo>
                  <a:pt x="1289215" y="23139"/>
                </a:lnTo>
                <a:close/>
              </a:path>
              <a:path w="1296670" h="55880">
                <a:moveTo>
                  <a:pt x="10871" y="23825"/>
                </a:moveTo>
                <a:lnTo>
                  <a:pt x="10871" y="31457"/>
                </a:lnTo>
                <a:lnTo>
                  <a:pt x="16978" y="27641"/>
                </a:lnTo>
                <a:lnTo>
                  <a:pt x="10871" y="23825"/>
                </a:lnTo>
                <a:close/>
              </a:path>
              <a:path w="1296670" h="55880">
                <a:moveTo>
                  <a:pt x="16978" y="27641"/>
                </a:moveTo>
                <a:lnTo>
                  <a:pt x="10871" y="31457"/>
                </a:lnTo>
                <a:lnTo>
                  <a:pt x="23085" y="31457"/>
                </a:lnTo>
                <a:lnTo>
                  <a:pt x="16978" y="27641"/>
                </a:lnTo>
                <a:close/>
              </a:path>
              <a:path w="1296670" h="55880">
                <a:moveTo>
                  <a:pt x="1285544" y="23825"/>
                </a:moveTo>
                <a:lnTo>
                  <a:pt x="1279437" y="27641"/>
                </a:lnTo>
                <a:lnTo>
                  <a:pt x="1285544" y="31457"/>
                </a:lnTo>
                <a:lnTo>
                  <a:pt x="1285544" y="23825"/>
                </a:lnTo>
                <a:close/>
              </a:path>
              <a:path w="1296670" h="55880">
                <a:moveTo>
                  <a:pt x="1287932" y="23825"/>
                </a:moveTo>
                <a:lnTo>
                  <a:pt x="1285544" y="23825"/>
                </a:lnTo>
                <a:lnTo>
                  <a:pt x="1285544" y="31457"/>
                </a:lnTo>
                <a:lnTo>
                  <a:pt x="1287932" y="31457"/>
                </a:lnTo>
                <a:lnTo>
                  <a:pt x="1287932" y="23825"/>
                </a:lnTo>
                <a:close/>
              </a:path>
              <a:path w="1296670" h="55880">
                <a:moveTo>
                  <a:pt x="23085" y="23825"/>
                </a:moveTo>
                <a:lnTo>
                  <a:pt x="10871" y="23825"/>
                </a:lnTo>
                <a:lnTo>
                  <a:pt x="16978" y="27641"/>
                </a:lnTo>
                <a:lnTo>
                  <a:pt x="23085" y="23825"/>
                </a:lnTo>
                <a:close/>
              </a:path>
              <a:path w="1296670" h="55880">
                <a:moveTo>
                  <a:pt x="1252194" y="0"/>
                </a:moveTo>
                <a:lnTo>
                  <a:pt x="1249426" y="647"/>
                </a:lnTo>
                <a:lnTo>
                  <a:pt x="1246784" y="4864"/>
                </a:lnTo>
                <a:lnTo>
                  <a:pt x="1247419" y="7632"/>
                </a:lnTo>
                <a:lnTo>
                  <a:pt x="1279437" y="27641"/>
                </a:lnTo>
                <a:lnTo>
                  <a:pt x="1285544" y="23825"/>
                </a:lnTo>
                <a:lnTo>
                  <a:pt x="1287932" y="23825"/>
                </a:lnTo>
                <a:lnTo>
                  <a:pt x="1287932" y="23139"/>
                </a:lnTo>
                <a:lnTo>
                  <a:pt x="1289215" y="23139"/>
                </a:lnTo>
                <a:lnTo>
                  <a:pt x="1252194" y="0"/>
                </a:lnTo>
                <a:close/>
              </a:path>
            </a:pathLst>
          </a:custGeom>
          <a:solidFill>
            <a:srgbClr val="000000"/>
          </a:solidFill>
        </p:spPr>
        <p:txBody>
          <a:bodyPr wrap="square" lIns="0" tIns="0" rIns="0" bIns="0" rtlCol="0"/>
          <a:lstStyle/>
          <a:p>
            <a:endParaRPr sz="1350"/>
          </a:p>
        </p:txBody>
      </p:sp>
      <p:sp>
        <p:nvSpPr>
          <p:cNvPr id="76" name="object 76"/>
          <p:cNvSpPr/>
          <p:nvPr/>
        </p:nvSpPr>
        <p:spPr>
          <a:xfrm>
            <a:off x="8265290" y="3179102"/>
            <a:ext cx="196215" cy="74295"/>
          </a:xfrm>
          <a:custGeom>
            <a:avLst/>
            <a:gdLst/>
            <a:ahLst/>
            <a:cxnLst/>
            <a:rect l="l" t="t" r="r" b="b"/>
            <a:pathLst>
              <a:path w="261620" h="99060">
                <a:moveTo>
                  <a:pt x="261073" y="0"/>
                </a:moveTo>
                <a:lnTo>
                  <a:pt x="0" y="0"/>
                </a:lnTo>
                <a:lnTo>
                  <a:pt x="0" y="99034"/>
                </a:lnTo>
                <a:lnTo>
                  <a:pt x="261073" y="99034"/>
                </a:lnTo>
                <a:lnTo>
                  <a:pt x="261073" y="0"/>
                </a:lnTo>
                <a:close/>
              </a:path>
            </a:pathLst>
          </a:custGeom>
          <a:solidFill>
            <a:srgbClr val="FFFFFF"/>
          </a:solidFill>
        </p:spPr>
        <p:txBody>
          <a:bodyPr wrap="square" lIns="0" tIns="0" rIns="0" bIns="0" rtlCol="0"/>
          <a:lstStyle/>
          <a:p>
            <a:endParaRPr sz="1350"/>
          </a:p>
        </p:txBody>
      </p:sp>
      <p:sp>
        <p:nvSpPr>
          <p:cNvPr id="77" name="object 77"/>
          <p:cNvSpPr txBox="1"/>
          <p:nvPr/>
        </p:nvSpPr>
        <p:spPr>
          <a:xfrm>
            <a:off x="7864821" y="2751409"/>
            <a:ext cx="991076" cy="556260"/>
          </a:xfrm>
          <a:prstGeom prst="rect">
            <a:avLst/>
          </a:prstGeom>
        </p:spPr>
        <p:txBody>
          <a:bodyPr vert="horz" wrap="square" lIns="0" tIns="110490" rIns="0" bIns="0" rtlCol="0">
            <a:spAutoFit/>
          </a:bodyPr>
          <a:lstStyle/>
          <a:p>
            <a:pPr algn="ctr">
              <a:lnSpc>
                <a:spcPct val="100000"/>
              </a:lnSpc>
              <a:spcBef>
                <a:spcPts val="1160"/>
              </a:spcBef>
            </a:pPr>
            <a:r>
              <a:rPr sz="1275" spc="-5" dirty="0">
                <a:latin typeface="Arial" panose="020B0604020202020204"/>
                <a:cs typeface="Arial" panose="020B0604020202020204"/>
              </a:rPr>
              <a:t>Output</a:t>
            </a:r>
            <a:r>
              <a:rPr sz="1275" spc="-55" dirty="0">
                <a:latin typeface="Arial" panose="020B0604020202020204"/>
                <a:cs typeface="Arial" panose="020B0604020202020204"/>
              </a:rPr>
              <a:t> </a:t>
            </a:r>
            <a:r>
              <a:rPr sz="1275" spc="-5" dirty="0">
                <a:latin typeface="Arial" panose="020B0604020202020204"/>
                <a:cs typeface="Arial" panose="020B0604020202020204"/>
              </a:rPr>
              <a:t>fmaps</a:t>
            </a:r>
            <a:endParaRPr sz="1275">
              <a:latin typeface="Arial" panose="020B0604020202020204"/>
              <a:cs typeface="Arial" panose="020B0604020202020204"/>
            </a:endParaRPr>
          </a:p>
          <a:p>
            <a:pPr marL="15875" algn="ctr">
              <a:lnSpc>
                <a:spcPct val="100000"/>
              </a:lnSpc>
              <a:spcBef>
                <a:spcPts val="820"/>
              </a:spcBef>
            </a:pPr>
            <a:r>
              <a:rPr sz="940" b="1" spc="15" dirty="0">
                <a:latin typeface="Arial" panose="020B0604020202020204"/>
                <a:cs typeface="Arial" panose="020B0604020202020204"/>
              </a:rPr>
              <a:t>N</a:t>
            </a:r>
            <a:endParaRPr sz="940">
              <a:latin typeface="Arial" panose="020B0604020202020204"/>
              <a:cs typeface="Arial" panose="020B0604020202020204"/>
            </a:endParaRPr>
          </a:p>
        </p:txBody>
      </p:sp>
      <p:sp>
        <p:nvSpPr>
          <p:cNvPr id="78" name="object 78"/>
          <p:cNvSpPr/>
          <p:nvPr/>
        </p:nvSpPr>
        <p:spPr>
          <a:xfrm>
            <a:off x="7768552" y="3290487"/>
            <a:ext cx="41910" cy="1377791"/>
          </a:xfrm>
          <a:custGeom>
            <a:avLst/>
            <a:gdLst/>
            <a:ahLst/>
            <a:cxnLst/>
            <a:rect l="l" t="t" r="r" b="b"/>
            <a:pathLst>
              <a:path w="55879" h="1837054">
                <a:moveTo>
                  <a:pt x="4851" y="1786940"/>
                </a:moveTo>
                <a:lnTo>
                  <a:pt x="634" y="1789569"/>
                </a:lnTo>
                <a:lnTo>
                  <a:pt x="0" y="1792350"/>
                </a:lnTo>
                <a:lnTo>
                  <a:pt x="27635" y="1836572"/>
                </a:lnTo>
                <a:lnTo>
                  <a:pt x="32946" y="1828076"/>
                </a:lnTo>
                <a:lnTo>
                  <a:pt x="23139" y="1828076"/>
                </a:lnTo>
                <a:lnTo>
                  <a:pt x="23139" y="1812389"/>
                </a:lnTo>
                <a:lnTo>
                  <a:pt x="7632" y="1787575"/>
                </a:lnTo>
                <a:lnTo>
                  <a:pt x="4851" y="1786940"/>
                </a:lnTo>
                <a:close/>
              </a:path>
              <a:path w="55879" h="1837054">
                <a:moveTo>
                  <a:pt x="23139" y="1812389"/>
                </a:moveTo>
                <a:lnTo>
                  <a:pt x="23139" y="1828076"/>
                </a:lnTo>
                <a:lnTo>
                  <a:pt x="32143" y="1828076"/>
                </a:lnTo>
                <a:lnTo>
                  <a:pt x="32143" y="1825701"/>
                </a:lnTo>
                <a:lnTo>
                  <a:pt x="23825" y="1825701"/>
                </a:lnTo>
                <a:lnTo>
                  <a:pt x="27641" y="1819594"/>
                </a:lnTo>
                <a:lnTo>
                  <a:pt x="23139" y="1812389"/>
                </a:lnTo>
                <a:close/>
              </a:path>
              <a:path w="55879" h="1837054">
                <a:moveTo>
                  <a:pt x="50419" y="1786940"/>
                </a:moveTo>
                <a:lnTo>
                  <a:pt x="47650" y="1787575"/>
                </a:lnTo>
                <a:lnTo>
                  <a:pt x="32143" y="1812389"/>
                </a:lnTo>
                <a:lnTo>
                  <a:pt x="32143" y="1828076"/>
                </a:lnTo>
                <a:lnTo>
                  <a:pt x="32946" y="1828076"/>
                </a:lnTo>
                <a:lnTo>
                  <a:pt x="55283" y="1792350"/>
                </a:lnTo>
                <a:lnTo>
                  <a:pt x="54635" y="1789569"/>
                </a:lnTo>
                <a:lnTo>
                  <a:pt x="50419" y="1786940"/>
                </a:lnTo>
                <a:close/>
              </a:path>
              <a:path w="55879" h="1837054">
                <a:moveTo>
                  <a:pt x="27641" y="1819594"/>
                </a:moveTo>
                <a:lnTo>
                  <a:pt x="23825" y="1825701"/>
                </a:lnTo>
                <a:lnTo>
                  <a:pt x="31457" y="1825701"/>
                </a:lnTo>
                <a:lnTo>
                  <a:pt x="27641" y="1819594"/>
                </a:lnTo>
                <a:close/>
              </a:path>
              <a:path w="55879" h="1837054">
                <a:moveTo>
                  <a:pt x="32143" y="1812389"/>
                </a:moveTo>
                <a:lnTo>
                  <a:pt x="27641" y="1819594"/>
                </a:lnTo>
                <a:lnTo>
                  <a:pt x="31457" y="1825701"/>
                </a:lnTo>
                <a:lnTo>
                  <a:pt x="32143" y="1825701"/>
                </a:lnTo>
                <a:lnTo>
                  <a:pt x="32143" y="1812389"/>
                </a:lnTo>
                <a:close/>
              </a:path>
              <a:path w="55879" h="1837054">
                <a:moveTo>
                  <a:pt x="27641" y="16988"/>
                </a:moveTo>
                <a:lnTo>
                  <a:pt x="23139" y="24190"/>
                </a:lnTo>
                <a:lnTo>
                  <a:pt x="23139" y="1812389"/>
                </a:lnTo>
                <a:lnTo>
                  <a:pt x="27641" y="1819594"/>
                </a:lnTo>
                <a:lnTo>
                  <a:pt x="32143" y="1812389"/>
                </a:lnTo>
                <a:lnTo>
                  <a:pt x="32143" y="24190"/>
                </a:lnTo>
                <a:lnTo>
                  <a:pt x="27641" y="16988"/>
                </a:lnTo>
                <a:close/>
              </a:path>
              <a:path w="55879" h="1837054">
                <a:moveTo>
                  <a:pt x="27635" y="0"/>
                </a:moveTo>
                <a:lnTo>
                  <a:pt x="0" y="44221"/>
                </a:lnTo>
                <a:lnTo>
                  <a:pt x="634" y="47002"/>
                </a:lnTo>
                <a:lnTo>
                  <a:pt x="4851" y="49631"/>
                </a:lnTo>
                <a:lnTo>
                  <a:pt x="7632" y="48996"/>
                </a:lnTo>
                <a:lnTo>
                  <a:pt x="23139" y="24190"/>
                </a:lnTo>
                <a:lnTo>
                  <a:pt x="23139" y="8496"/>
                </a:lnTo>
                <a:lnTo>
                  <a:pt x="32947" y="8496"/>
                </a:lnTo>
                <a:lnTo>
                  <a:pt x="27635" y="0"/>
                </a:lnTo>
                <a:close/>
              </a:path>
              <a:path w="55879" h="1837054">
                <a:moveTo>
                  <a:pt x="32947" y="8496"/>
                </a:moveTo>
                <a:lnTo>
                  <a:pt x="32143" y="8496"/>
                </a:lnTo>
                <a:lnTo>
                  <a:pt x="32143" y="24190"/>
                </a:lnTo>
                <a:lnTo>
                  <a:pt x="47650" y="48996"/>
                </a:lnTo>
                <a:lnTo>
                  <a:pt x="50419" y="49631"/>
                </a:lnTo>
                <a:lnTo>
                  <a:pt x="54635" y="47002"/>
                </a:lnTo>
                <a:lnTo>
                  <a:pt x="55283" y="44221"/>
                </a:lnTo>
                <a:lnTo>
                  <a:pt x="32947" y="8496"/>
                </a:lnTo>
                <a:close/>
              </a:path>
              <a:path w="55879" h="1837054">
                <a:moveTo>
                  <a:pt x="32143" y="8496"/>
                </a:moveTo>
                <a:lnTo>
                  <a:pt x="23139" y="8496"/>
                </a:lnTo>
                <a:lnTo>
                  <a:pt x="23139" y="24190"/>
                </a:lnTo>
                <a:lnTo>
                  <a:pt x="27641" y="16988"/>
                </a:lnTo>
                <a:lnTo>
                  <a:pt x="23825" y="10883"/>
                </a:lnTo>
                <a:lnTo>
                  <a:pt x="32143" y="10883"/>
                </a:lnTo>
                <a:lnTo>
                  <a:pt x="32143" y="8496"/>
                </a:lnTo>
                <a:close/>
              </a:path>
              <a:path w="55879" h="1837054">
                <a:moveTo>
                  <a:pt x="32143" y="10883"/>
                </a:moveTo>
                <a:lnTo>
                  <a:pt x="31457" y="10883"/>
                </a:lnTo>
                <a:lnTo>
                  <a:pt x="27641" y="16988"/>
                </a:lnTo>
                <a:lnTo>
                  <a:pt x="32143" y="24190"/>
                </a:lnTo>
                <a:lnTo>
                  <a:pt x="32143" y="10883"/>
                </a:lnTo>
                <a:close/>
              </a:path>
              <a:path w="55879" h="1837054">
                <a:moveTo>
                  <a:pt x="31457" y="10883"/>
                </a:moveTo>
                <a:lnTo>
                  <a:pt x="23825" y="10883"/>
                </a:lnTo>
                <a:lnTo>
                  <a:pt x="27641" y="16988"/>
                </a:lnTo>
                <a:lnTo>
                  <a:pt x="31457" y="10883"/>
                </a:lnTo>
                <a:close/>
              </a:path>
            </a:pathLst>
          </a:custGeom>
          <a:solidFill>
            <a:srgbClr val="000000"/>
          </a:solidFill>
        </p:spPr>
        <p:txBody>
          <a:bodyPr wrap="square" lIns="0" tIns="0" rIns="0" bIns="0" rtlCol="0"/>
          <a:lstStyle/>
          <a:p>
            <a:endParaRPr sz="1350"/>
          </a:p>
        </p:txBody>
      </p:sp>
      <p:sp>
        <p:nvSpPr>
          <p:cNvPr id="79" name="object 79"/>
          <p:cNvSpPr/>
          <p:nvPr/>
        </p:nvSpPr>
        <p:spPr>
          <a:xfrm>
            <a:off x="7785902" y="3901554"/>
            <a:ext cx="0" cy="148590"/>
          </a:xfrm>
          <a:custGeom>
            <a:avLst/>
            <a:gdLst/>
            <a:ahLst/>
            <a:cxnLst/>
            <a:rect l="l" t="t" r="r" b="b"/>
            <a:pathLst>
              <a:path h="198120">
                <a:moveTo>
                  <a:pt x="0" y="0"/>
                </a:moveTo>
                <a:lnTo>
                  <a:pt x="0" y="198056"/>
                </a:lnTo>
              </a:path>
            </a:pathLst>
          </a:custGeom>
          <a:ln w="36004">
            <a:solidFill>
              <a:srgbClr val="FFFFFF"/>
            </a:solidFill>
          </a:ln>
        </p:spPr>
        <p:txBody>
          <a:bodyPr wrap="square" lIns="0" tIns="0" rIns="0" bIns="0" rtlCol="0"/>
          <a:lstStyle/>
          <a:p>
            <a:endParaRPr sz="1350"/>
          </a:p>
        </p:txBody>
      </p:sp>
      <p:graphicFrame>
        <p:nvGraphicFramePr>
          <p:cNvPr id="80" name="object 80"/>
          <p:cNvGraphicFramePr>
            <a:graphicFrameLocks noGrp="1"/>
          </p:cNvGraphicFramePr>
          <p:nvPr/>
        </p:nvGraphicFramePr>
        <p:xfrm>
          <a:off x="4747556" y="3273631"/>
          <a:ext cx="891540" cy="1397635"/>
        </p:xfrm>
        <a:graphic>
          <a:graphicData uri="http://schemas.openxmlformats.org/drawingml/2006/table">
            <a:tbl>
              <a:tblPr firstRow="1" bandRow="1">
                <a:tableStyleId>{2D5ABB26-0587-4C30-8999-92F81FD0307C}</a:tableStyleId>
              </a:tblPr>
              <a:tblGrid>
                <a:gridCol w="452755"/>
                <a:gridCol w="438785"/>
              </a:tblGrid>
              <a:tr h="702310">
                <a:tc>
                  <a:txBody>
                    <a:bodyPr/>
                    <a:lstStyle/>
                    <a:p>
                      <a:pPr>
                        <a:lnSpc>
                          <a:spcPct val="100000"/>
                        </a:lnSpc>
                        <a:spcBef>
                          <a:spcPts val="35"/>
                        </a:spcBef>
                      </a:pPr>
                      <a:endParaRPr sz="1840">
                        <a:latin typeface="Times New Roman" panose="02020603050405020304"/>
                        <a:cs typeface="Times New Roman" panose="02020603050405020304"/>
                      </a:endParaRPr>
                    </a:p>
                    <a:p>
                      <a:pPr marR="2540" algn="ctr">
                        <a:lnSpc>
                          <a:spcPct val="100000"/>
                        </a:lnSpc>
                      </a:pPr>
                      <a:r>
                        <a:rPr sz="1575" spc="15" baseline="12000" dirty="0">
                          <a:latin typeface="Arial" panose="020B0604020202020204"/>
                          <a:cs typeface="Arial" panose="020B0604020202020204"/>
                        </a:rPr>
                        <a:t>F</a:t>
                      </a:r>
                      <a:r>
                        <a:rPr sz="675" spc="10" dirty="0">
                          <a:latin typeface="Arial" panose="020B0604020202020204"/>
                          <a:cs typeface="Arial" panose="020B0604020202020204"/>
                        </a:rPr>
                        <a:t>0,0</a:t>
                      </a:r>
                      <a:endParaRPr sz="675">
                        <a:latin typeface="Arial" panose="020B0604020202020204"/>
                        <a:cs typeface="Arial" panose="020B0604020202020204"/>
                      </a:endParaRPr>
                    </a:p>
                  </a:txBody>
                  <a:tcPr marL="0" marR="0" marT="3333" marB="0">
                    <a:lnL w="19050">
                      <a:solidFill>
                        <a:srgbClr val="000000"/>
                      </a:solidFill>
                      <a:prstDash val="solid"/>
                    </a:lnL>
                    <a:lnR w="38100">
                      <a:solidFill>
                        <a:srgbClr val="FF0000"/>
                      </a:solidFill>
                      <a:prstDash val="solid"/>
                    </a:lnR>
                    <a:lnT w="19050">
                      <a:solidFill>
                        <a:srgbClr val="000000"/>
                      </a:solidFill>
                      <a:prstDash val="solid"/>
                    </a:lnT>
                    <a:lnB w="28575">
                      <a:solidFill>
                        <a:srgbClr val="000000"/>
                      </a:solidFill>
                      <a:prstDash val="solid"/>
                    </a:lnB>
                    <a:solidFill>
                      <a:srgbClr val="EBF1DE">
                        <a:alpha val="85099"/>
                      </a:srgbClr>
                    </a:solidFill>
                  </a:tcPr>
                </a:tc>
                <a:tc>
                  <a:txBody>
                    <a:bodyPr/>
                    <a:lstStyle/>
                    <a:p>
                      <a:pPr>
                        <a:lnSpc>
                          <a:spcPct val="100000"/>
                        </a:lnSpc>
                        <a:spcBef>
                          <a:spcPts val="35"/>
                        </a:spcBef>
                      </a:pPr>
                      <a:endParaRPr sz="1840">
                        <a:latin typeface="Times New Roman" panose="02020603050405020304"/>
                        <a:cs typeface="Times New Roman" panose="02020603050405020304"/>
                      </a:endParaRPr>
                    </a:p>
                    <a:p>
                      <a:pPr marL="99695">
                        <a:lnSpc>
                          <a:spcPct val="100000"/>
                        </a:lnSpc>
                      </a:pPr>
                      <a:r>
                        <a:rPr sz="1575" spc="15" baseline="12000" dirty="0">
                          <a:latin typeface="Arial" panose="020B0604020202020204"/>
                          <a:cs typeface="Arial" panose="020B0604020202020204"/>
                        </a:rPr>
                        <a:t>F</a:t>
                      </a:r>
                      <a:r>
                        <a:rPr sz="675" spc="10" dirty="0">
                          <a:latin typeface="Arial" panose="020B0604020202020204"/>
                          <a:cs typeface="Arial" panose="020B0604020202020204"/>
                        </a:rPr>
                        <a:t>0,1</a:t>
                      </a:r>
                      <a:endParaRPr sz="675">
                        <a:latin typeface="Arial" panose="020B0604020202020204"/>
                        <a:cs typeface="Arial" panose="020B0604020202020204"/>
                      </a:endParaRPr>
                    </a:p>
                  </a:txBody>
                  <a:tcPr marL="0" marR="0" marT="3333" marB="0">
                    <a:lnL w="38100">
                      <a:solidFill>
                        <a:srgbClr val="FF0000"/>
                      </a:solidFill>
                      <a:prstDash val="solid"/>
                    </a:lnL>
                    <a:lnR w="38100">
                      <a:solidFill>
                        <a:srgbClr val="FF0000"/>
                      </a:solidFill>
                      <a:prstDash val="solid"/>
                    </a:lnR>
                    <a:lnT w="38100">
                      <a:solidFill>
                        <a:srgbClr val="FF0000"/>
                      </a:solidFill>
                      <a:prstDash val="solid"/>
                    </a:lnT>
                    <a:lnB w="38100">
                      <a:solidFill>
                        <a:srgbClr val="FF0000"/>
                      </a:solidFill>
                      <a:prstDash val="solid"/>
                    </a:lnB>
                    <a:solidFill>
                      <a:srgbClr val="EBF1DE">
                        <a:alpha val="85099"/>
                      </a:srgbClr>
                    </a:solidFill>
                  </a:tcPr>
                </a:tc>
              </a:tr>
              <a:tr h="695325">
                <a:tc>
                  <a:txBody>
                    <a:bodyPr/>
                    <a:lstStyle/>
                    <a:p>
                      <a:pPr>
                        <a:lnSpc>
                          <a:spcPct val="100000"/>
                        </a:lnSpc>
                        <a:spcBef>
                          <a:spcPts val="45"/>
                        </a:spcBef>
                      </a:pPr>
                      <a:endParaRPr sz="1575">
                        <a:latin typeface="Times New Roman" panose="02020603050405020304"/>
                        <a:cs typeface="Times New Roman" panose="02020603050405020304"/>
                      </a:endParaRPr>
                    </a:p>
                    <a:p>
                      <a:pPr algn="ctr">
                        <a:lnSpc>
                          <a:spcPct val="100000"/>
                        </a:lnSpc>
                      </a:pPr>
                      <a:r>
                        <a:rPr sz="1575" spc="15" baseline="12000" dirty="0">
                          <a:latin typeface="Arial" panose="020B0604020202020204"/>
                          <a:cs typeface="Arial" panose="020B0604020202020204"/>
                        </a:rPr>
                        <a:t>F</a:t>
                      </a:r>
                      <a:r>
                        <a:rPr sz="675" spc="10" dirty="0">
                          <a:latin typeface="Arial" panose="020B0604020202020204"/>
                          <a:cs typeface="Arial" panose="020B0604020202020204"/>
                        </a:rPr>
                        <a:t>1,0</a:t>
                      </a:r>
                      <a:endParaRPr sz="675">
                        <a:latin typeface="Arial" panose="020B0604020202020204"/>
                        <a:cs typeface="Arial" panose="020B0604020202020204"/>
                      </a:endParaRPr>
                    </a:p>
                  </a:txBody>
                  <a:tcPr marL="0" marR="0" marT="4286" marB="0">
                    <a:lnL w="19050">
                      <a:solidFill>
                        <a:srgbClr val="000000"/>
                      </a:solidFill>
                      <a:prstDash val="solid"/>
                    </a:lnL>
                    <a:lnR w="28575">
                      <a:solidFill>
                        <a:srgbClr val="000000"/>
                      </a:solidFill>
                      <a:prstDash val="solid"/>
                    </a:lnR>
                    <a:lnT w="28575">
                      <a:solidFill>
                        <a:srgbClr val="000000"/>
                      </a:solidFill>
                      <a:prstDash val="solid"/>
                    </a:lnT>
                    <a:lnB w="19050">
                      <a:solidFill>
                        <a:srgbClr val="000000"/>
                      </a:solidFill>
                      <a:prstDash val="solid"/>
                    </a:lnB>
                    <a:solidFill>
                      <a:srgbClr val="EBF1DE">
                        <a:alpha val="85099"/>
                      </a:srgbClr>
                    </a:solidFill>
                  </a:tcPr>
                </a:tc>
                <a:tc>
                  <a:txBody>
                    <a:bodyPr/>
                    <a:lstStyle/>
                    <a:p>
                      <a:pPr>
                        <a:lnSpc>
                          <a:spcPct val="100000"/>
                        </a:lnSpc>
                        <a:spcBef>
                          <a:spcPts val="45"/>
                        </a:spcBef>
                      </a:pPr>
                      <a:endParaRPr sz="1575">
                        <a:latin typeface="Times New Roman" panose="02020603050405020304"/>
                        <a:cs typeface="Times New Roman" panose="02020603050405020304"/>
                      </a:endParaRPr>
                    </a:p>
                    <a:p>
                      <a:pPr marL="118745">
                        <a:lnSpc>
                          <a:spcPct val="100000"/>
                        </a:lnSpc>
                      </a:pPr>
                      <a:r>
                        <a:rPr sz="1575" spc="15" baseline="12000" dirty="0">
                          <a:latin typeface="Arial" panose="020B0604020202020204"/>
                          <a:cs typeface="Arial" panose="020B0604020202020204"/>
                        </a:rPr>
                        <a:t>F</a:t>
                      </a:r>
                      <a:r>
                        <a:rPr sz="675" spc="10" dirty="0">
                          <a:latin typeface="Arial" panose="020B0604020202020204"/>
                          <a:cs typeface="Arial" panose="020B0604020202020204"/>
                        </a:rPr>
                        <a:t>1,1</a:t>
                      </a:r>
                      <a:endParaRPr sz="675">
                        <a:latin typeface="Arial" panose="020B0604020202020204"/>
                        <a:cs typeface="Arial" panose="020B0604020202020204"/>
                      </a:endParaRPr>
                    </a:p>
                  </a:txBody>
                  <a:tcPr marL="0" marR="0" marT="4286" marB="0">
                    <a:lnL w="28575">
                      <a:solidFill>
                        <a:srgbClr val="000000"/>
                      </a:solidFill>
                      <a:prstDash val="solid"/>
                    </a:lnL>
                    <a:lnR w="19050">
                      <a:solidFill>
                        <a:srgbClr val="000000"/>
                      </a:solidFill>
                      <a:prstDash val="solid"/>
                    </a:lnR>
                    <a:lnT w="38100">
                      <a:solidFill>
                        <a:srgbClr val="FF0000"/>
                      </a:solidFill>
                      <a:prstDash val="solid"/>
                    </a:lnT>
                    <a:lnB w="19050">
                      <a:solidFill>
                        <a:srgbClr val="000000"/>
                      </a:solidFill>
                      <a:prstDash val="solid"/>
                    </a:lnB>
                    <a:solidFill>
                      <a:srgbClr val="EBF1DE">
                        <a:alpha val="85099"/>
                      </a:srgbClr>
                    </a:solidFill>
                  </a:tcPr>
                </a:tc>
              </a:tr>
            </a:tbl>
          </a:graphicData>
        </a:graphic>
      </p:graphicFrame>
      <p:graphicFrame>
        <p:nvGraphicFramePr>
          <p:cNvPr id="82" name="object 82"/>
          <p:cNvGraphicFramePr>
            <a:graphicFrameLocks noGrp="1"/>
          </p:cNvGraphicFramePr>
          <p:nvPr/>
        </p:nvGraphicFramePr>
        <p:xfrm>
          <a:off x="7866929" y="3273630"/>
          <a:ext cx="999490" cy="1397635"/>
        </p:xfrm>
        <a:graphic>
          <a:graphicData uri="http://schemas.openxmlformats.org/drawingml/2006/table">
            <a:tbl>
              <a:tblPr firstRow="1" bandRow="1">
                <a:tableStyleId>{2D5ABB26-0587-4C30-8999-92F81FD0307C}</a:tableStyleId>
              </a:tblPr>
              <a:tblGrid>
                <a:gridCol w="502920"/>
                <a:gridCol w="496570"/>
              </a:tblGrid>
              <a:tr h="702310">
                <a:tc>
                  <a:txBody>
                    <a:bodyPr/>
                    <a:lstStyle/>
                    <a:p>
                      <a:pPr marL="46990" algn="ctr">
                        <a:lnSpc>
                          <a:spcPts val="1390"/>
                        </a:lnSpc>
                        <a:spcBef>
                          <a:spcPts val="1160"/>
                        </a:spcBef>
                      </a:pPr>
                      <a:r>
                        <a:rPr sz="1405" baseline="9000" dirty="0">
                          <a:latin typeface="Arial" panose="020B0604020202020204"/>
                          <a:cs typeface="Arial" panose="020B0604020202020204"/>
                        </a:rPr>
                        <a:t>F</a:t>
                      </a:r>
                      <a:r>
                        <a:rPr sz="640" dirty="0">
                          <a:latin typeface="Arial" panose="020B0604020202020204"/>
                          <a:cs typeface="Arial" panose="020B0604020202020204"/>
                        </a:rPr>
                        <a:t>0,0</a:t>
                      </a:r>
                      <a:r>
                        <a:rPr sz="1405" baseline="9000" dirty="0">
                          <a:latin typeface="Arial" panose="020B0604020202020204"/>
                          <a:cs typeface="Arial" panose="020B0604020202020204"/>
                        </a:rPr>
                        <a:t>I</a:t>
                      </a:r>
                      <a:r>
                        <a:rPr sz="640" dirty="0">
                          <a:latin typeface="Arial" panose="020B0604020202020204"/>
                          <a:cs typeface="Arial" panose="020B0604020202020204"/>
                        </a:rPr>
                        <a:t>0,0</a:t>
                      </a:r>
                      <a:endParaRPr sz="640">
                        <a:latin typeface="Arial" panose="020B0604020202020204"/>
                        <a:cs typeface="Arial" panose="020B0604020202020204"/>
                      </a:endParaRPr>
                    </a:p>
                    <a:p>
                      <a:pPr marL="46990" algn="ctr">
                        <a:lnSpc>
                          <a:spcPts val="1390"/>
                        </a:lnSpc>
                      </a:pPr>
                      <a:r>
                        <a:rPr sz="940" dirty="0">
                          <a:latin typeface="Arial" panose="020B0604020202020204"/>
                          <a:cs typeface="Arial" panose="020B0604020202020204"/>
                        </a:rPr>
                        <a:t>+</a:t>
                      </a:r>
                      <a:endParaRPr sz="940">
                        <a:latin typeface="Arial" panose="020B0604020202020204"/>
                        <a:cs typeface="Arial" panose="020B0604020202020204"/>
                      </a:endParaRPr>
                    </a:p>
                    <a:p>
                      <a:pPr marL="46990" algn="ctr">
                        <a:lnSpc>
                          <a:spcPct val="100000"/>
                        </a:lnSpc>
                        <a:spcBef>
                          <a:spcPts val="270"/>
                        </a:spcBef>
                      </a:pPr>
                      <a:r>
                        <a:rPr sz="1405" baseline="9000" dirty="0">
                          <a:latin typeface="Arial" panose="020B0604020202020204"/>
                          <a:cs typeface="Arial" panose="020B0604020202020204"/>
                        </a:rPr>
                        <a:t>F</a:t>
                      </a:r>
                      <a:r>
                        <a:rPr sz="640" dirty="0">
                          <a:latin typeface="Arial" panose="020B0604020202020204"/>
                          <a:cs typeface="Arial" panose="020B0604020202020204"/>
                        </a:rPr>
                        <a:t>0,1</a:t>
                      </a:r>
                      <a:r>
                        <a:rPr sz="1405" baseline="9000" dirty="0">
                          <a:latin typeface="Arial" panose="020B0604020202020204"/>
                          <a:cs typeface="Arial" panose="020B0604020202020204"/>
                        </a:rPr>
                        <a:t>I</a:t>
                      </a:r>
                      <a:r>
                        <a:rPr sz="640" dirty="0">
                          <a:latin typeface="Arial" panose="020B0604020202020204"/>
                          <a:cs typeface="Arial" panose="020B0604020202020204"/>
                        </a:rPr>
                        <a:t>1,0</a:t>
                      </a:r>
                      <a:endParaRPr sz="640">
                        <a:latin typeface="Arial" panose="020B0604020202020204"/>
                        <a:cs typeface="Arial" panose="020B0604020202020204"/>
                      </a:endParaRPr>
                    </a:p>
                  </a:txBody>
                  <a:tcPr marL="0" marR="0" marT="110490" marB="0">
                    <a:lnL w="38100">
                      <a:solidFill>
                        <a:srgbClr val="FF0000"/>
                      </a:solidFill>
                      <a:prstDash val="solid"/>
                    </a:lnL>
                    <a:lnR w="53975">
                      <a:solidFill>
                        <a:srgbClr val="FF0000"/>
                      </a:solidFill>
                      <a:prstDash val="solid"/>
                    </a:lnR>
                    <a:lnT w="38100">
                      <a:solidFill>
                        <a:srgbClr val="FF0000"/>
                      </a:solidFill>
                      <a:prstDash val="solid"/>
                    </a:lnT>
                    <a:lnB w="38100">
                      <a:solidFill>
                        <a:srgbClr val="FF0000"/>
                      </a:solidFill>
                      <a:prstDash val="solid"/>
                    </a:lnB>
                    <a:solidFill>
                      <a:srgbClr val="F2DCDB">
                        <a:alpha val="85099"/>
                      </a:srgbClr>
                    </a:solidFill>
                  </a:tcPr>
                </a:tc>
                <a:tc>
                  <a:txBody>
                    <a:bodyPr/>
                    <a:lstStyle/>
                    <a:p>
                      <a:pPr marL="12065" algn="ctr">
                        <a:lnSpc>
                          <a:spcPts val="1390"/>
                        </a:lnSpc>
                        <a:spcBef>
                          <a:spcPts val="1090"/>
                        </a:spcBef>
                      </a:pPr>
                      <a:r>
                        <a:rPr sz="1405" baseline="9000" dirty="0">
                          <a:latin typeface="Arial" panose="020B0604020202020204"/>
                          <a:cs typeface="Arial" panose="020B0604020202020204"/>
                        </a:rPr>
                        <a:t>F</a:t>
                      </a:r>
                      <a:r>
                        <a:rPr sz="640" dirty="0">
                          <a:latin typeface="Arial" panose="020B0604020202020204"/>
                          <a:cs typeface="Arial" panose="020B0604020202020204"/>
                        </a:rPr>
                        <a:t>0,0</a:t>
                      </a:r>
                      <a:r>
                        <a:rPr sz="1405" baseline="9000" dirty="0">
                          <a:latin typeface="Arial" panose="020B0604020202020204"/>
                          <a:cs typeface="Arial" panose="020B0604020202020204"/>
                        </a:rPr>
                        <a:t>I</a:t>
                      </a:r>
                      <a:r>
                        <a:rPr sz="640" dirty="0">
                          <a:latin typeface="Arial" panose="020B0604020202020204"/>
                          <a:cs typeface="Arial" panose="020B0604020202020204"/>
                        </a:rPr>
                        <a:t>0,1</a:t>
                      </a:r>
                      <a:endParaRPr sz="640">
                        <a:latin typeface="Arial" panose="020B0604020202020204"/>
                        <a:cs typeface="Arial" panose="020B0604020202020204"/>
                      </a:endParaRPr>
                    </a:p>
                    <a:p>
                      <a:pPr marL="12065" algn="ctr">
                        <a:lnSpc>
                          <a:spcPts val="1390"/>
                        </a:lnSpc>
                      </a:pPr>
                      <a:r>
                        <a:rPr sz="940" dirty="0">
                          <a:latin typeface="Arial" panose="020B0604020202020204"/>
                          <a:cs typeface="Arial" panose="020B0604020202020204"/>
                        </a:rPr>
                        <a:t>+</a:t>
                      </a:r>
                      <a:endParaRPr sz="940">
                        <a:latin typeface="Arial" panose="020B0604020202020204"/>
                        <a:cs typeface="Arial" panose="020B0604020202020204"/>
                      </a:endParaRPr>
                    </a:p>
                    <a:p>
                      <a:pPr marL="12065" algn="ctr">
                        <a:lnSpc>
                          <a:spcPct val="100000"/>
                        </a:lnSpc>
                        <a:spcBef>
                          <a:spcPts val="270"/>
                        </a:spcBef>
                      </a:pPr>
                      <a:r>
                        <a:rPr sz="1405" baseline="9000" dirty="0">
                          <a:latin typeface="Arial" panose="020B0604020202020204"/>
                          <a:cs typeface="Arial" panose="020B0604020202020204"/>
                        </a:rPr>
                        <a:t>F</a:t>
                      </a:r>
                      <a:r>
                        <a:rPr sz="640" dirty="0">
                          <a:latin typeface="Arial" panose="020B0604020202020204"/>
                          <a:cs typeface="Arial" panose="020B0604020202020204"/>
                        </a:rPr>
                        <a:t>0,1</a:t>
                      </a:r>
                      <a:r>
                        <a:rPr sz="1405" baseline="9000" dirty="0">
                          <a:latin typeface="Arial" panose="020B0604020202020204"/>
                          <a:cs typeface="Arial" panose="020B0604020202020204"/>
                        </a:rPr>
                        <a:t>I</a:t>
                      </a:r>
                      <a:r>
                        <a:rPr sz="640" dirty="0">
                          <a:latin typeface="Arial" panose="020B0604020202020204"/>
                          <a:cs typeface="Arial" panose="020B0604020202020204"/>
                        </a:rPr>
                        <a:t>1,1</a:t>
                      </a:r>
                      <a:endParaRPr sz="640">
                        <a:latin typeface="Arial" panose="020B0604020202020204"/>
                        <a:cs typeface="Arial" panose="020B0604020202020204"/>
                      </a:endParaRPr>
                    </a:p>
                  </a:txBody>
                  <a:tcPr marL="0" marR="0" marT="103822" marB="0">
                    <a:lnL w="53975">
                      <a:solidFill>
                        <a:srgbClr val="FF0000"/>
                      </a:solidFill>
                      <a:prstDash val="solid"/>
                    </a:lnL>
                    <a:lnR w="19050">
                      <a:solidFill>
                        <a:srgbClr val="000000"/>
                      </a:solidFill>
                      <a:prstDash val="solid"/>
                    </a:lnR>
                    <a:lnT w="19050">
                      <a:solidFill>
                        <a:srgbClr val="000000"/>
                      </a:solidFill>
                      <a:prstDash val="solid"/>
                    </a:lnT>
                    <a:lnB w="28575">
                      <a:solidFill>
                        <a:srgbClr val="000000"/>
                      </a:solidFill>
                      <a:prstDash val="solid"/>
                    </a:lnB>
                    <a:solidFill>
                      <a:srgbClr val="F2DCDB">
                        <a:alpha val="85099"/>
                      </a:srgbClr>
                    </a:solidFill>
                  </a:tcPr>
                </a:tc>
              </a:tr>
              <a:tr h="695325">
                <a:tc>
                  <a:txBody>
                    <a:bodyPr/>
                    <a:lstStyle/>
                    <a:p>
                      <a:pPr marL="3175" algn="ctr">
                        <a:lnSpc>
                          <a:spcPts val="1390"/>
                        </a:lnSpc>
                        <a:spcBef>
                          <a:spcPts val="980"/>
                        </a:spcBef>
                      </a:pPr>
                      <a:r>
                        <a:rPr sz="1405" baseline="9000" dirty="0">
                          <a:latin typeface="Arial" panose="020B0604020202020204"/>
                          <a:cs typeface="Arial" panose="020B0604020202020204"/>
                        </a:rPr>
                        <a:t>F</a:t>
                      </a:r>
                      <a:r>
                        <a:rPr sz="640" dirty="0">
                          <a:latin typeface="Arial" panose="020B0604020202020204"/>
                          <a:cs typeface="Arial" panose="020B0604020202020204"/>
                        </a:rPr>
                        <a:t>1,0</a:t>
                      </a:r>
                      <a:r>
                        <a:rPr sz="1405" baseline="9000" dirty="0">
                          <a:latin typeface="Arial" panose="020B0604020202020204"/>
                          <a:cs typeface="Arial" panose="020B0604020202020204"/>
                        </a:rPr>
                        <a:t>I</a:t>
                      </a:r>
                      <a:r>
                        <a:rPr sz="640" dirty="0">
                          <a:latin typeface="Arial" panose="020B0604020202020204"/>
                          <a:cs typeface="Arial" panose="020B0604020202020204"/>
                        </a:rPr>
                        <a:t>0,0</a:t>
                      </a:r>
                      <a:endParaRPr sz="640">
                        <a:latin typeface="Arial" panose="020B0604020202020204"/>
                        <a:cs typeface="Arial" panose="020B0604020202020204"/>
                      </a:endParaRPr>
                    </a:p>
                    <a:p>
                      <a:pPr marL="2540" algn="ctr">
                        <a:lnSpc>
                          <a:spcPts val="1390"/>
                        </a:lnSpc>
                      </a:pPr>
                      <a:r>
                        <a:rPr sz="940" dirty="0">
                          <a:latin typeface="Arial" panose="020B0604020202020204"/>
                          <a:cs typeface="Arial" panose="020B0604020202020204"/>
                        </a:rPr>
                        <a:t>+</a:t>
                      </a:r>
                      <a:endParaRPr sz="940">
                        <a:latin typeface="Arial" panose="020B0604020202020204"/>
                        <a:cs typeface="Arial" panose="020B0604020202020204"/>
                      </a:endParaRPr>
                    </a:p>
                    <a:p>
                      <a:pPr marL="3175" algn="ctr">
                        <a:lnSpc>
                          <a:spcPct val="100000"/>
                        </a:lnSpc>
                        <a:spcBef>
                          <a:spcPts val="275"/>
                        </a:spcBef>
                      </a:pPr>
                      <a:r>
                        <a:rPr sz="1405" baseline="9000" dirty="0">
                          <a:latin typeface="Arial" panose="020B0604020202020204"/>
                          <a:cs typeface="Arial" panose="020B0604020202020204"/>
                        </a:rPr>
                        <a:t>F</a:t>
                      </a:r>
                      <a:r>
                        <a:rPr sz="640" dirty="0">
                          <a:latin typeface="Arial" panose="020B0604020202020204"/>
                          <a:cs typeface="Arial" panose="020B0604020202020204"/>
                        </a:rPr>
                        <a:t>1,1</a:t>
                      </a:r>
                      <a:r>
                        <a:rPr sz="1405" baseline="9000" dirty="0">
                          <a:latin typeface="Arial" panose="020B0604020202020204"/>
                          <a:cs typeface="Arial" panose="020B0604020202020204"/>
                        </a:rPr>
                        <a:t>I</a:t>
                      </a:r>
                      <a:r>
                        <a:rPr sz="640" dirty="0">
                          <a:latin typeface="Arial" panose="020B0604020202020204"/>
                          <a:cs typeface="Arial" panose="020B0604020202020204"/>
                        </a:rPr>
                        <a:t>1,0</a:t>
                      </a:r>
                      <a:endParaRPr sz="640">
                        <a:latin typeface="Arial" panose="020B0604020202020204"/>
                        <a:cs typeface="Arial" panose="020B0604020202020204"/>
                      </a:endParaRPr>
                    </a:p>
                  </a:txBody>
                  <a:tcPr marL="0" marR="0" marT="93345" marB="0">
                    <a:lnL w="19050">
                      <a:solidFill>
                        <a:srgbClr val="000000"/>
                      </a:solidFill>
                      <a:prstDash val="solid"/>
                    </a:lnL>
                    <a:lnR w="28575">
                      <a:solidFill>
                        <a:srgbClr val="000000"/>
                      </a:solidFill>
                      <a:prstDash val="solid"/>
                    </a:lnR>
                    <a:lnT w="38100">
                      <a:solidFill>
                        <a:srgbClr val="FF0000"/>
                      </a:solidFill>
                      <a:prstDash val="solid"/>
                    </a:lnT>
                    <a:lnB w="19050">
                      <a:solidFill>
                        <a:srgbClr val="000000"/>
                      </a:solidFill>
                      <a:prstDash val="solid"/>
                    </a:lnB>
                    <a:solidFill>
                      <a:srgbClr val="F2DCDB">
                        <a:alpha val="85099"/>
                      </a:srgbClr>
                    </a:solidFill>
                  </a:tcPr>
                </a:tc>
                <a:tc>
                  <a:txBody>
                    <a:bodyPr/>
                    <a:lstStyle/>
                    <a:p>
                      <a:pPr marR="8255" algn="ctr">
                        <a:lnSpc>
                          <a:spcPts val="1390"/>
                        </a:lnSpc>
                        <a:spcBef>
                          <a:spcPts val="910"/>
                        </a:spcBef>
                      </a:pPr>
                      <a:r>
                        <a:rPr sz="1405" baseline="9000" dirty="0">
                          <a:latin typeface="Arial" panose="020B0604020202020204"/>
                          <a:cs typeface="Arial" panose="020B0604020202020204"/>
                        </a:rPr>
                        <a:t>F</a:t>
                      </a:r>
                      <a:r>
                        <a:rPr sz="640" dirty="0">
                          <a:latin typeface="Arial" panose="020B0604020202020204"/>
                          <a:cs typeface="Arial" panose="020B0604020202020204"/>
                        </a:rPr>
                        <a:t>1,0</a:t>
                      </a:r>
                      <a:r>
                        <a:rPr sz="1405" baseline="9000" dirty="0">
                          <a:latin typeface="Arial" panose="020B0604020202020204"/>
                          <a:cs typeface="Arial" panose="020B0604020202020204"/>
                        </a:rPr>
                        <a:t>I</a:t>
                      </a:r>
                      <a:r>
                        <a:rPr sz="640" dirty="0">
                          <a:latin typeface="Arial" panose="020B0604020202020204"/>
                          <a:cs typeface="Arial" panose="020B0604020202020204"/>
                        </a:rPr>
                        <a:t>0,1</a:t>
                      </a:r>
                      <a:endParaRPr sz="640">
                        <a:latin typeface="Arial" panose="020B0604020202020204"/>
                        <a:cs typeface="Arial" panose="020B0604020202020204"/>
                      </a:endParaRPr>
                    </a:p>
                    <a:p>
                      <a:pPr marR="8255" algn="ctr">
                        <a:lnSpc>
                          <a:spcPts val="1390"/>
                        </a:lnSpc>
                      </a:pPr>
                      <a:r>
                        <a:rPr sz="940" dirty="0">
                          <a:latin typeface="Arial" panose="020B0604020202020204"/>
                          <a:cs typeface="Arial" panose="020B0604020202020204"/>
                        </a:rPr>
                        <a:t>+</a:t>
                      </a:r>
                      <a:endParaRPr sz="940">
                        <a:latin typeface="Arial" panose="020B0604020202020204"/>
                        <a:cs typeface="Arial" panose="020B0604020202020204"/>
                      </a:endParaRPr>
                    </a:p>
                    <a:p>
                      <a:pPr marR="8255" algn="ctr">
                        <a:lnSpc>
                          <a:spcPct val="100000"/>
                        </a:lnSpc>
                        <a:spcBef>
                          <a:spcPts val="275"/>
                        </a:spcBef>
                      </a:pPr>
                      <a:r>
                        <a:rPr sz="1405" baseline="9000" dirty="0">
                          <a:latin typeface="Arial" panose="020B0604020202020204"/>
                          <a:cs typeface="Arial" panose="020B0604020202020204"/>
                        </a:rPr>
                        <a:t>F</a:t>
                      </a:r>
                      <a:r>
                        <a:rPr sz="640" dirty="0">
                          <a:latin typeface="Arial" panose="020B0604020202020204"/>
                          <a:cs typeface="Arial" panose="020B0604020202020204"/>
                        </a:rPr>
                        <a:t>1,1</a:t>
                      </a:r>
                      <a:r>
                        <a:rPr sz="1405" baseline="9000" dirty="0">
                          <a:latin typeface="Arial" panose="020B0604020202020204"/>
                          <a:cs typeface="Arial" panose="020B0604020202020204"/>
                        </a:rPr>
                        <a:t>I</a:t>
                      </a:r>
                      <a:r>
                        <a:rPr sz="640" dirty="0">
                          <a:latin typeface="Arial" panose="020B0604020202020204"/>
                          <a:cs typeface="Arial" panose="020B0604020202020204"/>
                        </a:rPr>
                        <a:t>1,1</a:t>
                      </a:r>
                      <a:endParaRPr sz="640">
                        <a:latin typeface="Arial" panose="020B0604020202020204"/>
                        <a:cs typeface="Arial" panose="020B0604020202020204"/>
                      </a:endParaRPr>
                    </a:p>
                  </a:txBody>
                  <a:tcPr marL="0" marR="0" marT="86677" marB="0">
                    <a:lnL w="28575">
                      <a:solidFill>
                        <a:srgbClr val="000000"/>
                      </a:solidFill>
                      <a:prstDash val="solid"/>
                    </a:lnL>
                    <a:lnR w="19050">
                      <a:solidFill>
                        <a:srgbClr val="000000"/>
                      </a:solidFill>
                      <a:prstDash val="solid"/>
                    </a:lnR>
                    <a:lnT w="28575">
                      <a:solidFill>
                        <a:srgbClr val="000000"/>
                      </a:solidFill>
                      <a:prstDash val="solid"/>
                    </a:lnT>
                    <a:lnB w="19050">
                      <a:solidFill>
                        <a:srgbClr val="000000"/>
                      </a:solidFill>
                      <a:prstDash val="solid"/>
                    </a:lnB>
                    <a:solidFill>
                      <a:srgbClr val="F2DCDB">
                        <a:alpha val="85099"/>
                      </a:srgbClr>
                    </a:solidFill>
                  </a:tcPr>
                </a:tc>
              </a:tr>
            </a:tbl>
          </a:graphicData>
        </a:graphic>
      </p:graphicFrame>
      <p:sp>
        <p:nvSpPr>
          <p:cNvPr id="83" name="object 83"/>
          <p:cNvSpPr txBox="1"/>
          <p:nvPr/>
        </p:nvSpPr>
        <p:spPr>
          <a:xfrm>
            <a:off x="7725385" y="3892029"/>
            <a:ext cx="120491" cy="155575"/>
          </a:xfrm>
          <a:prstGeom prst="rect">
            <a:avLst/>
          </a:prstGeom>
        </p:spPr>
        <p:txBody>
          <a:bodyPr vert="horz" wrap="square" lIns="0" tIns="11906" rIns="0" bIns="0" rtlCol="0">
            <a:spAutoFit/>
          </a:bodyPr>
          <a:lstStyle/>
          <a:p>
            <a:pPr marL="12700">
              <a:lnSpc>
                <a:spcPct val="100000"/>
              </a:lnSpc>
              <a:spcBef>
                <a:spcPts val="125"/>
              </a:spcBef>
            </a:pPr>
            <a:r>
              <a:rPr sz="940" b="1" spc="20" dirty="0">
                <a:latin typeface="Arial" panose="020B0604020202020204"/>
                <a:cs typeface="Arial" panose="020B0604020202020204"/>
              </a:rPr>
              <a:t>M</a:t>
            </a:r>
            <a:endParaRPr sz="940">
              <a:latin typeface="Arial" panose="020B0604020202020204"/>
              <a:cs typeface="Arial" panose="020B0604020202020204"/>
            </a:endParaRPr>
          </a:p>
        </p:txBody>
      </p:sp>
      <p:sp>
        <p:nvSpPr>
          <p:cNvPr id="84" name="object 84"/>
          <p:cNvSpPr txBox="1"/>
          <p:nvPr/>
        </p:nvSpPr>
        <p:spPr>
          <a:xfrm>
            <a:off x="7444397" y="3675968"/>
            <a:ext cx="177165" cy="335280"/>
          </a:xfrm>
          <a:prstGeom prst="rect">
            <a:avLst/>
          </a:prstGeom>
        </p:spPr>
        <p:txBody>
          <a:bodyPr vert="horz" wrap="square" lIns="0" tIns="12858" rIns="0" bIns="0" rtlCol="0">
            <a:spAutoFit/>
          </a:bodyPr>
          <a:lstStyle/>
          <a:p>
            <a:pPr marL="12700">
              <a:lnSpc>
                <a:spcPct val="100000"/>
              </a:lnSpc>
              <a:spcBef>
                <a:spcPts val="135"/>
              </a:spcBef>
            </a:pPr>
            <a:r>
              <a:rPr sz="2100" b="1" spc="20" dirty="0">
                <a:latin typeface="Arial" panose="020B0604020202020204"/>
                <a:cs typeface="Arial" panose="020B0604020202020204"/>
              </a:rPr>
              <a:t>=</a:t>
            </a:r>
            <a:endParaRPr sz="2100">
              <a:latin typeface="Arial" panose="020B0604020202020204"/>
              <a:cs typeface="Arial" panose="020B0604020202020204"/>
            </a:endParaRPr>
          </a:p>
        </p:txBody>
      </p:sp>
      <p:sp>
        <p:nvSpPr>
          <p:cNvPr id="85" name="object 85"/>
          <p:cNvSpPr txBox="1"/>
          <p:nvPr/>
        </p:nvSpPr>
        <p:spPr>
          <a:xfrm>
            <a:off x="6416954" y="4872608"/>
            <a:ext cx="644366" cy="240030"/>
          </a:xfrm>
          <a:prstGeom prst="rect">
            <a:avLst/>
          </a:prstGeom>
        </p:spPr>
        <p:txBody>
          <a:bodyPr vert="horz" wrap="square" lIns="0" tIns="9525" rIns="0" bIns="0" rtlCol="0">
            <a:spAutoFit/>
          </a:bodyPr>
          <a:lstStyle/>
          <a:p>
            <a:pPr marL="12700">
              <a:lnSpc>
                <a:spcPct val="100000"/>
              </a:lnSpc>
              <a:spcBef>
                <a:spcPts val="100"/>
              </a:spcBef>
            </a:pPr>
            <a:r>
              <a:rPr sz="1500" spc="-5" dirty="0">
                <a:latin typeface="Verdana" panose="020B0604030504040204"/>
                <a:cs typeface="Verdana" panose="020B0604030504040204"/>
              </a:rPr>
              <a:t>Step</a:t>
            </a:r>
            <a:r>
              <a:rPr sz="1500" spc="-85" dirty="0">
                <a:latin typeface="Verdana" panose="020B0604030504040204"/>
                <a:cs typeface="Verdana" panose="020B0604030504040204"/>
              </a:rPr>
              <a:t> </a:t>
            </a:r>
            <a:r>
              <a:rPr sz="1500" dirty="0">
                <a:latin typeface="Verdana" panose="020B0604030504040204"/>
                <a:cs typeface="Verdana" panose="020B0604030504040204"/>
              </a:rPr>
              <a:t>2</a:t>
            </a:r>
            <a:endParaRPr sz="1500">
              <a:latin typeface="Verdana" panose="020B0604030504040204"/>
              <a:cs typeface="Verdana" panose="020B0604030504040204"/>
            </a:endParaRPr>
          </a:p>
        </p:txBody>
      </p:sp>
      <p:pic>
        <p:nvPicPr>
          <p:cNvPr id="91" name="图片 90"/>
          <p:cNvPicPr>
            <a:picLocks noChangeAspect="1"/>
          </p:cNvPicPr>
          <p:nvPr/>
        </p:nvPicPr>
        <p:blipFill>
          <a:blip r:embed="rId1"/>
          <a:stretch>
            <a:fillRect/>
          </a:stretch>
        </p:blipFill>
        <p:spPr>
          <a:xfrm>
            <a:off x="311785" y="3329305"/>
            <a:ext cx="1000125" cy="1299210"/>
          </a:xfrm>
          <a:prstGeom prst="rect">
            <a:avLst/>
          </a:prstGeom>
        </p:spPr>
      </p:pic>
      <p:pic>
        <p:nvPicPr>
          <p:cNvPr id="92" name="图片 91"/>
          <p:cNvPicPr>
            <a:picLocks noChangeAspect="1"/>
          </p:cNvPicPr>
          <p:nvPr/>
        </p:nvPicPr>
        <p:blipFill>
          <a:blip r:embed="rId2"/>
          <a:stretch>
            <a:fillRect/>
          </a:stretch>
        </p:blipFill>
        <p:spPr>
          <a:xfrm>
            <a:off x="6297930" y="3310890"/>
            <a:ext cx="1095375" cy="876300"/>
          </a:xfrm>
          <a:prstGeom prst="rect">
            <a:avLst/>
          </a:prstGeom>
        </p:spPr>
      </p:pic>
      <p:sp>
        <p:nvSpPr>
          <p:cNvPr id="3" name="灯片编号占位符 2"/>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3730" y="646430"/>
            <a:ext cx="7882255" cy="686435"/>
          </a:xfrm>
          <a:prstGeom prst="rect">
            <a:avLst/>
          </a:prstGeom>
        </p:spPr>
        <p:txBody>
          <a:bodyPr vert="horz" wrap="square" lIns="0" tIns="9525" rIns="0" bIns="0" rtlCol="0">
            <a:spAutoFit/>
          </a:bodyPr>
          <a:lstStyle/>
          <a:p>
            <a:pPr marL="12700">
              <a:lnSpc>
                <a:spcPct val="100000"/>
              </a:lnSpc>
              <a:spcBef>
                <a:spcPts val="100"/>
              </a:spcBef>
            </a:pPr>
            <a:r>
              <a:rPr sz="3600" b="1" kern="0" spc="-5" dirty="0">
                <a:solidFill>
                  <a:srgbClr val="00294D"/>
                </a:solidFill>
                <a:latin typeface="Calibri" panose="020F0502020204030204"/>
                <a:cs typeface="Calibri" panose="020F0502020204030204"/>
              </a:rPr>
              <a:t>Reduce Instruction Overhead</a:t>
            </a:r>
            <a:endParaRPr sz="3600" b="1" kern="0" spc="-5" dirty="0">
              <a:solidFill>
                <a:srgbClr val="00294D"/>
              </a:solidFill>
              <a:latin typeface="Calibri" panose="020F0502020204030204"/>
              <a:cs typeface="Calibri" panose="020F0502020204030204"/>
            </a:endParaRPr>
          </a:p>
        </p:txBody>
      </p:sp>
      <p:sp>
        <p:nvSpPr>
          <p:cNvPr id="3" name="object 3"/>
          <p:cNvSpPr txBox="1"/>
          <p:nvPr/>
        </p:nvSpPr>
        <p:spPr>
          <a:xfrm>
            <a:off x="511315" y="1788456"/>
            <a:ext cx="8071485" cy="3105150"/>
          </a:xfrm>
          <a:prstGeom prst="rect">
            <a:avLst/>
          </a:prstGeom>
        </p:spPr>
        <p:txBody>
          <a:bodyPr vert="horz" wrap="square" lIns="0" tIns="50958" rIns="0" bIns="0" rtlCol="0">
            <a:spAutoFit/>
          </a:bodyPr>
          <a:lstStyle/>
          <a:p>
            <a:pPr marL="482600" indent="-469900">
              <a:lnSpc>
                <a:spcPct val="100000"/>
              </a:lnSpc>
              <a:spcBef>
                <a:spcPts val="535"/>
              </a:spcBef>
              <a:buClr>
                <a:srgbClr val="002060"/>
              </a:buClr>
              <a:buFont typeface="Wingdings" panose="05000000000000000000"/>
              <a:buChar char=""/>
              <a:tabLst>
                <a:tab pos="481965" algn="l"/>
                <a:tab pos="482600" algn="l"/>
              </a:tabLst>
            </a:pPr>
            <a:r>
              <a:rPr sz="1500" b="1" dirty="0">
                <a:latin typeface="Verdana" panose="020B0604030504040204"/>
                <a:cs typeface="Verdana" panose="020B0604030504040204"/>
              </a:rPr>
              <a:t>Perform more </a:t>
            </a:r>
            <a:r>
              <a:rPr sz="1500" b="1" spc="-5" dirty="0">
                <a:latin typeface="Verdana" panose="020B0604030504040204"/>
                <a:cs typeface="Verdana" panose="020B0604030504040204"/>
              </a:rPr>
              <a:t>MACs per</a:t>
            </a:r>
            <a:r>
              <a:rPr sz="1500" b="1" spc="15" dirty="0">
                <a:latin typeface="Verdana" panose="020B0604030504040204"/>
                <a:cs typeface="Verdana" panose="020B0604030504040204"/>
              </a:rPr>
              <a:t> </a:t>
            </a:r>
            <a:r>
              <a:rPr sz="1500" b="1" spc="-5" dirty="0">
                <a:latin typeface="Verdana" panose="020B0604030504040204"/>
                <a:cs typeface="Verdana" panose="020B0604030504040204"/>
              </a:rPr>
              <a:t>instruction</a:t>
            </a:r>
            <a:endParaRPr sz="1500">
              <a:latin typeface="Verdana" panose="020B0604030504040204"/>
              <a:cs typeface="Verdana" panose="020B0604030504040204"/>
            </a:endParaRPr>
          </a:p>
          <a:p>
            <a:pPr marL="920750" lvl="1" indent="-436880">
              <a:lnSpc>
                <a:spcPct val="100000"/>
              </a:lnSpc>
              <a:spcBef>
                <a:spcPts val="390"/>
              </a:spcBef>
              <a:buClr>
                <a:srgbClr val="002060"/>
              </a:buClr>
              <a:buFont typeface="Wingdings" panose="05000000000000000000"/>
              <a:buChar char=""/>
              <a:tabLst>
                <a:tab pos="920115" algn="l"/>
                <a:tab pos="920750" algn="l"/>
              </a:tabLst>
            </a:pPr>
            <a:r>
              <a:rPr sz="1350" b="1" dirty="0">
                <a:latin typeface="Verdana" panose="020B0604030504040204"/>
                <a:cs typeface="Verdana" panose="020B0604030504040204"/>
              </a:rPr>
              <a:t>CPU: </a:t>
            </a:r>
            <a:r>
              <a:rPr sz="1350" spc="-5" dirty="0">
                <a:latin typeface="Verdana" panose="020B0604030504040204"/>
                <a:cs typeface="Verdana" panose="020B0604030504040204"/>
              </a:rPr>
              <a:t>SIMD </a:t>
            </a:r>
            <a:r>
              <a:rPr sz="1350" dirty="0">
                <a:latin typeface="Verdana" panose="020B0604030504040204"/>
                <a:cs typeface="Verdana" panose="020B0604030504040204"/>
              </a:rPr>
              <a:t>/ </a:t>
            </a:r>
            <a:r>
              <a:rPr sz="1350" spc="-5" dirty="0">
                <a:latin typeface="Verdana" panose="020B0604030504040204"/>
                <a:cs typeface="Verdana" panose="020B0604030504040204"/>
              </a:rPr>
              <a:t>Vector</a:t>
            </a:r>
            <a:r>
              <a:rPr sz="1350" dirty="0">
                <a:latin typeface="Verdana" panose="020B0604030504040204"/>
                <a:cs typeface="Verdana" panose="020B0604030504040204"/>
              </a:rPr>
              <a:t> </a:t>
            </a:r>
            <a:r>
              <a:rPr sz="1350" spc="-5" dirty="0">
                <a:latin typeface="Verdana" panose="020B0604030504040204"/>
                <a:cs typeface="Verdana" panose="020B0604030504040204"/>
              </a:rPr>
              <a:t>Instructions</a:t>
            </a:r>
            <a:endParaRPr sz="1350">
              <a:latin typeface="Verdana" panose="020B0604030504040204"/>
              <a:cs typeface="Verdana" panose="020B0604030504040204"/>
            </a:endParaRPr>
          </a:p>
          <a:p>
            <a:pPr marL="1316990" marR="49530" lvl="2" indent="-395605">
              <a:lnSpc>
                <a:spcPct val="100000"/>
              </a:lnSpc>
              <a:spcBef>
                <a:spcPts val="440"/>
              </a:spcBef>
              <a:buClr>
                <a:srgbClr val="002060"/>
              </a:buClr>
              <a:buFont typeface="Wingdings" panose="05000000000000000000"/>
              <a:buChar char=""/>
              <a:tabLst>
                <a:tab pos="1316990" algn="l"/>
                <a:tab pos="1317625" algn="l"/>
              </a:tabLst>
            </a:pPr>
            <a:r>
              <a:rPr sz="1200" dirty="0">
                <a:latin typeface="Verdana" panose="020B0604030504040204"/>
                <a:cs typeface="Verdana" panose="020B0604030504040204"/>
              </a:rPr>
              <a:t>e.g., </a:t>
            </a:r>
            <a:r>
              <a:rPr sz="1200" spc="-5" dirty="0">
                <a:latin typeface="Verdana" panose="020B0604030504040204"/>
                <a:cs typeface="Verdana" panose="020B0604030504040204"/>
              </a:rPr>
              <a:t>Specialized Vector Neural Network Instructions </a:t>
            </a:r>
            <a:r>
              <a:rPr sz="1200" dirty="0">
                <a:latin typeface="Verdana" panose="020B0604030504040204"/>
                <a:cs typeface="Verdana" panose="020B0604030504040204"/>
              </a:rPr>
              <a:t>(VNNI) fuse </a:t>
            </a:r>
            <a:r>
              <a:rPr sz="1200" spc="-5" dirty="0">
                <a:latin typeface="Verdana" panose="020B0604030504040204"/>
                <a:cs typeface="Verdana" panose="020B0604030504040204"/>
              </a:rPr>
              <a:t>separate multiply and </a:t>
            </a:r>
            <a:r>
              <a:rPr sz="1200" dirty="0">
                <a:latin typeface="Verdana" panose="020B0604030504040204"/>
                <a:cs typeface="Verdana" panose="020B0604030504040204"/>
              </a:rPr>
              <a:t>add  </a:t>
            </a:r>
            <a:r>
              <a:rPr sz="1200" spc="-5" dirty="0">
                <a:latin typeface="Verdana" panose="020B0604030504040204"/>
                <a:cs typeface="Verdana" panose="020B0604030504040204"/>
              </a:rPr>
              <a:t>instructions into single </a:t>
            </a:r>
            <a:r>
              <a:rPr sz="1200" dirty="0">
                <a:latin typeface="Verdana" panose="020B0604030504040204"/>
                <a:cs typeface="Verdana" panose="020B0604030504040204"/>
              </a:rPr>
              <a:t>MAC </a:t>
            </a:r>
            <a:r>
              <a:rPr sz="1200" spc="-5" dirty="0">
                <a:latin typeface="Verdana" panose="020B0604030504040204"/>
                <a:cs typeface="Verdana" panose="020B0604030504040204"/>
              </a:rPr>
              <a:t>instruction and avoid storing intermediate values in</a:t>
            </a:r>
            <a:r>
              <a:rPr sz="1200" spc="60" dirty="0">
                <a:latin typeface="Verdana" panose="020B0604030504040204"/>
                <a:cs typeface="Verdana" panose="020B0604030504040204"/>
              </a:rPr>
              <a:t> </a:t>
            </a:r>
            <a:r>
              <a:rPr sz="1200" dirty="0">
                <a:latin typeface="Verdana" panose="020B0604030504040204"/>
                <a:cs typeface="Verdana" panose="020B0604030504040204"/>
              </a:rPr>
              <a:t>memory</a:t>
            </a:r>
            <a:endParaRPr sz="1200">
              <a:latin typeface="Verdana" panose="020B0604030504040204"/>
              <a:cs typeface="Verdana" panose="020B0604030504040204"/>
            </a:endParaRPr>
          </a:p>
          <a:p>
            <a:pPr marL="920750" lvl="1" indent="-436880">
              <a:lnSpc>
                <a:spcPct val="100000"/>
              </a:lnSpc>
              <a:spcBef>
                <a:spcPts val="375"/>
              </a:spcBef>
              <a:buClr>
                <a:srgbClr val="002060"/>
              </a:buClr>
              <a:buFont typeface="Wingdings" panose="05000000000000000000"/>
              <a:buChar char=""/>
              <a:tabLst>
                <a:tab pos="920115" algn="l"/>
                <a:tab pos="920750" algn="l"/>
              </a:tabLst>
            </a:pPr>
            <a:r>
              <a:rPr sz="1350" b="1" dirty="0">
                <a:latin typeface="Verdana" panose="020B0604030504040204"/>
                <a:cs typeface="Verdana" panose="020B0604030504040204"/>
              </a:rPr>
              <a:t>GPU: </a:t>
            </a:r>
            <a:r>
              <a:rPr sz="1350" spc="-5" dirty="0">
                <a:latin typeface="Verdana" panose="020B0604030504040204"/>
                <a:cs typeface="Verdana" panose="020B0604030504040204"/>
              </a:rPr>
              <a:t>SIMT </a:t>
            </a:r>
            <a:r>
              <a:rPr sz="1350" dirty="0">
                <a:latin typeface="Verdana" panose="020B0604030504040204"/>
                <a:cs typeface="Verdana" panose="020B0604030504040204"/>
              </a:rPr>
              <a:t>/ </a:t>
            </a:r>
            <a:r>
              <a:rPr sz="1350" spc="-5" dirty="0">
                <a:latin typeface="Verdana" panose="020B0604030504040204"/>
                <a:cs typeface="Verdana" panose="020B0604030504040204"/>
              </a:rPr>
              <a:t>Tensor</a:t>
            </a:r>
            <a:r>
              <a:rPr sz="1350" dirty="0">
                <a:latin typeface="Verdana" panose="020B0604030504040204"/>
                <a:cs typeface="Verdana" panose="020B0604030504040204"/>
              </a:rPr>
              <a:t> </a:t>
            </a:r>
            <a:r>
              <a:rPr sz="1350" spc="-5" dirty="0">
                <a:latin typeface="Verdana" panose="020B0604030504040204"/>
                <a:cs typeface="Verdana" panose="020B0604030504040204"/>
              </a:rPr>
              <a:t>Instructions</a:t>
            </a:r>
            <a:endParaRPr sz="1350">
              <a:latin typeface="Verdana" panose="020B0604030504040204"/>
              <a:cs typeface="Verdana" panose="020B0604030504040204"/>
            </a:endParaRPr>
          </a:p>
          <a:p>
            <a:pPr marL="1317625" lvl="2" indent="-396240">
              <a:lnSpc>
                <a:spcPct val="100000"/>
              </a:lnSpc>
              <a:spcBef>
                <a:spcPts val="440"/>
              </a:spcBef>
              <a:buClr>
                <a:srgbClr val="002060"/>
              </a:buClr>
              <a:buFont typeface="Wingdings" panose="05000000000000000000"/>
              <a:buChar char=""/>
              <a:tabLst>
                <a:tab pos="1316990" algn="l"/>
                <a:tab pos="1317625" algn="l"/>
              </a:tabLst>
            </a:pPr>
            <a:r>
              <a:rPr sz="1200" dirty="0">
                <a:latin typeface="Verdana" panose="020B0604030504040204"/>
                <a:cs typeface="Verdana" panose="020B0604030504040204"/>
              </a:rPr>
              <a:t>e.g., </a:t>
            </a:r>
            <a:r>
              <a:rPr sz="1200" spc="-5" dirty="0">
                <a:latin typeface="Verdana" panose="020B0604030504040204"/>
                <a:cs typeface="Verdana" panose="020B0604030504040204"/>
              </a:rPr>
              <a:t>New </a:t>
            </a:r>
            <a:r>
              <a:rPr sz="1200" dirty="0">
                <a:latin typeface="Verdana" panose="020B0604030504040204"/>
                <a:cs typeface="Verdana" panose="020B0604030504040204"/>
              </a:rPr>
              <a:t>opcode </a:t>
            </a:r>
            <a:r>
              <a:rPr sz="1200" spc="-5" dirty="0">
                <a:latin typeface="Verdana" panose="020B0604030504040204"/>
                <a:cs typeface="Verdana" panose="020B0604030504040204"/>
              </a:rPr>
              <a:t>Matrix Multiply Accumulate (HMMA) </a:t>
            </a:r>
            <a:r>
              <a:rPr sz="1200" dirty="0">
                <a:latin typeface="Verdana" panose="020B0604030504040204"/>
                <a:cs typeface="Verdana" panose="020B0604030504040204"/>
              </a:rPr>
              <a:t>performs </a:t>
            </a:r>
            <a:r>
              <a:rPr sz="1200" spc="-5" dirty="0">
                <a:latin typeface="Verdana" panose="020B0604030504040204"/>
                <a:cs typeface="Verdana" panose="020B0604030504040204"/>
              </a:rPr>
              <a:t>64 MACs with Tensor</a:t>
            </a:r>
            <a:r>
              <a:rPr sz="1200" spc="95" dirty="0">
                <a:latin typeface="Verdana" panose="020B0604030504040204"/>
                <a:cs typeface="Verdana" panose="020B0604030504040204"/>
              </a:rPr>
              <a:t> </a:t>
            </a:r>
            <a:r>
              <a:rPr sz="1200" spc="-5" dirty="0">
                <a:latin typeface="Verdana" panose="020B0604030504040204"/>
                <a:cs typeface="Verdana" panose="020B0604030504040204"/>
              </a:rPr>
              <a:t>Core</a:t>
            </a:r>
            <a:endParaRPr sz="1200">
              <a:latin typeface="Verdana" panose="020B0604030504040204"/>
              <a:cs typeface="Verdana" panose="020B0604030504040204"/>
            </a:endParaRPr>
          </a:p>
          <a:p>
            <a:pPr marL="482600" marR="5080" indent="-469900">
              <a:lnSpc>
                <a:spcPct val="100000"/>
              </a:lnSpc>
              <a:spcBef>
                <a:spcPts val="465"/>
              </a:spcBef>
              <a:buClr>
                <a:srgbClr val="002060"/>
              </a:buClr>
              <a:buFont typeface="Wingdings" panose="05000000000000000000"/>
              <a:buChar char=""/>
              <a:tabLst>
                <a:tab pos="481965" algn="l"/>
                <a:tab pos="482600" algn="l"/>
              </a:tabLst>
            </a:pPr>
            <a:r>
              <a:rPr sz="1500" b="1" dirty="0">
                <a:latin typeface="Verdana" panose="020B0604030504040204"/>
                <a:cs typeface="Verdana" panose="020B0604030504040204"/>
              </a:rPr>
              <a:t>Perform more </a:t>
            </a:r>
            <a:r>
              <a:rPr sz="1500" b="1" spc="-5" dirty="0">
                <a:latin typeface="Verdana" panose="020B0604030504040204"/>
                <a:cs typeface="Verdana" panose="020B0604030504040204"/>
              </a:rPr>
              <a:t>MACs per cycle without increasing memory bandwidth </a:t>
            </a:r>
            <a:r>
              <a:rPr sz="1500" b="1" dirty="0">
                <a:latin typeface="Verdana" panose="020B0604030504040204"/>
                <a:cs typeface="Verdana" panose="020B0604030504040204"/>
              </a:rPr>
              <a:t>by  adding support for </a:t>
            </a:r>
            <a:r>
              <a:rPr sz="1500" b="1" spc="-5" dirty="0">
                <a:latin typeface="Verdana" panose="020B0604030504040204"/>
                <a:cs typeface="Verdana" panose="020B0604030504040204"/>
              </a:rPr>
              <a:t>reduced</a:t>
            </a:r>
            <a:r>
              <a:rPr sz="1500" b="1" spc="5" dirty="0">
                <a:latin typeface="Verdana" panose="020B0604030504040204"/>
                <a:cs typeface="Verdana" panose="020B0604030504040204"/>
              </a:rPr>
              <a:t> </a:t>
            </a:r>
            <a:r>
              <a:rPr sz="1500" b="1" spc="-5" dirty="0">
                <a:latin typeface="Verdana" panose="020B0604030504040204"/>
                <a:cs typeface="Verdana" panose="020B0604030504040204"/>
              </a:rPr>
              <a:t>precision </a:t>
            </a:r>
            <a:r>
              <a:rPr lang="en-US" sz="1500" b="1" spc="-5" dirty="0">
                <a:latin typeface="Verdana" panose="020B0604030504040204"/>
                <a:cs typeface="Verdana" panose="020B0604030504040204"/>
              </a:rPr>
              <a:t>or increasing number of parallel MACs</a:t>
            </a:r>
            <a:endParaRPr sz="1350" spc="-5" dirty="0">
              <a:latin typeface="Verdana" panose="020B0604030504040204"/>
              <a:cs typeface="Verdana" panose="020B0604030504040204"/>
            </a:endParaRPr>
          </a:p>
          <a:p>
            <a:pPr marL="920750" lvl="1" indent="-436880">
              <a:lnSpc>
                <a:spcPct val="100000"/>
              </a:lnSpc>
              <a:spcBef>
                <a:spcPts val="415"/>
              </a:spcBef>
              <a:buClr>
                <a:srgbClr val="002060"/>
              </a:buClr>
              <a:buFont typeface="Wingdings" panose="05000000000000000000"/>
              <a:buChar char=""/>
              <a:tabLst>
                <a:tab pos="920115" algn="l"/>
                <a:tab pos="920750" algn="l"/>
              </a:tabLst>
            </a:pPr>
            <a:r>
              <a:rPr sz="1350" spc="-5" dirty="0">
                <a:latin typeface="Verdana" panose="020B0604030504040204"/>
                <a:cs typeface="Verdana" panose="020B0604030504040204"/>
              </a:rPr>
              <a:t>e.g., </a:t>
            </a:r>
            <a:r>
              <a:rPr sz="1350" dirty="0">
                <a:latin typeface="Verdana" panose="020B0604030504040204"/>
                <a:cs typeface="Verdana" panose="020B0604030504040204"/>
              </a:rPr>
              <a:t>If </a:t>
            </a:r>
            <a:r>
              <a:rPr sz="1350" spc="-5" dirty="0">
                <a:latin typeface="Verdana" panose="020B0604030504040204"/>
                <a:cs typeface="Verdana" panose="020B0604030504040204"/>
              </a:rPr>
              <a:t>access </a:t>
            </a:r>
            <a:r>
              <a:rPr sz="1350" dirty="0">
                <a:latin typeface="Verdana" panose="020B0604030504040204"/>
                <a:cs typeface="Verdana" panose="020B0604030504040204"/>
              </a:rPr>
              <a:t>512 bits per cycle, </a:t>
            </a:r>
            <a:r>
              <a:rPr sz="1350" spc="-5" dirty="0">
                <a:latin typeface="Verdana" panose="020B0604030504040204"/>
                <a:cs typeface="Verdana" panose="020B0604030504040204"/>
              </a:rPr>
              <a:t>can perform </a:t>
            </a:r>
            <a:r>
              <a:rPr sz="1350" b="1" spc="-5" dirty="0">
                <a:latin typeface="Verdana" panose="020B0604030504040204"/>
                <a:cs typeface="Verdana" panose="020B0604030504040204"/>
              </a:rPr>
              <a:t>64 </a:t>
            </a:r>
            <a:r>
              <a:rPr sz="1350" dirty="0">
                <a:latin typeface="Verdana" panose="020B0604030504040204"/>
                <a:cs typeface="Verdana" panose="020B0604030504040204"/>
              </a:rPr>
              <a:t>8-bit </a:t>
            </a:r>
            <a:r>
              <a:rPr sz="1350" spc="-5" dirty="0">
                <a:latin typeface="Verdana" panose="020B0604030504040204"/>
                <a:cs typeface="Verdana" panose="020B0604030504040204"/>
              </a:rPr>
              <a:t>MACs vs. </a:t>
            </a:r>
            <a:r>
              <a:rPr sz="1350" b="1" spc="-5" dirty="0">
                <a:latin typeface="Verdana" panose="020B0604030504040204"/>
                <a:cs typeface="Verdana" panose="020B0604030504040204"/>
              </a:rPr>
              <a:t>16 </a:t>
            </a:r>
            <a:r>
              <a:rPr sz="1350" dirty="0">
                <a:latin typeface="Verdana" panose="020B0604030504040204"/>
                <a:cs typeface="Verdana" panose="020B0604030504040204"/>
              </a:rPr>
              <a:t>32-bit</a:t>
            </a:r>
            <a:r>
              <a:rPr sz="1350" spc="110" dirty="0">
                <a:latin typeface="Verdana" panose="020B0604030504040204"/>
                <a:cs typeface="Verdana" panose="020B0604030504040204"/>
              </a:rPr>
              <a:t> </a:t>
            </a:r>
            <a:r>
              <a:rPr sz="1350" spc="-5" dirty="0">
                <a:latin typeface="Verdana" panose="020B0604030504040204"/>
                <a:cs typeface="Verdana" panose="020B0604030504040204"/>
              </a:rPr>
              <a:t>MACs</a:t>
            </a:r>
            <a:endParaRPr sz="1350" spc="-5" dirty="0">
              <a:latin typeface="Verdana" panose="020B0604030504040204"/>
              <a:cs typeface="Verdana" panose="020B0604030504040204"/>
            </a:endParaRPr>
          </a:p>
          <a:p>
            <a:pPr marL="920750" lvl="1" indent="-436880">
              <a:lnSpc>
                <a:spcPct val="100000"/>
              </a:lnSpc>
              <a:spcBef>
                <a:spcPts val="415"/>
              </a:spcBef>
              <a:buClr>
                <a:srgbClr val="002060"/>
              </a:buClr>
              <a:buFont typeface="Wingdings" panose="05000000000000000000"/>
              <a:buChar char=""/>
              <a:tabLst>
                <a:tab pos="920115" algn="l"/>
                <a:tab pos="920750" algn="l"/>
              </a:tabLst>
            </a:pPr>
            <a:r>
              <a:rPr lang="en-US" sz="1350">
                <a:latin typeface="Verdana" panose="020B0604030504040204"/>
                <a:cs typeface="Verdana" panose="020B0604030504040204"/>
              </a:rPr>
              <a:t>e.g., using multiple threads to compute in GPU</a:t>
            </a:r>
            <a:endParaRPr lang="en-US" sz="1350">
              <a:latin typeface="Verdana" panose="020B0604030504040204"/>
              <a:cs typeface="Verdana" panose="020B0604030504040204"/>
            </a:endParaRPr>
          </a:p>
        </p:txBody>
      </p:sp>
      <p:sp>
        <p:nvSpPr>
          <p:cNvPr id="4" name="object 4"/>
          <p:cNvSpPr/>
          <p:nvPr/>
        </p:nvSpPr>
        <p:spPr>
          <a:xfrm>
            <a:off x="2747698" y="5052441"/>
            <a:ext cx="4277254" cy="1170432"/>
          </a:xfrm>
          <a:prstGeom prst="rect">
            <a:avLst/>
          </a:prstGeom>
          <a:blipFill>
            <a:blip r:embed="rId1" cstate="print"/>
            <a:stretch>
              <a:fillRect/>
            </a:stretch>
          </a:blipFill>
        </p:spPr>
        <p:txBody>
          <a:bodyPr wrap="square" lIns="0" tIns="0" rIns="0" bIns="0" rtlCol="0"/>
          <a:lstStyle/>
          <a:p>
            <a:endParaRPr sz="1350"/>
          </a:p>
        </p:txBody>
      </p:sp>
      <p:sp>
        <p:nvSpPr>
          <p:cNvPr id="5" name="object 5"/>
          <p:cNvSpPr txBox="1"/>
          <p:nvPr/>
        </p:nvSpPr>
        <p:spPr>
          <a:xfrm>
            <a:off x="1278855" y="5382005"/>
            <a:ext cx="1271588" cy="438785"/>
          </a:xfrm>
          <a:prstGeom prst="rect">
            <a:avLst/>
          </a:prstGeom>
        </p:spPr>
        <p:txBody>
          <a:bodyPr vert="horz" wrap="square" lIns="0" tIns="9525" rIns="0" bIns="0" rtlCol="0">
            <a:spAutoFit/>
          </a:bodyPr>
          <a:lstStyle/>
          <a:p>
            <a:pPr algn="ctr">
              <a:lnSpc>
                <a:spcPts val="1915"/>
              </a:lnSpc>
              <a:spcBef>
                <a:spcPts val="100"/>
              </a:spcBef>
            </a:pPr>
            <a:r>
              <a:rPr sz="1200" b="1" spc="-5" dirty="0">
                <a:latin typeface="Verdana" panose="020B0604030504040204"/>
                <a:cs typeface="Verdana" panose="020B0604030504040204"/>
              </a:rPr>
              <a:t>Tensor</a:t>
            </a:r>
            <a:r>
              <a:rPr sz="1200" b="1" spc="-20" dirty="0">
                <a:latin typeface="Verdana" panose="020B0604030504040204"/>
                <a:cs typeface="Verdana" panose="020B0604030504040204"/>
              </a:rPr>
              <a:t> </a:t>
            </a:r>
            <a:r>
              <a:rPr sz="1200" b="1" dirty="0">
                <a:latin typeface="Verdana" panose="020B0604030504040204"/>
                <a:cs typeface="Verdana" panose="020B0604030504040204"/>
              </a:rPr>
              <a:t>Core</a:t>
            </a:r>
            <a:endParaRPr sz="1200">
              <a:latin typeface="Verdana" panose="020B0604030504040204"/>
              <a:cs typeface="Verdana" panose="020B0604030504040204"/>
            </a:endParaRPr>
          </a:p>
          <a:p>
            <a:pPr algn="ctr">
              <a:lnSpc>
                <a:spcPts val="1435"/>
              </a:lnSpc>
            </a:pPr>
            <a:r>
              <a:rPr sz="900" spc="-5" dirty="0">
                <a:latin typeface="Verdana" panose="020B0604030504040204"/>
                <a:cs typeface="Verdana" panose="020B0604030504040204"/>
              </a:rPr>
              <a:t>Image Source:</a:t>
            </a:r>
            <a:r>
              <a:rPr sz="900" spc="-35" dirty="0">
                <a:latin typeface="Verdana" panose="020B0604030504040204"/>
                <a:cs typeface="Verdana" panose="020B0604030504040204"/>
              </a:rPr>
              <a:t> </a:t>
            </a:r>
            <a:r>
              <a:rPr sz="900" spc="-5" dirty="0">
                <a:latin typeface="Verdana" panose="020B0604030504040204"/>
                <a:cs typeface="Verdana" panose="020B0604030504040204"/>
              </a:rPr>
              <a:t>Nvidia</a:t>
            </a:r>
            <a:endParaRPr sz="900">
              <a:latin typeface="Verdana" panose="020B0604030504040204"/>
              <a:cs typeface="Verdana" panose="020B0604030504040204"/>
            </a:endParaRPr>
          </a:p>
        </p:txBody>
      </p:sp>
      <p:sp>
        <p:nvSpPr>
          <p:cNvPr id="6" name="灯片编号占位符 5"/>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p:cNvSpPr/>
          <p:nvPr/>
        </p:nvSpPr>
        <p:spPr>
          <a:xfrm>
            <a:off x="1785620" y="2638425"/>
            <a:ext cx="7358380" cy="2223135"/>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sz="6600" spc="-5" dirty="0">
                <a:solidFill>
                  <a:srgbClr val="FFFFFF"/>
                </a:solidFill>
                <a:sym typeface="+mn-ea"/>
              </a:rPr>
              <a:t>Memory-centric </a:t>
            </a:r>
            <a:r>
              <a:rPr sz="6600" spc="-5" dirty="0">
                <a:solidFill>
                  <a:srgbClr val="FFFFFF"/>
                </a:solidFill>
                <a:sym typeface="+mn-ea"/>
              </a:rPr>
              <a:t>Specific</a:t>
            </a:r>
            <a:r>
              <a:rPr sz="6600" spc="-15" dirty="0">
                <a:solidFill>
                  <a:srgbClr val="FFFFFF"/>
                </a:solidFill>
                <a:sym typeface="+mn-ea"/>
              </a:rPr>
              <a:t> </a:t>
            </a:r>
            <a:r>
              <a:rPr sz="6600" spc="-10" dirty="0">
                <a:solidFill>
                  <a:srgbClr val="FFFFFF"/>
                </a:solidFill>
                <a:sym typeface="+mn-ea"/>
              </a:rPr>
              <a:t>Hardware</a:t>
            </a:r>
            <a:endParaRPr lang="en-US" altLang="zh-CN" sz="6600" dirty="0">
              <a:solidFill>
                <a:schemeClr val="bg1"/>
              </a:solidFill>
              <a:sym typeface="+mn-ea"/>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50276" y="3275110"/>
            <a:ext cx="123264" cy="997527"/>
          </a:xfrm>
          <a:prstGeom prst="rect">
            <a:avLst/>
          </a:prstGeom>
        </p:spPr>
      </p:pic>
      <p:pic>
        <p:nvPicPr>
          <p:cNvPr id="3" name="图片 2"/>
          <p:cNvPicPr>
            <a:picLocks noChangeAspect="1"/>
          </p:cNvPicPr>
          <p:nvPr/>
        </p:nvPicPr>
        <p:blipFill>
          <a:blip r:embed="rId2"/>
          <a:stretch>
            <a:fillRect/>
          </a:stretch>
        </p:blipFill>
        <p:spPr>
          <a:xfrm>
            <a:off x="2631920" y="2222799"/>
            <a:ext cx="3147803" cy="3120411"/>
          </a:xfrm>
          <a:prstGeom prst="rect">
            <a:avLst/>
          </a:prstGeom>
        </p:spPr>
      </p:pic>
      <p:sp>
        <p:nvSpPr>
          <p:cNvPr id="4" name="矩形 3"/>
          <p:cNvSpPr/>
          <p:nvPr/>
        </p:nvSpPr>
        <p:spPr>
          <a:xfrm>
            <a:off x="292182" y="1873550"/>
            <a:ext cx="2097775" cy="244246"/>
          </a:xfrm>
          <a:prstGeom prst="rect">
            <a:avLst/>
          </a:prstGeom>
          <a:solidFill>
            <a:srgbClr val="FFFFFF"/>
          </a:solidFill>
        </p:spPr>
        <p:txBody>
          <a:bodyPr wrap="none" lIns="0" tIns="0" rIns="0" bIns="0">
            <a:noAutofit/>
          </a:bodyPr>
          <a:p>
            <a:pPr indent="0"/>
            <a:r>
              <a:rPr lang="en-US" sz="1795" b="1">
                <a:latin typeface="Trebuchet MS" panose="020B0603020202020204"/>
              </a:rPr>
              <a:t>TPU [Jouppi, 2017]</a:t>
            </a:r>
            <a:endParaRPr lang="en-US" sz="1795" b="1">
              <a:latin typeface="Trebuchet MS" panose="020B0603020202020204"/>
            </a:endParaRPr>
          </a:p>
        </p:txBody>
      </p:sp>
      <p:sp>
        <p:nvSpPr>
          <p:cNvPr id="5" name="矩形 4"/>
          <p:cNvSpPr/>
          <p:nvPr/>
        </p:nvSpPr>
        <p:spPr>
          <a:xfrm>
            <a:off x="2272665" y="612775"/>
            <a:ext cx="3425190" cy="786130"/>
          </a:xfrm>
          <a:prstGeom prst="rect">
            <a:avLst/>
          </a:prstGeom>
          <a:solidFill>
            <a:srgbClr val="FFFFFF"/>
          </a:solidFill>
        </p:spPr>
        <p:txBody>
          <a:bodyPr wrap="none" lIns="0" tIns="0" rIns="0" bIns="0">
            <a:noAutofit/>
          </a:bodyPr>
          <a:p>
            <a:pPr indent="0"/>
            <a:r>
              <a:rPr sz="3600" b="1" kern="0" spc="-5" dirty="0">
                <a:solidFill>
                  <a:srgbClr val="00294D"/>
                </a:solidFill>
                <a:latin typeface="Calibri" panose="020F0502020204030204"/>
                <a:ea typeface="+mj-ea"/>
                <a:cs typeface="Calibri" panose="020F0502020204030204"/>
              </a:rPr>
              <a:t>Roof line model</a:t>
            </a:r>
            <a:endParaRPr sz="3600" b="1" kern="0" spc="-5" dirty="0">
              <a:solidFill>
                <a:srgbClr val="00294D"/>
              </a:solidFill>
              <a:latin typeface="Calibri" panose="020F0502020204030204"/>
              <a:ea typeface="+mj-ea"/>
              <a:cs typeface="Calibri" panose="020F0502020204030204"/>
            </a:endParaRPr>
          </a:p>
        </p:txBody>
      </p:sp>
      <p:sp>
        <p:nvSpPr>
          <p:cNvPr id="7" name="矩形 6"/>
          <p:cNvSpPr/>
          <p:nvPr/>
        </p:nvSpPr>
        <p:spPr>
          <a:xfrm>
            <a:off x="6044513" y="2195406"/>
            <a:ext cx="801218" cy="3218566"/>
          </a:xfrm>
          <a:prstGeom prst="rect">
            <a:avLst/>
          </a:prstGeom>
          <a:solidFill>
            <a:srgbClr val="FFFFFF"/>
          </a:solidFill>
        </p:spPr>
        <p:txBody>
          <a:bodyPr lIns="0" tIns="0" rIns="0" bIns="0">
            <a:noAutofit/>
          </a:bodyPr>
          <a:p>
            <a:pPr indent="0" algn="just">
              <a:spcAft>
                <a:spcPts val="560"/>
              </a:spcAft>
            </a:pPr>
            <a:r>
              <a:rPr lang="zh-TW" sz="750" b="1">
                <a:solidFill>
                  <a:srgbClr val="4368C4"/>
                </a:solidFill>
                <a:latin typeface="Arial" panose="020B0604020202020204"/>
                <a:ea typeface="Arial" panose="020B0604020202020204"/>
              </a:rPr>
              <a:t>-</a:t>
            </a:r>
            <a:r>
              <a:rPr lang="en-US" sz="750" b="1">
                <a:solidFill>
                  <a:srgbClr val="3F3D3F"/>
                </a:solidFill>
                <a:latin typeface="Arial" panose="020B0604020202020204"/>
              </a:rPr>
              <a:t>TPU Roofline</a:t>
            </a:r>
            <a:endParaRPr lang="en-US" sz="750" b="1">
              <a:solidFill>
                <a:srgbClr val="3F3D3F"/>
              </a:solidFill>
              <a:latin typeface="Arial" panose="020B0604020202020204"/>
            </a:endParaRPr>
          </a:p>
          <a:p>
            <a:pPr indent="0" algn="just">
              <a:spcAft>
                <a:spcPts val="560"/>
              </a:spcAft>
            </a:pPr>
            <a:r>
              <a:rPr lang="zh-TW" sz="750" b="1">
                <a:solidFill>
                  <a:srgbClr val="DF201C"/>
                </a:solidFill>
                <a:latin typeface="Arial" panose="020B0604020202020204"/>
                <a:ea typeface="Arial" panose="020B0604020202020204"/>
              </a:rPr>
              <a:t>-</a:t>
            </a:r>
            <a:r>
              <a:rPr lang="en-US" sz="750" b="1">
                <a:solidFill>
                  <a:srgbClr val="3F3D3F"/>
                </a:solidFill>
                <a:latin typeface="Arial" panose="020B0604020202020204"/>
              </a:rPr>
              <a:t>K80 Roofline</a:t>
            </a:r>
            <a:endParaRPr lang="en-US" sz="750" b="1">
              <a:solidFill>
                <a:srgbClr val="3F3D3F"/>
              </a:solidFill>
              <a:latin typeface="Arial" panose="020B0604020202020204"/>
            </a:endParaRPr>
          </a:p>
          <a:p>
            <a:pPr indent="0" algn="just">
              <a:spcAft>
                <a:spcPts val="420"/>
              </a:spcAft>
            </a:pPr>
            <a:r>
              <a:rPr lang="en-US" sz="750" b="1">
                <a:solidFill>
                  <a:srgbClr val="ED7D31"/>
                </a:solidFill>
                <a:latin typeface="Arial" panose="020B0604020202020204"/>
              </a:rPr>
              <a:t>★ </a:t>
            </a:r>
            <a:r>
              <a:rPr lang="en-US" sz="750" b="1">
                <a:solidFill>
                  <a:srgbClr val="3F3D3F"/>
                </a:solidFill>
                <a:latin typeface="Arial" panose="020B0604020202020204"/>
              </a:rPr>
              <a:t>HSW Roofline</a:t>
            </a:r>
            <a:endParaRPr lang="en-US" sz="750" b="1">
              <a:solidFill>
                <a:srgbClr val="3F3D3F"/>
              </a:solidFill>
              <a:latin typeface="Arial" panose="020B0604020202020204"/>
            </a:endParaRPr>
          </a:p>
          <a:p>
            <a:pPr indent="0" algn="just">
              <a:spcAft>
                <a:spcPts val="420"/>
              </a:spcAft>
            </a:pPr>
            <a:r>
              <a:rPr lang="en-US" sz="900" b="1">
                <a:solidFill>
                  <a:srgbClr val="DF201C"/>
                </a:solidFill>
                <a:latin typeface="宋体" panose="02010600030101010101" pitchFamily="2" charset="-122"/>
              </a:rPr>
              <a:t>★</a:t>
            </a:r>
            <a:r>
              <a:rPr lang="en-US" sz="750" b="1">
                <a:solidFill>
                  <a:srgbClr val="DF201C"/>
                </a:solidFill>
                <a:latin typeface="Arial" panose="020B0604020202020204"/>
              </a:rPr>
              <a:t> </a:t>
            </a:r>
            <a:r>
              <a:rPr lang="en-US" sz="750" b="1">
                <a:solidFill>
                  <a:srgbClr val="3F3D3F"/>
                </a:solidFill>
                <a:latin typeface="Arial" panose="020B0604020202020204"/>
              </a:rPr>
              <a:t>LSTMO</a:t>
            </a:r>
            <a:endParaRPr lang="en-US" sz="750" b="1">
              <a:solidFill>
                <a:srgbClr val="3F3D3F"/>
              </a:solidFill>
              <a:latin typeface="Arial" panose="020B0604020202020204"/>
            </a:endParaRPr>
          </a:p>
          <a:p>
            <a:pPr indent="0" algn="just">
              <a:spcAft>
                <a:spcPts val="420"/>
              </a:spcAft>
            </a:pPr>
            <a:r>
              <a:rPr lang="en-US" sz="900" b="1">
                <a:solidFill>
                  <a:srgbClr val="ED7D31"/>
                </a:solidFill>
                <a:latin typeface="宋体" panose="02010600030101010101" pitchFamily="2" charset="-122"/>
              </a:rPr>
              <a:t>★</a:t>
            </a:r>
            <a:r>
              <a:rPr lang="en-US" sz="750" b="1">
                <a:solidFill>
                  <a:srgbClr val="ED7D31"/>
                </a:solidFill>
                <a:latin typeface="Arial" panose="020B0604020202020204"/>
              </a:rPr>
              <a:t> </a:t>
            </a:r>
            <a:r>
              <a:rPr lang="en-US" sz="750" b="1">
                <a:solidFill>
                  <a:srgbClr val="3F3D3F"/>
                </a:solidFill>
                <a:latin typeface="Arial" panose="020B0604020202020204"/>
              </a:rPr>
              <a:t>LSTM1</a:t>
            </a:r>
            <a:endParaRPr lang="en-US" sz="750" b="1">
              <a:solidFill>
                <a:srgbClr val="3F3D3F"/>
              </a:solidFill>
              <a:latin typeface="Arial" panose="020B0604020202020204"/>
            </a:endParaRPr>
          </a:p>
          <a:p>
            <a:pPr indent="0" algn="just">
              <a:spcAft>
                <a:spcPts val="420"/>
              </a:spcAft>
            </a:pPr>
            <a:r>
              <a:rPr lang="en-US" sz="900" b="1">
                <a:solidFill>
                  <a:srgbClr val="299333"/>
                </a:solidFill>
                <a:latin typeface="宋体" panose="02010600030101010101" pitchFamily="2" charset="-122"/>
              </a:rPr>
              <a:t>★</a:t>
            </a:r>
            <a:r>
              <a:rPr lang="en-US" sz="750" b="1">
                <a:solidFill>
                  <a:srgbClr val="299333"/>
                </a:solidFill>
                <a:latin typeface="Arial" panose="020B0604020202020204"/>
              </a:rPr>
              <a:t> </a:t>
            </a:r>
            <a:r>
              <a:rPr lang="en-US" sz="750" b="1">
                <a:solidFill>
                  <a:srgbClr val="3F3D3F"/>
                </a:solidFill>
                <a:latin typeface="Arial" panose="020B0604020202020204"/>
              </a:rPr>
              <a:t>MLP1</a:t>
            </a:r>
            <a:endParaRPr lang="en-US" sz="750" b="1">
              <a:solidFill>
                <a:srgbClr val="3F3D3F"/>
              </a:solidFill>
              <a:latin typeface="Arial" panose="020B0604020202020204"/>
            </a:endParaRPr>
          </a:p>
          <a:p>
            <a:pPr indent="0" algn="just">
              <a:spcAft>
                <a:spcPts val="420"/>
              </a:spcAft>
            </a:pPr>
            <a:r>
              <a:rPr lang="en-US" sz="900" b="1">
                <a:solidFill>
                  <a:srgbClr val="8E25DB"/>
                </a:solidFill>
                <a:latin typeface="宋体" panose="02010600030101010101" pitchFamily="2" charset="-122"/>
              </a:rPr>
              <a:t>★</a:t>
            </a:r>
            <a:r>
              <a:rPr lang="en-US" sz="750" b="1">
                <a:solidFill>
                  <a:srgbClr val="8E25DB"/>
                </a:solidFill>
                <a:latin typeface="Arial" panose="020B0604020202020204"/>
              </a:rPr>
              <a:t> </a:t>
            </a:r>
            <a:r>
              <a:rPr lang="en-US" sz="750" b="1">
                <a:solidFill>
                  <a:srgbClr val="3F3D3F"/>
                </a:solidFill>
                <a:latin typeface="Arial" panose="020B0604020202020204"/>
              </a:rPr>
              <a:t>MLPO</a:t>
            </a:r>
            <a:endParaRPr lang="en-US" sz="750" b="1">
              <a:solidFill>
                <a:srgbClr val="3F3D3F"/>
              </a:solidFill>
              <a:latin typeface="Arial" panose="020B0604020202020204"/>
            </a:endParaRPr>
          </a:p>
          <a:p>
            <a:pPr indent="0" algn="just">
              <a:spcAft>
                <a:spcPts val="420"/>
              </a:spcAft>
            </a:pPr>
            <a:r>
              <a:rPr lang="en-US" sz="900" b="1">
                <a:solidFill>
                  <a:srgbClr val="6D8EF5"/>
                </a:solidFill>
                <a:latin typeface="宋体" panose="02010600030101010101" pitchFamily="2" charset="-122"/>
              </a:rPr>
              <a:t>★</a:t>
            </a:r>
            <a:r>
              <a:rPr lang="en-US" sz="750" b="1">
                <a:solidFill>
                  <a:srgbClr val="6D8EF5"/>
                </a:solidFill>
                <a:latin typeface="Arial" panose="020B0604020202020204"/>
              </a:rPr>
              <a:t> </a:t>
            </a:r>
            <a:r>
              <a:rPr lang="en-US" sz="750" b="1">
                <a:solidFill>
                  <a:srgbClr val="3F3D3F"/>
                </a:solidFill>
                <a:latin typeface="Arial" panose="020B0604020202020204"/>
              </a:rPr>
              <a:t>CNNO</a:t>
            </a:r>
            <a:endParaRPr lang="en-US" sz="750" b="1">
              <a:solidFill>
                <a:srgbClr val="3F3D3F"/>
              </a:solidFill>
              <a:latin typeface="Arial" panose="020B0604020202020204"/>
            </a:endParaRPr>
          </a:p>
          <a:p>
            <a:pPr indent="0" algn="just">
              <a:spcAft>
                <a:spcPts val="560"/>
              </a:spcAft>
            </a:pPr>
            <a:r>
              <a:rPr lang="en-US" sz="900" b="1">
                <a:solidFill>
                  <a:srgbClr val="E129DD"/>
                </a:solidFill>
                <a:latin typeface="宋体" panose="02010600030101010101" pitchFamily="2" charset="-122"/>
              </a:rPr>
              <a:t>★</a:t>
            </a:r>
            <a:r>
              <a:rPr lang="en-US" sz="750" b="1">
                <a:solidFill>
                  <a:srgbClr val="E129DD"/>
                </a:solidFill>
                <a:latin typeface="Arial" panose="020B0604020202020204"/>
              </a:rPr>
              <a:t> </a:t>
            </a:r>
            <a:r>
              <a:rPr lang="en-US" sz="750" b="1">
                <a:solidFill>
                  <a:srgbClr val="3F3D3F"/>
                </a:solidFill>
                <a:latin typeface="Arial" panose="020B0604020202020204"/>
              </a:rPr>
              <a:t>CNN1</a:t>
            </a:r>
            <a:endParaRPr lang="en-US" sz="750" b="1">
              <a:solidFill>
                <a:srgbClr val="3F3D3F"/>
              </a:solidFill>
              <a:latin typeface="Arial" panose="020B0604020202020204"/>
            </a:endParaRPr>
          </a:p>
          <a:p>
            <a:pPr indent="0" algn="just">
              <a:spcAft>
                <a:spcPts val="560"/>
              </a:spcAft>
            </a:pPr>
            <a:r>
              <a:rPr lang="en-US" sz="750" b="1">
                <a:solidFill>
                  <a:srgbClr val="DF201C"/>
                </a:solidFill>
                <a:latin typeface="Arial" panose="020B0604020202020204"/>
              </a:rPr>
              <a:t>▲ </a:t>
            </a:r>
            <a:r>
              <a:rPr lang="en-US" sz="750" b="1">
                <a:solidFill>
                  <a:srgbClr val="3F3D3F"/>
                </a:solidFill>
                <a:latin typeface="Arial" panose="020B0604020202020204"/>
              </a:rPr>
              <a:t>LSTMO</a:t>
            </a:r>
            <a:endParaRPr lang="en-US" sz="750" b="1">
              <a:solidFill>
                <a:srgbClr val="3F3D3F"/>
              </a:solidFill>
              <a:latin typeface="Arial" panose="020B0604020202020204"/>
            </a:endParaRPr>
          </a:p>
          <a:p>
            <a:pPr indent="0" algn="just">
              <a:spcAft>
                <a:spcPts val="560"/>
              </a:spcAft>
            </a:pPr>
            <a:r>
              <a:rPr lang="en-US" sz="750" b="1">
                <a:solidFill>
                  <a:srgbClr val="ED7D31"/>
                </a:solidFill>
                <a:latin typeface="Arial" panose="020B0604020202020204"/>
              </a:rPr>
              <a:t>▲ </a:t>
            </a:r>
            <a:r>
              <a:rPr lang="en-US" sz="750" b="1">
                <a:solidFill>
                  <a:srgbClr val="3F3D3F"/>
                </a:solidFill>
                <a:latin typeface="Arial" panose="020B0604020202020204"/>
              </a:rPr>
              <a:t>LSTM1</a:t>
            </a:r>
            <a:endParaRPr lang="en-US" sz="750" b="1">
              <a:solidFill>
                <a:srgbClr val="3F3D3F"/>
              </a:solidFill>
              <a:latin typeface="Arial" panose="020B0604020202020204"/>
            </a:endParaRPr>
          </a:p>
          <a:p>
            <a:pPr indent="0" algn="just">
              <a:spcAft>
                <a:spcPts val="560"/>
              </a:spcAft>
            </a:pPr>
            <a:r>
              <a:rPr lang="en-US" sz="750" b="1">
                <a:solidFill>
                  <a:srgbClr val="299333"/>
                </a:solidFill>
                <a:latin typeface="Arial" panose="020B0604020202020204"/>
              </a:rPr>
              <a:t>▲ </a:t>
            </a:r>
            <a:r>
              <a:rPr lang="en-US" sz="750" b="1">
                <a:solidFill>
                  <a:srgbClr val="3F3D3F"/>
                </a:solidFill>
                <a:latin typeface="Arial" panose="020B0604020202020204"/>
              </a:rPr>
              <a:t>MLP1</a:t>
            </a:r>
            <a:endParaRPr lang="en-US" sz="750" b="1">
              <a:solidFill>
                <a:srgbClr val="3F3D3F"/>
              </a:solidFill>
              <a:latin typeface="Arial" panose="020B0604020202020204"/>
            </a:endParaRPr>
          </a:p>
          <a:p>
            <a:pPr indent="0" algn="just">
              <a:spcAft>
                <a:spcPts val="560"/>
              </a:spcAft>
            </a:pPr>
            <a:r>
              <a:rPr lang="en-US" sz="750" b="1">
                <a:solidFill>
                  <a:srgbClr val="8E25DB"/>
                </a:solidFill>
                <a:latin typeface="Arial" panose="020B0604020202020204"/>
              </a:rPr>
              <a:t>▲ </a:t>
            </a:r>
            <a:r>
              <a:rPr lang="en-US" sz="750" b="1">
                <a:solidFill>
                  <a:srgbClr val="3F3D3F"/>
                </a:solidFill>
                <a:latin typeface="Arial" panose="020B0604020202020204"/>
              </a:rPr>
              <a:t>MLPO</a:t>
            </a:r>
            <a:endParaRPr lang="en-US" sz="750" b="1">
              <a:solidFill>
                <a:srgbClr val="3F3D3F"/>
              </a:solidFill>
              <a:latin typeface="Arial" panose="020B0604020202020204"/>
            </a:endParaRPr>
          </a:p>
          <a:p>
            <a:pPr indent="0" algn="just">
              <a:spcAft>
                <a:spcPts val="560"/>
              </a:spcAft>
            </a:pPr>
            <a:r>
              <a:rPr lang="en-US" sz="750" b="1">
                <a:solidFill>
                  <a:srgbClr val="6D8EF5"/>
                </a:solidFill>
                <a:latin typeface="Arial" panose="020B0604020202020204"/>
              </a:rPr>
              <a:t>▲ </a:t>
            </a:r>
            <a:r>
              <a:rPr lang="en-US" sz="750" b="1">
                <a:solidFill>
                  <a:srgbClr val="3F3D3F"/>
                </a:solidFill>
                <a:latin typeface="Arial" panose="020B0604020202020204"/>
              </a:rPr>
              <a:t>CNNO</a:t>
            </a:r>
            <a:endParaRPr lang="en-US" sz="750" b="1">
              <a:solidFill>
                <a:srgbClr val="3F3D3F"/>
              </a:solidFill>
              <a:latin typeface="Arial" panose="020B0604020202020204"/>
            </a:endParaRPr>
          </a:p>
          <a:p>
            <a:pPr indent="0" algn="just">
              <a:spcAft>
                <a:spcPts val="560"/>
              </a:spcAft>
            </a:pPr>
            <a:r>
              <a:rPr lang="en-US" sz="750" b="1">
                <a:solidFill>
                  <a:srgbClr val="E129DD"/>
                </a:solidFill>
                <a:latin typeface="Arial" panose="020B0604020202020204"/>
              </a:rPr>
              <a:t>▲ </a:t>
            </a:r>
            <a:r>
              <a:rPr lang="en-US" sz="750" b="1">
                <a:solidFill>
                  <a:srgbClr val="3F3D3F"/>
                </a:solidFill>
                <a:latin typeface="Arial" panose="020B0604020202020204"/>
              </a:rPr>
              <a:t>CNN1</a:t>
            </a:r>
            <a:endParaRPr lang="en-US" sz="750" b="1">
              <a:solidFill>
                <a:srgbClr val="3F3D3F"/>
              </a:solidFill>
              <a:latin typeface="Arial" panose="020B0604020202020204"/>
            </a:endParaRPr>
          </a:p>
          <a:p>
            <a:pPr indent="0">
              <a:spcAft>
                <a:spcPts val="560"/>
              </a:spcAft>
            </a:pPr>
            <a:r>
              <a:rPr lang="en-US" sz="750" b="1">
                <a:solidFill>
                  <a:srgbClr val="DF201C"/>
                </a:solidFill>
                <a:latin typeface="Arial" panose="020B0604020202020204"/>
              </a:rPr>
              <a:t>★ </a:t>
            </a:r>
            <a:r>
              <a:rPr lang="en-US" sz="750" b="1">
                <a:solidFill>
                  <a:srgbClr val="3F3D3F"/>
                </a:solidFill>
                <a:latin typeface="Arial" panose="020B0604020202020204"/>
              </a:rPr>
              <a:t>LSTMO</a:t>
            </a:r>
            <a:endParaRPr lang="en-US" sz="750" b="1">
              <a:solidFill>
                <a:srgbClr val="3F3D3F"/>
              </a:solidFill>
              <a:latin typeface="Arial" panose="020B0604020202020204"/>
            </a:endParaRPr>
          </a:p>
          <a:p>
            <a:pPr indent="0"/>
            <a:r>
              <a:rPr lang="en-US" sz="750" b="1">
                <a:solidFill>
                  <a:srgbClr val="ED7D31"/>
                </a:solidFill>
                <a:latin typeface="Arial" panose="020B0604020202020204"/>
              </a:rPr>
              <a:t>★ </a:t>
            </a:r>
            <a:r>
              <a:rPr lang="en-US" sz="750" b="1">
                <a:solidFill>
                  <a:srgbClr val="3F3D3F"/>
                </a:solidFill>
                <a:latin typeface="Arial" panose="020B0604020202020204"/>
              </a:rPr>
              <a:t>LSTM1</a:t>
            </a:r>
            <a:endParaRPr lang="en-US" sz="750" b="1">
              <a:solidFill>
                <a:srgbClr val="3F3D3F"/>
              </a:solidFill>
              <a:latin typeface="Arial" panose="020B0604020202020204"/>
            </a:endParaRPr>
          </a:p>
        </p:txBody>
      </p:sp>
      <p:sp>
        <p:nvSpPr>
          <p:cNvPr id="8" name="矩形 7"/>
          <p:cNvSpPr/>
          <p:nvPr/>
        </p:nvSpPr>
        <p:spPr>
          <a:xfrm>
            <a:off x="2775728" y="5500714"/>
            <a:ext cx="3608903" cy="205440"/>
          </a:xfrm>
          <a:prstGeom prst="rect">
            <a:avLst/>
          </a:prstGeom>
          <a:solidFill>
            <a:srgbClr val="FFFFFF"/>
          </a:solidFill>
        </p:spPr>
        <p:txBody>
          <a:bodyPr lIns="0" tIns="0" rIns="0" bIns="0">
            <a:noAutofit/>
          </a:bodyPr>
          <a:p>
            <a:pPr indent="0" algn="r"/>
            <a:r>
              <a:rPr lang="en-US" sz="750" b="1">
                <a:solidFill>
                  <a:srgbClr val="7B7B7B"/>
                </a:solidFill>
                <a:latin typeface="Arial" panose="020B0604020202020204"/>
              </a:rPr>
              <a:t>4 more</a:t>
            </a:r>
            <a:endParaRPr lang="en-US" sz="750" b="1">
              <a:solidFill>
                <a:srgbClr val="7B7B7B"/>
              </a:solidFill>
              <a:latin typeface="Arial" panose="020B0604020202020204"/>
            </a:endParaRPr>
          </a:p>
          <a:p>
            <a:pPr indent="0">
              <a:lnSpc>
                <a:spcPct val="79000"/>
              </a:lnSpc>
            </a:pPr>
            <a:r>
              <a:rPr lang="en-US" sz="750" b="1" i="1">
                <a:solidFill>
                  <a:srgbClr val="3F3D3F"/>
                </a:solidFill>
                <a:latin typeface="Arial" panose="020B0604020202020204"/>
              </a:rPr>
              <a:t>Operational Intensity: Ops/weight byte (log scale)</a:t>
            </a:r>
            <a:endParaRPr lang="en-US" sz="750" b="1" i="1">
              <a:solidFill>
                <a:srgbClr val="3F3D3F"/>
              </a:solidFill>
              <a:latin typeface="Arial" panose="020B0604020202020204"/>
            </a:endParaRPr>
          </a:p>
        </p:txBody>
      </p:sp>
      <p:sp>
        <p:nvSpPr>
          <p:cNvPr id="9" name="矩形 8"/>
          <p:cNvSpPr/>
          <p:nvPr/>
        </p:nvSpPr>
        <p:spPr>
          <a:xfrm>
            <a:off x="1832985" y="5804310"/>
            <a:ext cx="5040138" cy="143808"/>
          </a:xfrm>
          <a:prstGeom prst="rect">
            <a:avLst/>
          </a:prstGeom>
          <a:solidFill>
            <a:srgbClr val="FFFFFF"/>
          </a:solidFill>
        </p:spPr>
        <p:txBody>
          <a:bodyPr wrap="none" lIns="0" tIns="0" rIns="0" bIns="0">
            <a:noAutofit/>
          </a:bodyPr>
          <a:p>
            <a:pPr indent="0"/>
            <a:r>
              <a:rPr lang="en-US" sz="975">
                <a:latin typeface="Trebuchet MS" panose="020B0603020202020204"/>
              </a:rPr>
              <a:t>Jouppi et al, TPU: In-Datacenter Performance Analysis of a Tensor Processing Unit, ISCA'17</a:t>
            </a:r>
            <a:endParaRPr lang="en-US" sz="975">
              <a:latin typeface="Trebuchet MS" panose="020B0603020202020204"/>
            </a:endParaRPr>
          </a:p>
        </p:txBody>
      </p:sp>
      <p:sp>
        <p:nvSpPr>
          <p:cNvPr id="10" name="矩形 9"/>
          <p:cNvSpPr/>
          <p:nvPr/>
        </p:nvSpPr>
        <p:spPr>
          <a:xfrm>
            <a:off x="7309113" y="2788901"/>
            <a:ext cx="1303405" cy="1177858"/>
          </a:xfrm>
          <a:prstGeom prst="rect">
            <a:avLst/>
          </a:prstGeom>
          <a:solidFill>
            <a:srgbClr val="FFFFFF"/>
          </a:solidFill>
        </p:spPr>
        <p:txBody>
          <a:bodyPr lIns="0" tIns="0" rIns="0" bIns="0">
            <a:noAutofit/>
          </a:bodyPr>
          <a:p>
            <a:pPr indent="0">
              <a:spcAft>
                <a:spcPts val="1120"/>
              </a:spcAft>
            </a:pPr>
            <a:r>
              <a:rPr lang="en-US" sz="1945" b="1" cap="small">
                <a:solidFill>
                  <a:srgbClr val="33528F"/>
                </a:solidFill>
                <a:latin typeface="宋体" panose="02010600030101010101" pitchFamily="2" charset="-122"/>
              </a:rPr>
              <a:t>☆</a:t>
            </a:r>
            <a:r>
              <a:rPr lang="en-US" sz="1650" b="1" cap="small">
                <a:solidFill>
                  <a:srgbClr val="33528F"/>
                </a:solidFill>
                <a:latin typeface="Trebuchet MS" panose="020B0603020202020204"/>
              </a:rPr>
              <a:t> </a:t>
            </a:r>
            <a:r>
              <a:rPr lang="en-US" sz="1650" b="1" cap="small">
                <a:solidFill>
                  <a:srgbClr val="0070C0"/>
                </a:solidFill>
                <a:latin typeface="Trebuchet MS" panose="020B0603020202020204"/>
              </a:rPr>
              <a:t>tpu</a:t>
            </a:r>
            <a:endParaRPr lang="en-US" sz="1650" b="1" cap="small">
              <a:solidFill>
                <a:srgbClr val="0070C0"/>
              </a:solidFill>
              <a:latin typeface="Trebuchet MS" panose="020B0603020202020204"/>
            </a:endParaRPr>
          </a:p>
          <a:p>
            <a:pPr indent="0">
              <a:spcAft>
                <a:spcPts val="1120"/>
              </a:spcAft>
            </a:pPr>
            <a:r>
              <a:rPr lang="en-US" sz="1650" b="1">
                <a:solidFill>
                  <a:srgbClr val="AB5A24"/>
                </a:solidFill>
                <a:latin typeface="宋体" panose="02010600030101010101" pitchFamily="2" charset="-122"/>
              </a:rPr>
              <a:t>△</a:t>
            </a:r>
            <a:r>
              <a:rPr lang="en-US" sz="1350" b="1">
                <a:solidFill>
                  <a:srgbClr val="AB5A24"/>
                </a:solidFill>
                <a:latin typeface="Trebuchet MS" panose="020B0603020202020204"/>
              </a:rPr>
              <a:t> </a:t>
            </a:r>
            <a:r>
              <a:rPr lang="en-US" sz="1350" b="1">
                <a:solidFill>
                  <a:srgbClr val="ED7D31"/>
                </a:solidFill>
                <a:latin typeface="Trebuchet MS" panose="020B0603020202020204"/>
              </a:rPr>
              <a:t>GPU K80</a:t>
            </a:r>
            <a:endParaRPr lang="en-US" sz="1350" b="1">
              <a:solidFill>
                <a:srgbClr val="ED7D31"/>
              </a:solidFill>
              <a:latin typeface="Trebuchet MS" panose="020B0603020202020204"/>
            </a:endParaRPr>
          </a:p>
          <a:p>
            <a:pPr indent="0"/>
            <a:r>
              <a:rPr lang="en-US" sz="2620">
                <a:solidFill>
                  <a:srgbClr val="B98C00"/>
                </a:solidFill>
                <a:latin typeface="Courier New" panose="02070309020205020404"/>
              </a:rPr>
              <a:t>O </a:t>
            </a:r>
            <a:r>
              <a:rPr lang="en-US" sz="1350" b="1">
                <a:solidFill>
                  <a:srgbClr val="FFC000"/>
                </a:solidFill>
                <a:latin typeface="Trebuchet MS" panose="020B0603020202020204"/>
              </a:rPr>
              <a:t>CPU Haswell</a:t>
            </a:r>
            <a:endParaRPr lang="en-US" sz="1350" b="1">
              <a:solidFill>
                <a:srgbClr val="FFC000"/>
              </a:solidFill>
              <a:latin typeface="Trebuchet MS" panose="020B0603020202020204"/>
            </a:endParaRPr>
          </a:p>
        </p:txBody>
      </p:sp>
    </p:spTree>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50276" y="3275110"/>
            <a:ext cx="123264" cy="997527"/>
          </a:xfrm>
          <a:prstGeom prst="rect">
            <a:avLst/>
          </a:prstGeom>
        </p:spPr>
      </p:pic>
      <p:pic>
        <p:nvPicPr>
          <p:cNvPr id="3" name="图片 2"/>
          <p:cNvPicPr>
            <a:picLocks noChangeAspect="1"/>
          </p:cNvPicPr>
          <p:nvPr/>
        </p:nvPicPr>
        <p:blipFill>
          <a:blip r:embed="rId2"/>
          <a:stretch>
            <a:fillRect/>
          </a:stretch>
        </p:blipFill>
        <p:spPr>
          <a:xfrm>
            <a:off x="2631920" y="2215951"/>
            <a:ext cx="3147803" cy="3127259"/>
          </a:xfrm>
          <a:prstGeom prst="rect">
            <a:avLst/>
          </a:prstGeom>
        </p:spPr>
      </p:pic>
      <p:sp>
        <p:nvSpPr>
          <p:cNvPr id="4" name="矩形 3"/>
          <p:cNvSpPr/>
          <p:nvPr/>
        </p:nvSpPr>
        <p:spPr>
          <a:xfrm>
            <a:off x="958215" y="549275"/>
            <a:ext cx="7427595" cy="1167130"/>
          </a:xfrm>
          <a:prstGeom prst="rect">
            <a:avLst/>
          </a:prstGeom>
          <a:solidFill>
            <a:srgbClr val="FFFFFF"/>
          </a:solidFill>
        </p:spPr>
        <p:txBody>
          <a:bodyPr lIns="0" tIns="0" rIns="0" bIns="0">
            <a:noAutofit/>
          </a:bodyPr>
          <a:p>
            <a:pPr indent="0" algn="ctr">
              <a:lnSpc>
                <a:spcPct val="91000"/>
              </a:lnSpc>
            </a:pPr>
            <a:r>
              <a:rPr sz="3600" b="1" kern="0" spc="-5" dirty="0">
                <a:solidFill>
                  <a:srgbClr val="00294D"/>
                </a:solidFill>
                <a:latin typeface="Calibri" panose="020F0502020204030204"/>
                <a:ea typeface="+mj-ea"/>
                <a:cs typeface="Calibri" panose="020F0502020204030204"/>
              </a:rPr>
              <a:t>Gap between real FLOP and peak FLOP: ---Memory Matters</a:t>
            </a:r>
            <a:endParaRPr sz="3600" b="1" kern="0" spc="-5" dirty="0">
              <a:solidFill>
                <a:srgbClr val="00294D"/>
              </a:solidFill>
              <a:latin typeface="Calibri" panose="020F0502020204030204"/>
              <a:ea typeface="+mj-ea"/>
              <a:cs typeface="Calibri" panose="020F0502020204030204"/>
            </a:endParaRPr>
          </a:p>
        </p:txBody>
      </p:sp>
      <p:sp>
        <p:nvSpPr>
          <p:cNvPr id="5" name="矩形 4"/>
          <p:cNvSpPr/>
          <p:nvPr/>
        </p:nvSpPr>
        <p:spPr>
          <a:xfrm>
            <a:off x="292182" y="1873550"/>
            <a:ext cx="2097775" cy="241963"/>
          </a:xfrm>
          <a:prstGeom prst="rect">
            <a:avLst/>
          </a:prstGeom>
          <a:solidFill>
            <a:srgbClr val="FFFFFF"/>
          </a:solidFill>
        </p:spPr>
        <p:txBody>
          <a:bodyPr wrap="none" lIns="0" tIns="0" rIns="0" bIns="0">
            <a:noAutofit/>
          </a:bodyPr>
          <a:p>
            <a:pPr indent="0"/>
            <a:r>
              <a:rPr lang="en-US" sz="1795" b="1">
                <a:latin typeface="Trebuchet MS" panose="020B0603020202020204"/>
              </a:rPr>
              <a:t>TPU [Jouppi, 2017]</a:t>
            </a:r>
            <a:endParaRPr lang="en-US" sz="1795" b="1">
              <a:latin typeface="Trebuchet MS" panose="020B0603020202020204"/>
            </a:endParaRPr>
          </a:p>
        </p:txBody>
      </p:sp>
      <p:sp>
        <p:nvSpPr>
          <p:cNvPr id="7" name="矩形 6"/>
          <p:cNvSpPr/>
          <p:nvPr/>
        </p:nvSpPr>
        <p:spPr>
          <a:xfrm>
            <a:off x="6190604" y="2195406"/>
            <a:ext cx="627735" cy="107286"/>
          </a:xfrm>
          <a:prstGeom prst="rect">
            <a:avLst/>
          </a:prstGeom>
          <a:solidFill>
            <a:srgbClr val="FFFFFF"/>
          </a:solidFill>
        </p:spPr>
        <p:txBody>
          <a:bodyPr wrap="none" lIns="0" tIns="0" rIns="0" bIns="0">
            <a:noAutofit/>
          </a:bodyPr>
          <a:p>
            <a:pPr indent="0" algn="r"/>
            <a:r>
              <a:rPr lang="en-US" sz="750" b="1">
                <a:solidFill>
                  <a:srgbClr val="3F3D3F"/>
                </a:solidFill>
                <a:latin typeface="Arial" panose="020B0604020202020204"/>
              </a:rPr>
              <a:t>TPU Roofline</a:t>
            </a:r>
            <a:endParaRPr lang="en-US" sz="750" b="1">
              <a:solidFill>
                <a:srgbClr val="3F3D3F"/>
              </a:solidFill>
              <a:latin typeface="Arial" panose="020B0604020202020204"/>
            </a:endParaRPr>
          </a:p>
        </p:txBody>
      </p:sp>
      <p:sp>
        <p:nvSpPr>
          <p:cNvPr id="8" name="矩形 7"/>
          <p:cNvSpPr/>
          <p:nvPr/>
        </p:nvSpPr>
        <p:spPr>
          <a:xfrm>
            <a:off x="6195169" y="2389434"/>
            <a:ext cx="607191" cy="107286"/>
          </a:xfrm>
          <a:prstGeom prst="rect">
            <a:avLst/>
          </a:prstGeom>
          <a:solidFill>
            <a:srgbClr val="FFFFFF"/>
          </a:solidFill>
        </p:spPr>
        <p:txBody>
          <a:bodyPr wrap="none" lIns="0" tIns="0" rIns="0" bIns="0">
            <a:noAutofit/>
          </a:bodyPr>
          <a:p>
            <a:pPr indent="0" algn="r"/>
            <a:r>
              <a:rPr lang="en-US" sz="750" b="1">
                <a:solidFill>
                  <a:srgbClr val="3F3D3F"/>
                </a:solidFill>
                <a:latin typeface="Arial" panose="020B0604020202020204"/>
              </a:rPr>
              <a:t>K80 Roofline</a:t>
            </a:r>
            <a:endParaRPr lang="en-US" sz="750" b="1">
              <a:solidFill>
                <a:srgbClr val="3F3D3F"/>
              </a:solidFill>
              <a:latin typeface="Arial" panose="020B0604020202020204"/>
            </a:endParaRPr>
          </a:p>
        </p:txBody>
      </p:sp>
      <p:sp>
        <p:nvSpPr>
          <p:cNvPr id="9" name="矩形 8"/>
          <p:cNvSpPr/>
          <p:nvPr/>
        </p:nvSpPr>
        <p:spPr>
          <a:xfrm>
            <a:off x="6195169" y="2784336"/>
            <a:ext cx="346966"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LSTMO</a:t>
            </a:r>
            <a:endParaRPr lang="en-US" sz="750" b="1">
              <a:solidFill>
                <a:srgbClr val="3F3D3F"/>
              </a:solidFill>
              <a:latin typeface="Arial" panose="020B0604020202020204"/>
            </a:endParaRPr>
          </a:p>
        </p:txBody>
      </p:sp>
      <p:sp>
        <p:nvSpPr>
          <p:cNvPr id="10" name="矩形 9"/>
          <p:cNvSpPr/>
          <p:nvPr/>
        </p:nvSpPr>
        <p:spPr>
          <a:xfrm>
            <a:off x="6055926" y="2788901"/>
            <a:ext cx="89024" cy="91307"/>
          </a:xfrm>
          <a:prstGeom prst="rect">
            <a:avLst/>
          </a:prstGeom>
          <a:solidFill>
            <a:srgbClr val="FFFFFF"/>
          </a:solidFill>
        </p:spPr>
        <p:txBody>
          <a:bodyPr wrap="none" lIns="0" tIns="0" rIns="0" bIns="0">
            <a:noAutofit/>
          </a:bodyPr>
          <a:p>
            <a:pPr indent="0" algn="just"/>
            <a:r>
              <a:rPr lang="en-US" sz="560">
                <a:solidFill>
                  <a:srgbClr val="DF201C"/>
                </a:solidFill>
                <a:latin typeface="MingLiU"/>
              </a:rPr>
              <a:t>★</a:t>
            </a:r>
            <a:endParaRPr lang="en-US" sz="560">
              <a:solidFill>
                <a:srgbClr val="DF201C"/>
              </a:solidFill>
              <a:latin typeface="MingLiU"/>
            </a:endParaRPr>
          </a:p>
        </p:txBody>
      </p:sp>
      <p:sp>
        <p:nvSpPr>
          <p:cNvPr id="11" name="矩形 10"/>
          <p:cNvSpPr/>
          <p:nvPr/>
        </p:nvSpPr>
        <p:spPr>
          <a:xfrm>
            <a:off x="6195169" y="2978363"/>
            <a:ext cx="335553"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LSTM1</a:t>
            </a:r>
            <a:endParaRPr lang="en-US" sz="750" b="1">
              <a:solidFill>
                <a:srgbClr val="3F3D3F"/>
              </a:solidFill>
              <a:latin typeface="Arial" panose="020B0604020202020204"/>
            </a:endParaRPr>
          </a:p>
        </p:txBody>
      </p:sp>
      <p:sp>
        <p:nvSpPr>
          <p:cNvPr id="12" name="矩形 11"/>
          <p:cNvSpPr/>
          <p:nvPr/>
        </p:nvSpPr>
        <p:spPr>
          <a:xfrm>
            <a:off x="6195169" y="3172390"/>
            <a:ext cx="269355"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MLP1</a:t>
            </a:r>
            <a:endParaRPr lang="en-US" sz="750" b="1">
              <a:solidFill>
                <a:srgbClr val="3F3D3F"/>
              </a:solidFill>
              <a:latin typeface="Arial" panose="020B0604020202020204"/>
            </a:endParaRPr>
          </a:p>
        </p:txBody>
      </p:sp>
      <p:sp>
        <p:nvSpPr>
          <p:cNvPr id="13" name="矩形 12"/>
          <p:cNvSpPr/>
          <p:nvPr/>
        </p:nvSpPr>
        <p:spPr>
          <a:xfrm>
            <a:off x="6058209" y="3181520"/>
            <a:ext cx="79893" cy="82176"/>
          </a:xfrm>
          <a:prstGeom prst="rect">
            <a:avLst/>
          </a:prstGeom>
          <a:solidFill>
            <a:srgbClr val="FFFFFF"/>
          </a:solidFill>
        </p:spPr>
        <p:txBody>
          <a:bodyPr wrap="none" lIns="0" tIns="0" rIns="0" bIns="0">
            <a:noAutofit/>
          </a:bodyPr>
          <a:p>
            <a:pPr indent="0" algn="just"/>
            <a:r>
              <a:rPr lang="en-US" sz="560">
                <a:solidFill>
                  <a:srgbClr val="299333"/>
                </a:solidFill>
                <a:latin typeface="MingLiU"/>
              </a:rPr>
              <a:t>★</a:t>
            </a:r>
            <a:endParaRPr lang="en-US" sz="560">
              <a:solidFill>
                <a:srgbClr val="299333"/>
              </a:solidFill>
              <a:latin typeface="MingLiU"/>
            </a:endParaRPr>
          </a:p>
        </p:txBody>
      </p:sp>
      <p:sp>
        <p:nvSpPr>
          <p:cNvPr id="14" name="矩形 13"/>
          <p:cNvSpPr/>
          <p:nvPr/>
        </p:nvSpPr>
        <p:spPr>
          <a:xfrm>
            <a:off x="6195169" y="3366417"/>
            <a:ext cx="283051"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MLPO</a:t>
            </a:r>
            <a:endParaRPr lang="en-US" sz="750" b="1">
              <a:solidFill>
                <a:srgbClr val="3F3D3F"/>
              </a:solidFill>
              <a:latin typeface="Arial" panose="020B0604020202020204"/>
            </a:endParaRPr>
          </a:p>
        </p:txBody>
      </p:sp>
      <p:sp>
        <p:nvSpPr>
          <p:cNvPr id="15" name="矩形 14"/>
          <p:cNvSpPr/>
          <p:nvPr/>
        </p:nvSpPr>
        <p:spPr>
          <a:xfrm>
            <a:off x="6053644" y="3373265"/>
            <a:ext cx="91307" cy="86742"/>
          </a:xfrm>
          <a:prstGeom prst="rect">
            <a:avLst/>
          </a:prstGeom>
          <a:solidFill>
            <a:srgbClr val="FFFFFF"/>
          </a:solidFill>
        </p:spPr>
        <p:txBody>
          <a:bodyPr wrap="none" lIns="0" tIns="0" rIns="0" bIns="0">
            <a:noAutofit/>
          </a:bodyPr>
          <a:p>
            <a:pPr indent="0" algn="just"/>
            <a:r>
              <a:rPr lang="en-US" sz="560">
                <a:solidFill>
                  <a:srgbClr val="8E25DB"/>
                </a:solidFill>
                <a:latin typeface="MingLiU"/>
              </a:rPr>
              <a:t>★</a:t>
            </a:r>
            <a:endParaRPr lang="en-US" sz="560">
              <a:solidFill>
                <a:srgbClr val="8E25DB"/>
              </a:solidFill>
              <a:latin typeface="MingLiU"/>
            </a:endParaRPr>
          </a:p>
        </p:txBody>
      </p:sp>
      <p:sp>
        <p:nvSpPr>
          <p:cNvPr id="16" name="矩形 15"/>
          <p:cNvSpPr/>
          <p:nvPr/>
        </p:nvSpPr>
        <p:spPr>
          <a:xfrm>
            <a:off x="6192887" y="3560444"/>
            <a:ext cx="285334"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CNNO</a:t>
            </a:r>
            <a:endParaRPr lang="en-US" sz="750" b="1">
              <a:solidFill>
                <a:srgbClr val="3F3D3F"/>
              </a:solidFill>
              <a:latin typeface="Arial" panose="020B0604020202020204"/>
            </a:endParaRPr>
          </a:p>
        </p:txBody>
      </p:sp>
      <p:sp>
        <p:nvSpPr>
          <p:cNvPr id="17" name="矩形 16"/>
          <p:cNvSpPr/>
          <p:nvPr/>
        </p:nvSpPr>
        <p:spPr>
          <a:xfrm>
            <a:off x="6192887" y="3754471"/>
            <a:ext cx="271638"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CNN1</a:t>
            </a:r>
            <a:endParaRPr lang="en-US" sz="750" b="1">
              <a:solidFill>
                <a:srgbClr val="3F3D3F"/>
              </a:solidFill>
              <a:latin typeface="Arial" panose="020B0604020202020204"/>
            </a:endParaRPr>
          </a:p>
        </p:txBody>
      </p:sp>
      <p:sp>
        <p:nvSpPr>
          <p:cNvPr id="18" name="矩形 17"/>
          <p:cNvSpPr/>
          <p:nvPr/>
        </p:nvSpPr>
        <p:spPr>
          <a:xfrm>
            <a:off x="6055926" y="3763602"/>
            <a:ext cx="89024" cy="82176"/>
          </a:xfrm>
          <a:prstGeom prst="rect">
            <a:avLst/>
          </a:prstGeom>
          <a:solidFill>
            <a:srgbClr val="FFFFFF"/>
          </a:solidFill>
        </p:spPr>
        <p:txBody>
          <a:bodyPr wrap="none" lIns="0" tIns="0" rIns="0" bIns="0">
            <a:noAutofit/>
          </a:bodyPr>
          <a:p>
            <a:pPr indent="0" algn="just"/>
            <a:r>
              <a:rPr lang="en-US" sz="560">
                <a:solidFill>
                  <a:srgbClr val="E129DD"/>
                </a:solidFill>
                <a:latin typeface="MingLiU"/>
              </a:rPr>
              <a:t>★</a:t>
            </a:r>
            <a:endParaRPr lang="en-US" sz="560">
              <a:solidFill>
                <a:srgbClr val="E129DD"/>
              </a:solidFill>
              <a:latin typeface="MingLiU"/>
            </a:endParaRPr>
          </a:p>
        </p:txBody>
      </p:sp>
      <p:sp>
        <p:nvSpPr>
          <p:cNvPr id="19" name="矩形 18"/>
          <p:cNvSpPr/>
          <p:nvPr/>
        </p:nvSpPr>
        <p:spPr>
          <a:xfrm>
            <a:off x="6195169" y="3946215"/>
            <a:ext cx="346966" cy="100438"/>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LSTMO</a:t>
            </a:r>
            <a:endParaRPr lang="en-US" sz="750" b="1">
              <a:solidFill>
                <a:srgbClr val="3F3D3F"/>
              </a:solidFill>
              <a:latin typeface="Arial" panose="020B0604020202020204"/>
            </a:endParaRPr>
          </a:p>
        </p:txBody>
      </p:sp>
      <p:sp>
        <p:nvSpPr>
          <p:cNvPr id="20" name="矩形 19"/>
          <p:cNvSpPr/>
          <p:nvPr/>
        </p:nvSpPr>
        <p:spPr>
          <a:xfrm>
            <a:off x="6053644" y="3950781"/>
            <a:ext cx="91307" cy="86742"/>
          </a:xfrm>
          <a:prstGeom prst="rect">
            <a:avLst/>
          </a:prstGeom>
          <a:solidFill>
            <a:srgbClr val="FFFFFF"/>
          </a:solidFill>
        </p:spPr>
        <p:txBody>
          <a:bodyPr wrap="none" lIns="0" tIns="0" rIns="0" bIns="0">
            <a:noAutofit/>
          </a:bodyPr>
          <a:p>
            <a:pPr indent="0" algn="just"/>
            <a:r>
              <a:rPr lang="en-US" sz="1125" b="1">
                <a:solidFill>
                  <a:srgbClr val="DF201C"/>
                </a:solidFill>
                <a:latin typeface="Arial" panose="020B0604020202020204"/>
              </a:rPr>
              <a:t>▲</a:t>
            </a:r>
            <a:endParaRPr lang="en-US" sz="1125" b="1">
              <a:solidFill>
                <a:srgbClr val="DF201C"/>
              </a:solidFill>
              <a:latin typeface="Arial" panose="020B0604020202020204"/>
            </a:endParaRPr>
          </a:p>
        </p:txBody>
      </p:sp>
      <p:sp>
        <p:nvSpPr>
          <p:cNvPr id="21" name="矩形 20"/>
          <p:cNvSpPr/>
          <p:nvPr/>
        </p:nvSpPr>
        <p:spPr>
          <a:xfrm>
            <a:off x="6195169" y="4140242"/>
            <a:ext cx="335553" cy="100438"/>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LSTM1</a:t>
            </a:r>
            <a:endParaRPr lang="en-US" sz="750" b="1">
              <a:solidFill>
                <a:srgbClr val="3F3D3F"/>
              </a:solidFill>
              <a:latin typeface="Arial" panose="020B0604020202020204"/>
            </a:endParaRPr>
          </a:p>
        </p:txBody>
      </p:sp>
      <p:sp>
        <p:nvSpPr>
          <p:cNvPr id="22" name="矩形 21"/>
          <p:cNvSpPr/>
          <p:nvPr/>
        </p:nvSpPr>
        <p:spPr>
          <a:xfrm>
            <a:off x="6058209" y="4149373"/>
            <a:ext cx="86742" cy="82176"/>
          </a:xfrm>
          <a:prstGeom prst="rect">
            <a:avLst/>
          </a:prstGeom>
          <a:solidFill>
            <a:srgbClr val="FFFFFF"/>
          </a:solidFill>
        </p:spPr>
        <p:txBody>
          <a:bodyPr wrap="none" lIns="0" tIns="0" rIns="0" bIns="0">
            <a:noAutofit/>
          </a:bodyPr>
          <a:p>
            <a:pPr indent="0" algn="just"/>
            <a:r>
              <a:rPr lang="en-US" sz="1125" b="1">
                <a:solidFill>
                  <a:srgbClr val="EC7D31"/>
                </a:solidFill>
                <a:latin typeface="Arial" panose="020B0604020202020204"/>
              </a:rPr>
              <a:t>▲</a:t>
            </a:r>
            <a:endParaRPr lang="en-US" sz="1125" b="1">
              <a:solidFill>
                <a:srgbClr val="EC7D31"/>
              </a:solidFill>
              <a:latin typeface="Arial" panose="020B0604020202020204"/>
            </a:endParaRPr>
          </a:p>
        </p:txBody>
      </p:sp>
      <p:sp>
        <p:nvSpPr>
          <p:cNvPr id="23" name="矩形 22"/>
          <p:cNvSpPr/>
          <p:nvPr/>
        </p:nvSpPr>
        <p:spPr>
          <a:xfrm>
            <a:off x="6195169" y="4334269"/>
            <a:ext cx="269355" cy="100438"/>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MLP1</a:t>
            </a:r>
            <a:endParaRPr lang="en-US" sz="750" b="1">
              <a:solidFill>
                <a:srgbClr val="3F3D3F"/>
              </a:solidFill>
              <a:latin typeface="Arial" panose="020B0604020202020204"/>
            </a:endParaRPr>
          </a:p>
        </p:txBody>
      </p:sp>
      <p:sp>
        <p:nvSpPr>
          <p:cNvPr id="24" name="矩形 23"/>
          <p:cNvSpPr/>
          <p:nvPr/>
        </p:nvSpPr>
        <p:spPr>
          <a:xfrm>
            <a:off x="6053644" y="4338835"/>
            <a:ext cx="91307" cy="86742"/>
          </a:xfrm>
          <a:prstGeom prst="rect">
            <a:avLst/>
          </a:prstGeom>
          <a:solidFill>
            <a:srgbClr val="FFFFFF"/>
          </a:solidFill>
        </p:spPr>
        <p:txBody>
          <a:bodyPr wrap="none" lIns="0" tIns="0" rIns="0" bIns="0">
            <a:noAutofit/>
          </a:bodyPr>
          <a:p>
            <a:pPr indent="0" algn="just"/>
            <a:r>
              <a:rPr lang="en-US" sz="1125" b="1">
                <a:solidFill>
                  <a:srgbClr val="299333"/>
                </a:solidFill>
                <a:latin typeface="Arial" panose="020B0604020202020204"/>
              </a:rPr>
              <a:t>▲</a:t>
            </a:r>
            <a:endParaRPr lang="en-US" sz="1125" b="1">
              <a:solidFill>
                <a:srgbClr val="299333"/>
              </a:solidFill>
              <a:latin typeface="Arial" panose="020B0604020202020204"/>
            </a:endParaRPr>
          </a:p>
        </p:txBody>
      </p:sp>
      <p:sp>
        <p:nvSpPr>
          <p:cNvPr id="25" name="矩形 24"/>
          <p:cNvSpPr/>
          <p:nvPr/>
        </p:nvSpPr>
        <p:spPr>
          <a:xfrm>
            <a:off x="6195169" y="4528296"/>
            <a:ext cx="283051" cy="100438"/>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MLPO</a:t>
            </a:r>
            <a:endParaRPr lang="en-US" sz="750" b="1">
              <a:solidFill>
                <a:srgbClr val="3F3D3F"/>
              </a:solidFill>
              <a:latin typeface="Arial" panose="020B0604020202020204"/>
            </a:endParaRPr>
          </a:p>
        </p:txBody>
      </p:sp>
      <p:sp>
        <p:nvSpPr>
          <p:cNvPr id="26" name="矩形 25"/>
          <p:cNvSpPr/>
          <p:nvPr/>
        </p:nvSpPr>
        <p:spPr>
          <a:xfrm>
            <a:off x="6192887" y="4722323"/>
            <a:ext cx="285334" cy="100438"/>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CNNO</a:t>
            </a:r>
            <a:endParaRPr lang="en-US" sz="750" b="1">
              <a:solidFill>
                <a:srgbClr val="3F3D3F"/>
              </a:solidFill>
              <a:latin typeface="Arial" panose="020B0604020202020204"/>
            </a:endParaRPr>
          </a:p>
        </p:txBody>
      </p:sp>
      <p:sp>
        <p:nvSpPr>
          <p:cNvPr id="27" name="矩形 26"/>
          <p:cNvSpPr/>
          <p:nvPr/>
        </p:nvSpPr>
        <p:spPr>
          <a:xfrm>
            <a:off x="6192887" y="4916350"/>
            <a:ext cx="271638" cy="100438"/>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CNN1</a:t>
            </a:r>
            <a:endParaRPr lang="en-US" sz="750" b="1">
              <a:solidFill>
                <a:srgbClr val="3F3D3F"/>
              </a:solidFill>
              <a:latin typeface="Arial" panose="020B0604020202020204"/>
            </a:endParaRPr>
          </a:p>
        </p:txBody>
      </p:sp>
      <p:sp>
        <p:nvSpPr>
          <p:cNvPr id="28" name="矩形 27"/>
          <p:cNvSpPr/>
          <p:nvPr/>
        </p:nvSpPr>
        <p:spPr>
          <a:xfrm>
            <a:off x="6044513" y="5110377"/>
            <a:ext cx="497622" cy="111851"/>
          </a:xfrm>
          <a:prstGeom prst="rect">
            <a:avLst/>
          </a:prstGeom>
          <a:solidFill>
            <a:srgbClr val="FFFFFF"/>
          </a:solidFill>
        </p:spPr>
        <p:txBody>
          <a:bodyPr wrap="none" lIns="0" tIns="0" rIns="0" bIns="0">
            <a:noAutofit/>
          </a:bodyPr>
          <a:p>
            <a:pPr indent="0"/>
            <a:r>
              <a:rPr lang="en-US" sz="750" b="1">
                <a:solidFill>
                  <a:srgbClr val="DF201C"/>
                </a:solidFill>
                <a:latin typeface="Arial" panose="020B0604020202020204"/>
              </a:rPr>
              <a:t>• </a:t>
            </a:r>
            <a:r>
              <a:rPr lang="en-US" sz="750" b="1">
                <a:solidFill>
                  <a:srgbClr val="3F3D3F"/>
                </a:solidFill>
                <a:latin typeface="Arial" panose="020B0604020202020204"/>
              </a:rPr>
              <a:t>LSTMO</a:t>
            </a:r>
            <a:endParaRPr lang="en-US" sz="750" b="1">
              <a:solidFill>
                <a:srgbClr val="3F3D3F"/>
              </a:solidFill>
              <a:latin typeface="Arial" panose="020B0604020202020204"/>
            </a:endParaRPr>
          </a:p>
        </p:txBody>
      </p:sp>
      <p:sp>
        <p:nvSpPr>
          <p:cNvPr id="29" name="矩形 28"/>
          <p:cNvSpPr/>
          <p:nvPr/>
        </p:nvSpPr>
        <p:spPr>
          <a:xfrm>
            <a:off x="6044513" y="5304405"/>
            <a:ext cx="486209" cy="109568"/>
          </a:xfrm>
          <a:prstGeom prst="rect">
            <a:avLst/>
          </a:prstGeom>
          <a:solidFill>
            <a:srgbClr val="FFFFFF"/>
          </a:solidFill>
        </p:spPr>
        <p:txBody>
          <a:bodyPr wrap="none" lIns="0" tIns="0" rIns="0" bIns="0">
            <a:noAutofit/>
          </a:bodyPr>
          <a:p>
            <a:pPr indent="0"/>
            <a:r>
              <a:rPr lang="en-US" sz="750" b="1">
                <a:solidFill>
                  <a:srgbClr val="ED7D31"/>
                </a:solidFill>
                <a:latin typeface="Arial" panose="020B0604020202020204"/>
              </a:rPr>
              <a:t>• </a:t>
            </a:r>
            <a:r>
              <a:rPr lang="en-US" sz="750" b="1">
                <a:solidFill>
                  <a:srgbClr val="3F3D3F"/>
                </a:solidFill>
                <a:latin typeface="Arial" panose="020B0604020202020204"/>
              </a:rPr>
              <a:t>LSTM1</a:t>
            </a:r>
            <a:endParaRPr lang="en-US" sz="750" b="1">
              <a:solidFill>
                <a:srgbClr val="3F3D3F"/>
              </a:solidFill>
              <a:latin typeface="Arial" panose="020B0604020202020204"/>
            </a:endParaRPr>
          </a:p>
        </p:txBody>
      </p:sp>
      <p:sp>
        <p:nvSpPr>
          <p:cNvPr id="30" name="矩形 29"/>
          <p:cNvSpPr/>
          <p:nvPr/>
        </p:nvSpPr>
        <p:spPr>
          <a:xfrm>
            <a:off x="6167777" y="2583461"/>
            <a:ext cx="677953" cy="105003"/>
          </a:xfrm>
          <a:prstGeom prst="rect">
            <a:avLst/>
          </a:prstGeom>
          <a:solidFill>
            <a:srgbClr val="FFFFFF"/>
          </a:solidFill>
        </p:spPr>
        <p:txBody>
          <a:bodyPr wrap="none" lIns="0" tIns="0" rIns="0" bIns="0">
            <a:noAutofit/>
          </a:bodyPr>
          <a:p>
            <a:pPr indent="0" algn="r"/>
            <a:r>
              <a:rPr lang="en-US" sz="750" b="1">
                <a:solidFill>
                  <a:srgbClr val="3F3D3F"/>
                </a:solidFill>
                <a:latin typeface="Arial" panose="020B0604020202020204"/>
              </a:rPr>
              <a:t>HSW Roofline</a:t>
            </a:r>
            <a:endParaRPr lang="en-US" sz="750" b="1">
              <a:solidFill>
                <a:srgbClr val="3F3D3F"/>
              </a:solidFill>
              <a:latin typeface="Arial" panose="020B0604020202020204"/>
            </a:endParaRPr>
          </a:p>
        </p:txBody>
      </p:sp>
      <p:sp>
        <p:nvSpPr>
          <p:cNvPr id="31" name="矩形 30"/>
          <p:cNvSpPr/>
          <p:nvPr/>
        </p:nvSpPr>
        <p:spPr>
          <a:xfrm>
            <a:off x="2775728" y="5500714"/>
            <a:ext cx="3608903" cy="84459"/>
          </a:xfrm>
          <a:prstGeom prst="rect">
            <a:avLst/>
          </a:prstGeom>
          <a:solidFill>
            <a:srgbClr val="FFFFFF"/>
          </a:solidFill>
        </p:spPr>
        <p:txBody>
          <a:bodyPr wrap="none" lIns="0" tIns="0" rIns="0" bIns="0">
            <a:noAutofit/>
          </a:bodyPr>
          <a:p>
            <a:pPr indent="0" algn="r"/>
            <a:r>
              <a:rPr lang="en-US" sz="750" b="1">
                <a:solidFill>
                  <a:srgbClr val="7B7B7B"/>
                </a:solidFill>
                <a:latin typeface="Arial" panose="020B0604020202020204"/>
              </a:rPr>
              <a:t>4 more</a:t>
            </a:r>
            <a:endParaRPr lang="en-US" sz="750" b="1">
              <a:solidFill>
                <a:srgbClr val="7B7B7B"/>
              </a:solidFill>
              <a:latin typeface="Arial" panose="020B0604020202020204"/>
            </a:endParaRPr>
          </a:p>
        </p:txBody>
      </p:sp>
      <p:sp>
        <p:nvSpPr>
          <p:cNvPr id="32" name="矩形 31"/>
          <p:cNvSpPr/>
          <p:nvPr/>
        </p:nvSpPr>
        <p:spPr>
          <a:xfrm>
            <a:off x="2775728" y="5585173"/>
            <a:ext cx="3608903" cy="120982"/>
          </a:xfrm>
          <a:prstGeom prst="rect">
            <a:avLst/>
          </a:prstGeom>
          <a:solidFill>
            <a:srgbClr val="FFFFFF"/>
          </a:solidFill>
        </p:spPr>
        <p:txBody>
          <a:bodyPr wrap="none" lIns="0" tIns="0" rIns="0" bIns="0">
            <a:noAutofit/>
          </a:bodyPr>
          <a:p>
            <a:pPr indent="0">
              <a:lnSpc>
                <a:spcPct val="79000"/>
              </a:lnSpc>
            </a:pPr>
            <a:r>
              <a:rPr lang="en-US" sz="750" b="1" i="1">
                <a:solidFill>
                  <a:srgbClr val="3F3D3F"/>
                </a:solidFill>
                <a:latin typeface="Arial" panose="020B0604020202020204"/>
              </a:rPr>
              <a:t>Operational Intensity: Ops/weight byte (log scale)</a:t>
            </a:r>
            <a:endParaRPr lang="en-US" sz="750" b="1" i="1">
              <a:solidFill>
                <a:srgbClr val="3F3D3F"/>
              </a:solidFill>
              <a:latin typeface="Arial" panose="020B0604020202020204"/>
            </a:endParaRPr>
          </a:p>
        </p:txBody>
      </p:sp>
      <p:sp>
        <p:nvSpPr>
          <p:cNvPr id="33" name="矩形 32"/>
          <p:cNvSpPr/>
          <p:nvPr/>
        </p:nvSpPr>
        <p:spPr>
          <a:xfrm>
            <a:off x="1832985" y="5804310"/>
            <a:ext cx="5040138" cy="143808"/>
          </a:xfrm>
          <a:prstGeom prst="rect">
            <a:avLst/>
          </a:prstGeom>
          <a:solidFill>
            <a:srgbClr val="FFFFFF"/>
          </a:solidFill>
        </p:spPr>
        <p:txBody>
          <a:bodyPr wrap="none" lIns="0" tIns="0" rIns="0" bIns="0">
            <a:noAutofit/>
          </a:bodyPr>
          <a:p>
            <a:pPr indent="0"/>
            <a:r>
              <a:rPr lang="en-US" sz="975">
                <a:latin typeface="Trebuchet MS" panose="020B0603020202020204"/>
              </a:rPr>
              <a:t>Jouppi et al, TPU: In-Datacenter Performance Analysis of a Tensor Processing Unit, ISCA'17</a:t>
            </a:r>
            <a:endParaRPr lang="en-US" sz="975">
              <a:latin typeface="Trebuchet MS" panose="020B0603020202020204"/>
            </a:endParaRPr>
          </a:p>
        </p:txBody>
      </p:sp>
      <p:sp>
        <p:nvSpPr>
          <p:cNvPr id="34" name="矩形 33"/>
          <p:cNvSpPr/>
          <p:nvPr/>
        </p:nvSpPr>
        <p:spPr>
          <a:xfrm>
            <a:off x="7309113" y="2788901"/>
            <a:ext cx="1303405" cy="1177858"/>
          </a:xfrm>
          <a:prstGeom prst="rect">
            <a:avLst/>
          </a:prstGeom>
          <a:solidFill>
            <a:srgbClr val="FFFFFF"/>
          </a:solidFill>
        </p:spPr>
        <p:txBody>
          <a:bodyPr lIns="0" tIns="0" rIns="0" bIns="0">
            <a:noAutofit/>
          </a:bodyPr>
          <a:p>
            <a:pPr indent="0">
              <a:spcAft>
                <a:spcPts val="1120"/>
              </a:spcAft>
            </a:pPr>
            <a:r>
              <a:rPr lang="en-US" sz="1945" b="1" cap="small">
                <a:solidFill>
                  <a:srgbClr val="33528F"/>
                </a:solidFill>
                <a:latin typeface="宋体" panose="02010600030101010101" pitchFamily="2" charset="-122"/>
              </a:rPr>
              <a:t>☆</a:t>
            </a:r>
            <a:r>
              <a:rPr lang="en-US" sz="1650" b="1" cap="small">
                <a:solidFill>
                  <a:srgbClr val="33528F"/>
                </a:solidFill>
                <a:latin typeface="Trebuchet MS" panose="020B0603020202020204"/>
              </a:rPr>
              <a:t> </a:t>
            </a:r>
            <a:r>
              <a:rPr lang="en-US" sz="1650" b="1" cap="small">
                <a:solidFill>
                  <a:srgbClr val="0070C0"/>
                </a:solidFill>
                <a:latin typeface="Trebuchet MS" panose="020B0603020202020204"/>
              </a:rPr>
              <a:t>tpu</a:t>
            </a:r>
            <a:endParaRPr lang="en-US" sz="1650" b="1" cap="small">
              <a:solidFill>
                <a:srgbClr val="0070C0"/>
              </a:solidFill>
              <a:latin typeface="Trebuchet MS" panose="020B0603020202020204"/>
            </a:endParaRPr>
          </a:p>
          <a:p>
            <a:pPr indent="0">
              <a:spcAft>
                <a:spcPts val="1120"/>
              </a:spcAft>
            </a:pPr>
            <a:r>
              <a:rPr lang="en-US" sz="1650" b="1">
                <a:solidFill>
                  <a:srgbClr val="AB5A24"/>
                </a:solidFill>
                <a:latin typeface="宋体" panose="02010600030101010101" pitchFamily="2" charset="-122"/>
              </a:rPr>
              <a:t>△</a:t>
            </a:r>
            <a:r>
              <a:rPr lang="en-US" sz="1350" b="1">
                <a:solidFill>
                  <a:srgbClr val="AB5A24"/>
                </a:solidFill>
                <a:latin typeface="Trebuchet MS" panose="020B0603020202020204"/>
              </a:rPr>
              <a:t> </a:t>
            </a:r>
            <a:r>
              <a:rPr lang="en-US" sz="1350" b="1">
                <a:solidFill>
                  <a:srgbClr val="ED7D31"/>
                </a:solidFill>
                <a:latin typeface="Trebuchet MS" panose="020B0603020202020204"/>
              </a:rPr>
              <a:t>GPU K80</a:t>
            </a:r>
            <a:endParaRPr lang="en-US" sz="1350" b="1">
              <a:solidFill>
                <a:srgbClr val="ED7D31"/>
              </a:solidFill>
              <a:latin typeface="Trebuchet MS" panose="020B0603020202020204"/>
            </a:endParaRPr>
          </a:p>
          <a:p>
            <a:pPr indent="0"/>
            <a:r>
              <a:rPr lang="en-US" sz="2620">
                <a:solidFill>
                  <a:srgbClr val="B98C00"/>
                </a:solidFill>
                <a:latin typeface="Courier New" panose="02070309020205020404"/>
              </a:rPr>
              <a:t>O </a:t>
            </a:r>
            <a:r>
              <a:rPr lang="en-US" sz="1350" b="1">
                <a:solidFill>
                  <a:srgbClr val="FFC000"/>
                </a:solidFill>
                <a:latin typeface="Trebuchet MS" panose="020B0603020202020204"/>
              </a:rPr>
              <a:t>CPU Haswell</a:t>
            </a:r>
            <a:endParaRPr lang="en-US" sz="1350" b="1">
              <a:solidFill>
                <a:srgbClr val="FFC000"/>
              </a:solidFill>
              <a:latin typeface="Trebuchet MS" panose="020B0603020202020204"/>
            </a:endParaRPr>
          </a:p>
        </p:txBody>
      </p:sp>
    </p:spTree>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147994" y="2218233"/>
            <a:ext cx="4330227" cy="3485639"/>
          </a:xfrm>
          <a:prstGeom prst="rect">
            <a:avLst/>
          </a:prstGeom>
        </p:spPr>
      </p:pic>
      <p:sp>
        <p:nvSpPr>
          <p:cNvPr id="3" name="矩形 2"/>
          <p:cNvSpPr/>
          <p:nvPr/>
        </p:nvSpPr>
        <p:spPr>
          <a:xfrm>
            <a:off x="1139825" y="694690"/>
            <a:ext cx="7358380" cy="952500"/>
          </a:xfrm>
          <a:prstGeom prst="rect">
            <a:avLst/>
          </a:prstGeom>
          <a:solidFill>
            <a:srgbClr val="FFFFFF"/>
          </a:solidFill>
        </p:spPr>
        <p:txBody>
          <a:bodyPr lIns="0" tIns="0" rIns="0" bIns="0">
            <a:noAutofit/>
          </a:bodyPr>
          <a:p>
            <a:pPr indent="0" algn="ctr">
              <a:lnSpc>
                <a:spcPct val="91000"/>
              </a:lnSpc>
            </a:pPr>
            <a:r>
              <a:rPr sz="3600" b="1" kern="0" spc="-5" dirty="0">
                <a:solidFill>
                  <a:srgbClr val="00294D"/>
                </a:solidFill>
                <a:latin typeface="Calibri" panose="020F0502020204030204"/>
                <a:ea typeface="+mj-ea"/>
                <a:cs typeface="Calibri" panose="020F0502020204030204"/>
              </a:rPr>
              <a:t>Gap between real FLOP and peak FLOP: ---Memory Matters</a:t>
            </a:r>
            <a:endParaRPr sz="3600" b="1" kern="0" spc="-5" dirty="0">
              <a:solidFill>
                <a:srgbClr val="00294D"/>
              </a:solidFill>
              <a:latin typeface="Calibri" panose="020F0502020204030204"/>
              <a:ea typeface="+mj-ea"/>
              <a:cs typeface="Calibri" panose="020F0502020204030204"/>
            </a:endParaRPr>
          </a:p>
        </p:txBody>
      </p:sp>
      <p:sp>
        <p:nvSpPr>
          <p:cNvPr id="4" name="矩形 3"/>
          <p:cNvSpPr/>
          <p:nvPr/>
        </p:nvSpPr>
        <p:spPr>
          <a:xfrm>
            <a:off x="292182" y="1873550"/>
            <a:ext cx="2097775" cy="241963"/>
          </a:xfrm>
          <a:prstGeom prst="rect">
            <a:avLst/>
          </a:prstGeom>
          <a:solidFill>
            <a:srgbClr val="FFFFFF"/>
          </a:solidFill>
        </p:spPr>
        <p:txBody>
          <a:bodyPr wrap="none" lIns="0" tIns="0" rIns="0" bIns="0">
            <a:noAutofit/>
          </a:bodyPr>
          <a:p>
            <a:pPr indent="0"/>
            <a:r>
              <a:rPr lang="en-US" sz="1795" b="1">
                <a:latin typeface="Trebuchet MS" panose="020B0603020202020204"/>
              </a:rPr>
              <a:t>TPU [Jouppi, 2017]</a:t>
            </a:r>
            <a:endParaRPr lang="en-US" sz="1795" b="1">
              <a:latin typeface="Trebuchet MS" panose="020B0603020202020204"/>
            </a:endParaRPr>
          </a:p>
        </p:txBody>
      </p:sp>
      <p:sp>
        <p:nvSpPr>
          <p:cNvPr id="5" name="矩形 4"/>
          <p:cNvSpPr/>
          <p:nvPr/>
        </p:nvSpPr>
        <p:spPr>
          <a:xfrm>
            <a:off x="6190604" y="2195406"/>
            <a:ext cx="627735" cy="107286"/>
          </a:xfrm>
          <a:prstGeom prst="rect">
            <a:avLst/>
          </a:prstGeom>
          <a:solidFill>
            <a:srgbClr val="FFFFFF"/>
          </a:solidFill>
        </p:spPr>
        <p:txBody>
          <a:bodyPr wrap="none" lIns="0" tIns="0" rIns="0" bIns="0">
            <a:noAutofit/>
          </a:bodyPr>
          <a:p>
            <a:pPr indent="0" algn="r"/>
            <a:r>
              <a:rPr lang="en-US" sz="750" b="1">
                <a:solidFill>
                  <a:srgbClr val="3F3D3F"/>
                </a:solidFill>
                <a:latin typeface="Arial" panose="020B0604020202020204"/>
              </a:rPr>
              <a:t>TPU Roofline</a:t>
            </a:r>
            <a:endParaRPr lang="en-US" sz="750" b="1">
              <a:solidFill>
                <a:srgbClr val="3F3D3F"/>
              </a:solidFill>
              <a:latin typeface="Arial" panose="020B0604020202020204"/>
            </a:endParaRPr>
          </a:p>
        </p:txBody>
      </p:sp>
      <p:sp>
        <p:nvSpPr>
          <p:cNvPr id="6" name="矩形 5"/>
          <p:cNvSpPr/>
          <p:nvPr/>
        </p:nvSpPr>
        <p:spPr>
          <a:xfrm>
            <a:off x="6195169" y="2389434"/>
            <a:ext cx="607191" cy="107286"/>
          </a:xfrm>
          <a:prstGeom prst="rect">
            <a:avLst/>
          </a:prstGeom>
          <a:solidFill>
            <a:srgbClr val="FFFFFF"/>
          </a:solidFill>
        </p:spPr>
        <p:txBody>
          <a:bodyPr wrap="none" lIns="0" tIns="0" rIns="0" bIns="0">
            <a:noAutofit/>
          </a:bodyPr>
          <a:p>
            <a:pPr indent="0" algn="r"/>
            <a:r>
              <a:rPr lang="en-US" sz="750" b="1">
                <a:solidFill>
                  <a:srgbClr val="3F3D3F"/>
                </a:solidFill>
                <a:latin typeface="Arial" panose="020B0604020202020204"/>
              </a:rPr>
              <a:t>K80 Roofline</a:t>
            </a:r>
            <a:endParaRPr lang="en-US" sz="750" b="1">
              <a:solidFill>
                <a:srgbClr val="3F3D3F"/>
              </a:solidFill>
              <a:latin typeface="Arial" panose="020B0604020202020204"/>
            </a:endParaRPr>
          </a:p>
        </p:txBody>
      </p:sp>
      <p:sp>
        <p:nvSpPr>
          <p:cNvPr id="7" name="矩形 6"/>
          <p:cNvSpPr/>
          <p:nvPr/>
        </p:nvSpPr>
        <p:spPr>
          <a:xfrm>
            <a:off x="6195169" y="2583461"/>
            <a:ext cx="650561" cy="105003"/>
          </a:xfrm>
          <a:prstGeom prst="rect">
            <a:avLst/>
          </a:prstGeom>
          <a:solidFill>
            <a:srgbClr val="FFFFFF"/>
          </a:solidFill>
        </p:spPr>
        <p:txBody>
          <a:bodyPr wrap="none" lIns="0" tIns="0" rIns="0" bIns="0">
            <a:noAutofit/>
          </a:bodyPr>
          <a:p>
            <a:pPr indent="0" algn="r"/>
            <a:r>
              <a:rPr lang="en-US" sz="750" b="1">
                <a:solidFill>
                  <a:srgbClr val="3F3D3F"/>
                </a:solidFill>
                <a:latin typeface="Arial" panose="020B0604020202020204"/>
              </a:rPr>
              <a:t>HSW Roofline</a:t>
            </a:r>
            <a:endParaRPr lang="en-US" sz="750" b="1">
              <a:solidFill>
                <a:srgbClr val="3F3D3F"/>
              </a:solidFill>
              <a:latin typeface="Arial" panose="020B0604020202020204"/>
            </a:endParaRPr>
          </a:p>
        </p:txBody>
      </p:sp>
      <p:sp>
        <p:nvSpPr>
          <p:cNvPr id="8" name="矩形 7"/>
          <p:cNvSpPr/>
          <p:nvPr/>
        </p:nvSpPr>
        <p:spPr>
          <a:xfrm>
            <a:off x="6195169" y="2784336"/>
            <a:ext cx="346966"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LSTMO</a:t>
            </a:r>
            <a:endParaRPr lang="en-US" sz="750" b="1">
              <a:solidFill>
                <a:srgbClr val="3F3D3F"/>
              </a:solidFill>
              <a:latin typeface="Arial" panose="020B0604020202020204"/>
            </a:endParaRPr>
          </a:p>
        </p:txBody>
      </p:sp>
      <p:sp>
        <p:nvSpPr>
          <p:cNvPr id="9" name="矩形 8"/>
          <p:cNvSpPr/>
          <p:nvPr/>
        </p:nvSpPr>
        <p:spPr>
          <a:xfrm>
            <a:off x="6195169" y="2978363"/>
            <a:ext cx="335553"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LSTM1</a:t>
            </a:r>
            <a:endParaRPr lang="en-US" sz="750" b="1">
              <a:solidFill>
                <a:srgbClr val="3F3D3F"/>
              </a:solidFill>
              <a:latin typeface="Arial" panose="020B0604020202020204"/>
            </a:endParaRPr>
          </a:p>
        </p:txBody>
      </p:sp>
      <p:sp>
        <p:nvSpPr>
          <p:cNvPr id="10" name="矩形 9"/>
          <p:cNvSpPr/>
          <p:nvPr/>
        </p:nvSpPr>
        <p:spPr>
          <a:xfrm>
            <a:off x="6192887" y="3560444"/>
            <a:ext cx="285334"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CNNO</a:t>
            </a:r>
            <a:endParaRPr lang="en-US" sz="750" b="1">
              <a:solidFill>
                <a:srgbClr val="3F3D3F"/>
              </a:solidFill>
              <a:latin typeface="Arial" panose="020B0604020202020204"/>
            </a:endParaRPr>
          </a:p>
        </p:txBody>
      </p:sp>
      <p:sp>
        <p:nvSpPr>
          <p:cNvPr id="11" name="矩形 10"/>
          <p:cNvSpPr/>
          <p:nvPr/>
        </p:nvSpPr>
        <p:spPr>
          <a:xfrm>
            <a:off x="6192887" y="3754471"/>
            <a:ext cx="271638" cy="98155"/>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CNN1</a:t>
            </a:r>
            <a:endParaRPr lang="en-US" sz="750" b="1">
              <a:solidFill>
                <a:srgbClr val="3F3D3F"/>
              </a:solidFill>
              <a:latin typeface="Arial" panose="020B0604020202020204"/>
            </a:endParaRPr>
          </a:p>
        </p:txBody>
      </p:sp>
      <p:sp>
        <p:nvSpPr>
          <p:cNvPr id="12" name="矩形 11"/>
          <p:cNvSpPr/>
          <p:nvPr/>
        </p:nvSpPr>
        <p:spPr>
          <a:xfrm>
            <a:off x="6053644" y="3946215"/>
            <a:ext cx="488492" cy="100438"/>
          </a:xfrm>
          <a:prstGeom prst="rect">
            <a:avLst/>
          </a:prstGeom>
          <a:solidFill>
            <a:srgbClr val="FFFFFF"/>
          </a:solidFill>
        </p:spPr>
        <p:txBody>
          <a:bodyPr wrap="none" lIns="0" tIns="0" rIns="0" bIns="0">
            <a:noAutofit/>
          </a:bodyPr>
          <a:p>
            <a:pPr indent="0"/>
            <a:r>
              <a:rPr lang="en-US" sz="750" b="1">
                <a:solidFill>
                  <a:srgbClr val="DF201C"/>
                </a:solidFill>
                <a:latin typeface="Arial" panose="020B0604020202020204"/>
              </a:rPr>
              <a:t>▲ </a:t>
            </a:r>
            <a:r>
              <a:rPr lang="en-US" sz="750" b="1">
                <a:solidFill>
                  <a:srgbClr val="3F3D3F"/>
                </a:solidFill>
                <a:latin typeface="Arial" panose="020B0604020202020204"/>
              </a:rPr>
              <a:t>LSTMO</a:t>
            </a:r>
            <a:endParaRPr lang="en-US" sz="750" b="1">
              <a:solidFill>
                <a:srgbClr val="3F3D3F"/>
              </a:solidFill>
              <a:latin typeface="Arial" panose="020B0604020202020204"/>
            </a:endParaRPr>
          </a:p>
        </p:txBody>
      </p:sp>
      <p:sp>
        <p:nvSpPr>
          <p:cNvPr id="13" name="矩形 12"/>
          <p:cNvSpPr/>
          <p:nvPr/>
        </p:nvSpPr>
        <p:spPr>
          <a:xfrm>
            <a:off x="6195169" y="4140242"/>
            <a:ext cx="335553" cy="100438"/>
          </a:xfrm>
          <a:prstGeom prst="rect">
            <a:avLst/>
          </a:prstGeom>
          <a:solidFill>
            <a:srgbClr val="FFFFFF"/>
          </a:solidFill>
        </p:spPr>
        <p:txBody>
          <a:bodyPr wrap="none" lIns="0" tIns="0" rIns="0" bIns="0">
            <a:noAutofit/>
          </a:bodyPr>
          <a:p>
            <a:pPr indent="0"/>
            <a:r>
              <a:rPr lang="en-US" sz="750" b="1">
                <a:solidFill>
                  <a:srgbClr val="3F3D3F"/>
                </a:solidFill>
                <a:latin typeface="Arial" panose="020B0604020202020204"/>
              </a:rPr>
              <a:t>LSTM1</a:t>
            </a:r>
            <a:endParaRPr lang="en-US" sz="750" b="1">
              <a:solidFill>
                <a:srgbClr val="3F3D3F"/>
              </a:solidFill>
              <a:latin typeface="Arial" panose="020B0604020202020204"/>
            </a:endParaRPr>
          </a:p>
        </p:txBody>
      </p:sp>
      <p:sp>
        <p:nvSpPr>
          <p:cNvPr id="14" name="矩形 13"/>
          <p:cNvSpPr/>
          <p:nvPr/>
        </p:nvSpPr>
        <p:spPr>
          <a:xfrm>
            <a:off x="6053644" y="4334269"/>
            <a:ext cx="410881" cy="100438"/>
          </a:xfrm>
          <a:prstGeom prst="rect">
            <a:avLst/>
          </a:prstGeom>
          <a:solidFill>
            <a:srgbClr val="FFFFFF"/>
          </a:solidFill>
        </p:spPr>
        <p:txBody>
          <a:bodyPr wrap="none" lIns="0" tIns="0" rIns="0" bIns="0">
            <a:noAutofit/>
          </a:bodyPr>
          <a:p>
            <a:pPr indent="0"/>
            <a:r>
              <a:rPr lang="en-US" sz="750" b="1">
                <a:solidFill>
                  <a:srgbClr val="299333"/>
                </a:solidFill>
                <a:latin typeface="Arial" panose="020B0604020202020204"/>
              </a:rPr>
              <a:t>▲ </a:t>
            </a:r>
            <a:r>
              <a:rPr lang="en-US" sz="750" b="1">
                <a:solidFill>
                  <a:srgbClr val="3F3D3F"/>
                </a:solidFill>
                <a:latin typeface="Arial" panose="020B0604020202020204"/>
              </a:rPr>
              <a:t>MLP1</a:t>
            </a:r>
            <a:endParaRPr lang="en-US" sz="750" b="1">
              <a:solidFill>
                <a:srgbClr val="3F3D3F"/>
              </a:solidFill>
              <a:latin typeface="Arial" panose="020B0604020202020204"/>
            </a:endParaRPr>
          </a:p>
        </p:txBody>
      </p:sp>
      <p:sp>
        <p:nvSpPr>
          <p:cNvPr id="15" name="矩形 14"/>
          <p:cNvSpPr/>
          <p:nvPr/>
        </p:nvSpPr>
        <p:spPr>
          <a:xfrm>
            <a:off x="6053644" y="4528296"/>
            <a:ext cx="424577" cy="100438"/>
          </a:xfrm>
          <a:prstGeom prst="rect">
            <a:avLst/>
          </a:prstGeom>
          <a:solidFill>
            <a:srgbClr val="FFFFFF"/>
          </a:solidFill>
        </p:spPr>
        <p:txBody>
          <a:bodyPr wrap="none" lIns="0" tIns="0" rIns="0" bIns="0">
            <a:noAutofit/>
          </a:bodyPr>
          <a:p>
            <a:pPr indent="0"/>
            <a:r>
              <a:rPr lang="en-US" sz="750" b="1">
                <a:solidFill>
                  <a:srgbClr val="8E25DB"/>
                </a:solidFill>
                <a:latin typeface="Arial" panose="020B0604020202020204"/>
              </a:rPr>
              <a:t>▲ </a:t>
            </a:r>
            <a:r>
              <a:rPr lang="en-US" sz="750" b="1">
                <a:solidFill>
                  <a:srgbClr val="3F3D3F"/>
                </a:solidFill>
                <a:latin typeface="Arial" panose="020B0604020202020204"/>
              </a:rPr>
              <a:t>MLPO</a:t>
            </a:r>
            <a:endParaRPr lang="en-US" sz="750" b="1">
              <a:solidFill>
                <a:srgbClr val="3F3D3F"/>
              </a:solidFill>
              <a:latin typeface="Arial" panose="020B0604020202020204"/>
            </a:endParaRPr>
          </a:p>
        </p:txBody>
      </p:sp>
      <p:sp>
        <p:nvSpPr>
          <p:cNvPr id="16" name="矩形 15"/>
          <p:cNvSpPr/>
          <p:nvPr/>
        </p:nvSpPr>
        <p:spPr>
          <a:xfrm>
            <a:off x="6053644" y="4722323"/>
            <a:ext cx="424577" cy="100438"/>
          </a:xfrm>
          <a:prstGeom prst="rect">
            <a:avLst/>
          </a:prstGeom>
          <a:solidFill>
            <a:srgbClr val="FFFFFF"/>
          </a:solidFill>
        </p:spPr>
        <p:txBody>
          <a:bodyPr wrap="none" lIns="0" tIns="0" rIns="0" bIns="0">
            <a:noAutofit/>
          </a:bodyPr>
          <a:p>
            <a:pPr indent="0"/>
            <a:r>
              <a:rPr lang="en-US" sz="750" b="1">
                <a:solidFill>
                  <a:srgbClr val="6D8EF5"/>
                </a:solidFill>
                <a:latin typeface="Arial" panose="020B0604020202020204"/>
              </a:rPr>
              <a:t>▲ </a:t>
            </a:r>
            <a:r>
              <a:rPr lang="en-US" sz="750" b="1">
                <a:solidFill>
                  <a:srgbClr val="3F3D3F"/>
                </a:solidFill>
                <a:latin typeface="Arial" panose="020B0604020202020204"/>
              </a:rPr>
              <a:t>CNNO</a:t>
            </a:r>
            <a:endParaRPr lang="en-US" sz="750" b="1">
              <a:solidFill>
                <a:srgbClr val="3F3D3F"/>
              </a:solidFill>
              <a:latin typeface="Arial" panose="020B0604020202020204"/>
            </a:endParaRPr>
          </a:p>
        </p:txBody>
      </p:sp>
      <p:sp>
        <p:nvSpPr>
          <p:cNvPr id="17" name="矩形 16"/>
          <p:cNvSpPr/>
          <p:nvPr/>
        </p:nvSpPr>
        <p:spPr>
          <a:xfrm>
            <a:off x="6053644" y="4916350"/>
            <a:ext cx="410881" cy="100438"/>
          </a:xfrm>
          <a:prstGeom prst="rect">
            <a:avLst/>
          </a:prstGeom>
          <a:solidFill>
            <a:srgbClr val="FFFFFF"/>
          </a:solidFill>
        </p:spPr>
        <p:txBody>
          <a:bodyPr wrap="none" lIns="0" tIns="0" rIns="0" bIns="0">
            <a:noAutofit/>
          </a:bodyPr>
          <a:p>
            <a:pPr indent="0"/>
            <a:r>
              <a:rPr lang="en-US" sz="750" b="1">
                <a:solidFill>
                  <a:srgbClr val="E129DD"/>
                </a:solidFill>
                <a:latin typeface="Arial" panose="020B0604020202020204"/>
              </a:rPr>
              <a:t>▲ </a:t>
            </a:r>
            <a:r>
              <a:rPr lang="en-US" sz="750" b="1">
                <a:solidFill>
                  <a:srgbClr val="3F3D3F"/>
                </a:solidFill>
                <a:latin typeface="Arial" panose="020B0604020202020204"/>
              </a:rPr>
              <a:t>CNN1</a:t>
            </a:r>
            <a:endParaRPr lang="en-US" sz="750" b="1">
              <a:solidFill>
                <a:srgbClr val="3F3D3F"/>
              </a:solidFill>
              <a:latin typeface="Arial" panose="020B0604020202020204"/>
            </a:endParaRPr>
          </a:p>
        </p:txBody>
      </p:sp>
      <p:sp>
        <p:nvSpPr>
          <p:cNvPr id="18" name="矩形 17"/>
          <p:cNvSpPr/>
          <p:nvPr/>
        </p:nvSpPr>
        <p:spPr>
          <a:xfrm>
            <a:off x="6044513" y="5110377"/>
            <a:ext cx="497622" cy="111851"/>
          </a:xfrm>
          <a:prstGeom prst="rect">
            <a:avLst/>
          </a:prstGeom>
          <a:solidFill>
            <a:srgbClr val="FFFFFF"/>
          </a:solidFill>
        </p:spPr>
        <p:txBody>
          <a:bodyPr wrap="none" lIns="0" tIns="0" rIns="0" bIns="0">
            <a:noAutofit/>
          </a:bodyPr>
          <a:p>
            <a:pPr indent="0"/>
            <a:r>
              <a:rPr lang="en-US" sz="750" b="1">
                <a:solidFill>
                  <a:srgbClr val="DF201C"/>
                </a:solidFill>
                <a:latin typeface="Arial" panose="020B0604020202020204"/>
              </a:rPr>
              <a:t>• </a:t>
            </a:r>
            <a:r>
              <a:rPr lang="en-US" sz="750" b="1">
                <a:solidFill>
                  <a:srgbClr val="3F3D3F"/>
                </a:solidFill>
                <a:latin typeface="Arial" panose="020B0604020202020204"/>
              </a:rPr>
              <a:t>LSTMO</a:t>
            </a:r>
            <a:endParaRPr lang="en-US" sz="750" b="1">
              <a:solidFill>
                <a:srgbClr val="3F3D3F"/>
              </a:solidFill>
              <a:latin typeface="Arial" panose="020B0604020202020204"/>
            </a:endParaRPr>
          </a:p>
        </p:txBody>
      </p:sp>
      <p:sp>
        <p:nvSpPr>
          <p:cNvPr id="19" name="矩形 18"/>
          <p:cNvSpPr/>
          <p:nvPr/>
        </p:nvSpPr>
        <p:spPr>
          <a:xfrm>
            <a:off x="6167777" y="5304405"/>
            <a:ext cx="362945" cy="109568"/>
          </a:xfrm>
          <a:prstGeom prst="rect">
            <a:avLst/>
          </a:prstGeom>
          <a:solidFill>
            <a:srgbClr val="FFFFFF"/>
          </a:solidFill>
        </p:spPr>
        <p:txBody>
          <a:bodyPr wrap="none" lIns="0" tIns="0" rIns="0" bIns="0">
            <a:noAutofit/>
          </a:bodyPr>
          <a:p>
            <a:pPr indent="0" algn="r"/>
            <a:r>
              <a:rPr lang="en-US" sz="750" b="1">
                <a:solidFill>
                  <a:srgbClr val="3F3D3F"/>
                </a:solidFill>
                <a:latin typeface="Arial" panose="020B0604020202020204"/>
              </a:rPr>
              <a:t>LSTM1</a:t>
            </a:r>
            <a:endParaRPr lang="en-US" sz="750" b="1">
              <a:solidFill>
                <a:srgbClr val="3F3D3F"/>
              </a:solidFill>
              <a:latin typeface="Arial" panose="020B0604020202020204"/>
            </a:endParaRPr>
          </a:p>
        </p:txBody>
      </p:sp>
      <p:sp>
        <p:nvSpPr>
          <p:cNvPr id="20" name="矩形 19"/>
          <p:cNvSpPr/>
          <p:nvPr/>
        </p:nvSpPr>
        <p:spPr>
          <a:xfrm>
            <a:off x="6046796" y="5500714"/>
            <a:ext cx="337835" cy="98155"/>
          </a:xfrm>
          <a:prstGeom prst="rect">
            <a:avLst/>
          </a:prstGeom>
          <a:solidFill>
            <a:srgbClr val="FFFFFF"/>
          </a:solidFill>
        </p:spPr>
        <p:txBody>
          <a:bodyPr wrap="none" lIns="0" tIns="0" rIns="0" bIns="0">
            <a:noAutofit/>
          </a:bodyPr>
          <a:p>
            <a:pPr indent="0"/>
            <a:r>
              <a:rPr lang="en-US" sz="750" b="1">
                <a:solidFill>
                  <a:srgbClr val="7B7B7B"/>
                </a:solidFill>
                <a:latin typeface="Arial" panose="020B0604020202020204"/>
              </a:rPr>
              <a:t>4 more</a:t>
            </a:r>
            <a:endParaRPr lang="en-US" sz="750" b="1">
              <a:solidFill>
                <a:srgbClr val="7B7B7B"/>
              </a:solidFill>
              <a:latin typeface="Arial" panose="020B0604020202020204"/>
            </a:endParaRPr>
          </a:p>
        </p:txBody>
      </p:sp>
      <p:sp>
        <p:nvSpPr>
          <p:cNvPr id="22" name="矩形 21"/>
          <p:cNvSpPr/>
          <p:nvPr/>
        </p:nvSpPr>
        <p:spPr>
          <a:xfrm>
            <a:off x="1832985" y="5804310"/>
            <a:ext cx="5040138" cy="143808"/>
          </a:xfrm>
          <a:prstGeom prst="rect">
            <a:avLst/>
          </a:prstGeom>
          <a:solidFill>
            <a:srgbClr val="FFFFFF"/>
          </a:solidFill>
        </p:spPr>
        <p:txBody>
          <a:bodyPr wrap="none" lIns="0" tIns="0" rIns="0" bIns="0">
            <a:noAutofit/>
          </a:bodyPr>
          <a:p>
            <a:pPr indent="0"/>
            <a:r>
              <a:rPr lang="en-US" sz="975">
                <a:latin typeface="Trebuchet MS" panose="020B0603020202020204"/>
              </a:rPr>
              <a:t>Jouppi et al, TPU: In-Datacenter Performance Analysis of a Tensor Processing Unit, ISCA'17</a:t>
            </a:r>
            <a:endParaRPr lang="en-US" sz="975">
              <a:latin typeface="Trebuchet MS" panose="020B0603020202020204"/>
            </a:endParaRPr>
          </a:p>
        </p:txBody>
      </p:sp>
      <p:sp>
        <p:nvSpPr>
          <p:cNvPr id="24" name="矩形 23"/>
          <p:cNvSpPr/>
          <p:nvPr/>
        </p:nvSpPr>
        <p:spPr>
          <a:xfrm>
            <a:off x="290195" y="2229485"/>
            <a:ext cx="3047365" cy="2011045"/>
          </a:xfrm>
          <a:prstGeom prst="rect">
            <a:avLst/>
          </a:prstGeom>
          <a:solidFill>
            <a:srgbClr val="FFFFFF"/>
          </a:solidFill>
        </p:spPr>
        <p:txBody>
          <a:bodyPr lIns="0" tIns="0" rIns="0" bIns="0">
            <a:noAutofit/>
          </a:bodyPr>
          <a:p>
            <a:pPr indent="3124200">
              <a:lnSpc>
                <a:spcPct val="110000"/>
              </a:lnSpc>
            </a:pPr>
            <a:r>
              <a:rPr lang="en-US" sz="750" b="1">
                <a:solidFill>
                  <a:srgbClr val="3F3D3F"/>
                </a:solidFill>
                <a:latin typeface="Arial" panose="020B0604020202020204"/>
              </a:rPr>
              <a:t>1 </a:t>
            </a:r>
            <a:r>
              <a:rPr lang="en-US" sz="1795" b="1">
                <a:solidFill>
                  <a:srgbClr val="C00000"/>
                </a:solidFill>
                <a:latin typeface="Trebuchet MS" panose="020B0603020202020204"/>
              </a:rPr>
              <a:t>"</a:t>
            </a:r>
            <a:r>
              <a:rPr lang="en-US" sz="1795">
                <a:solidFill>
                  <a:srgbClr val="C00000"/>
                </a:solidFill>
                <a:latin typeface="Trebuchet MS" panose="020B0603020202020204"/>
              </a:rPr>
              <a:t>About </a:t>
            </a:r>
            <a:r>
              <a:rPr lang="zh-CN" sz="1795">
                <a:solidFill>
                  <a:srgbClr val="C00000"/>
                </a:solidFill>
                <a:latin typeface="Trebuchet MS" panose="020B0603020202020204"/>
                <a:ea typeface="Trebuchet MS" panose="020B0603020202020204"/>
              </a:rPr>
              <a:t>35% </a:t>
            </a:r>
            <a:r>
              <a:rPr lang="en-US" sz="1795">
                <a:solidFill>
                  <a:srgbClr val="C00000"/>
                </a:solidFill>
                <a:latin typeface="Trebuchet MS" panose="020B0603020202020204"/>
              </a:rPr>
              <a:t>of cycles are spent </a:t>
            </a:r>
            <a:r>
              <a:rPr lang="en-US" sz="1795" b="1" i="1" u="sng">
                <a:solidFill>
                  <a:srgbClr val="C00000"/>
                </a:solidFill>
                <a:latin typeface="Arial" panose="020B0604020202020204"/>
              </a:rPr>
              <a:t>waiting for weights to load</a:t>
            </a:r>
            <a:r>
              <a:rPr lang="en-US" sz="1795">
                <a:solidFill>
                  <a:srgbClr val="C00000"/>
                </a:solidFill>
                <a:latin typeface="Trebuchet MS" panose="020B0603020202020204"/>
              </a:rPr>
              <a:t> from memory into the matrix unit...”</a:t>
            </a:r>
            <a:endParaRPr lang="zh-CN" altLang="en-US" sz="1795">
              <a:solidFill>
                <a:srgbClr val="C00000"/>
              </a:solidFill>
              <a:latin typeface="Trebuchet MS" panose="020B0603020202020204"/>
            </a:endParaRPr>
          </a:p>
        </p:txBody>
      </p:sp>
      <p:sp>
        <p:nvSpPr>
          <p:cNvPr id="26" name="矩形 25"/>
          <p:cNvSpPr/>
          <p:nvPr/>
        </p:nvSpPr>
        <p:spPr>
          <a:xfrm>
            <a:off x="7309113" y="2788901"/>
            <a:ext cx="1303405" cy="1177858"/>
          </a:xfrm>
          <a:prstGeom prst="rect">
            <a:avLst/>
          </a:prstGeom>
          <a:solidFill>
            <a:srgbClr val="FFFFFF"/>
          </a:solidFill>
        </p:spPr>
        <p:txBody>
          <a:bodyPr lIns="0" tIns="0" rIns="0" bIns="0">
            <a:noAutofit/>
          </a:bodyPr>
          <a:p>
            <a:pPr indent="0">
              <a:spcAft>
                <a:spcPts val="1120"/>
              </a:spcAft>
            </a:pPr>
            <a:r>
              <a:rPr lang="en-US" sz="1945" b="1" cap="small">
                <a:solidFill>
                  <a:srgbClr val="33528F"/>
                </a:solidFill>
                <a:latin typeface="宋体" panose="02010600030101010101" pitchFamily="2" charset="-122"/>
              </a:rPr>
              <a:t>☆</a:t>
            </a:r>
            <a:r>
              <a:rPr lang="en-US" sz="1650" b="1" cap="small">
                <a:solidFill>
                  <a:srgbClr val="33528F"/>
                </a:solidFill>
                <a:latin typeface="Trebuchet MS" panose="020B0603020202020204"/>
              </a:rPr>
              <a:t> </a:t>
            </a:r>
            <a:r>
              <a:rPr lang="en-US" sz="1650" b="1" cap="small">
                <a:solidFill>
                  <a:srgbClr val="0070C0"/>
                </a:solidFill>
                <a:latin typeface="Trebuchet MS" panose="020B0603020202020204"/>
              </a:rPr>
              <a:t>tpu</a:t>
            </a:r>
            <a:endParaRPr lang="en-US" sz="1650" b="1" cap="small">
              <a:solidFill>
                <a:srgbClr val="0070C0"/>
              </a:solidFill>
              <a:latin typeface="Trebuchet MS" panose="020B0603020202020204"/>
            </a:endParaRPr>
          </a:p>
          <a:p>
            <a:pPr indent="0">
              <a:spcAft>
                <a:spcPts val="1120"/>
              </a:spcAft>
            </a:pPr>
            <a:r>
              <a:rPr lang="en-US" sz="1650" b="1">
                <a:solidFill>
                  <a:srgbClr val="AB5A24"/>
                </a:solidFill>
                <a:latin typeface="宋体" panose="02010600030101010101" pitchFamily="2" charset="-122"/>
              </a:rPr>
              <a:t>△</a:t>
            </a:r>
            <a:r>
              <a:rPr lang="en-US" sz="1350" b="1">
                <a:solidFill>
                  <a:srgbClr val="AB5A24"/>
                </a:solidFill>
                <a:latin typeface="Trebuchet MS" panose="020B0603020202020204"/>
              </a:rPr>
              <a:t> </a:t>
            </a:r>
            <a:r>
              <a:rPr lang="en-US" sz="1350" b="1">
                <a:solidFill>
                  <a:srgbClr val="ED7D31"/>
                </a:solidFill>
                <a:latin typeface="Trebuchet MS" panose="020B0603020202020204"/>
              </a:rPr>
              <a:t>GPU K80</a:t>
            </a:r>
            <a:endParaRPr lang="en-US" sz="1350" b="1">
              <a:solidFill>
                <a:srgbClr val="ED7D31"/>
              </a:solidFill>
              <a:latin typeface="Trebuchet MS" panose="020B0603020202020204"/>
            </a:endParaRPr>
          </a:p>
          <a:p>
            <a:pPr indent="0"/>
            <a:r>
              <a:rPr lang="en-US" sz="2620">
                <a:solidFill>
                  <a:srgbClr val="B98C00"/>
                </a:solidFill>
                <a:latin typeface="Courier New" panose="02070309020205020404"/>
              </a:rPr>
              <a:t>O </a:t>
            </a:r>
            <a:r>
              <a:rPr lang="en-US" sz="1350" b="1">
                <a:solidFill>
                  <a:srgbClr val="FFC000"/>
                </a:solidFill>
                <a:latin typeface="Trebuchet MS" panose="020B0603020202020204"/>
              </a:rPr>
              <a:t>CPU Haswell</a:t>
            </a:r>
            <a:endParaRPr lang="en-US" sz="1350" b="1">
              <a:solidFill>
                <a:srgbClr val="FFC000"/>
              </a:solidFill>
              <a:latin typeface="Trebuchet MS" panose="020B0603020202020204"/>
            </a:endParaRPr>
          </a:p>
        </p:txBody>
      </p:sp>
    </p:spTree>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3730" y="546100"/>
            <a:ext cx="8386445" cy="563245"/>
          </a:xfrm>
          <a:prstGeom prst="rect">
            <a:avLst/>
          </a:prstGeom>
        </p:spPr>
        <p:txBody>
          <a:bodyPr vert="horz" wrap="square" lIns="0" tIns="9525" rIns="0" bIns="0" rtlCol="0">
            <a:spAutoFit/>
          </a:bodyPr>
          <a:lstStyle/>
          <a:p>
            <a:pPr marL="12700">
              <a:lnSpc>
                <a:spcPct val="100000"/>
              </a:lnSpc>
              <a:spcBef>
                <a:spcPts val="100"/>
              </a:spcBef>
            </a:pPr>
            <a:r>
              <a:rPr sz="3600" b="1" kern="0" spc="-5" dirty="0">
                <a:solidFill>
                  <a:srgbClr val="00294D"/>
                </a:solidFill>
                <a:latin typeface="Calibri" panose="020F0502020204030204"/>
                <a:cs typeface="Calibri" panose="020F0502020204030204"/>
              </a:rPr>
              <a:t>Properties We Can Leverage</a:t>
            </a:r>
            <a:endParaRPr sz="3600" b="1" kern="0" spc="-5" dirty="0">
              <a:solidFill>
                <a:srgbClr val="00294D"/>
              </a:solidFill>
              <a:latin typeface="Calibri" panose="020F0502020204030204"/>
              <a:cs typeface="Calibri" panose="020F0502020204030204"/>
            </a:endParaRPr>
          </a:p>
        </p:txBody>
      </p:sp>
      <p:sp>
        <p:nvSpPr>
          <p:cNvPr id="3" name="object 3"/>
          <p:cNvSpPr/>
          <p:nvPr/>
        </p:nvSpPr>
        <p:spPr>
          <a:xfrm>
            <a:off x="3950208" y="3429000"/>
            <a:ext cx="1241297" cy="861821"/>
          </a:xfrm>
          <a:prstGeom prst="rect">
            <a:avLst/>
          </a:prstGeom>
          <a:blipFill>
            <a:blip r:embed="rId1" cstate="print"/>
            <a:stretch>
              <a:fillRect/>
            </a:stretch>
          </a:blipFill>
        </p:spPr>
        <p:txBody>
          <a:bodyPr wrap="square" lIns="0" tIns="0" rIns="0" bIns="0" rtlCol="0"/>
          <a:lstStyle/>
          <a:p>
            <a:endParaRPr sz="1350"/>
          </a:p>
        </p:txBody>
      </p:sp>
      <p:sp>
        <p:nvSpPr>
          <p:cNvPr id="4" name="object 4"/>
          <p:cNvSpPr/>
          <p:nvPr/>
        </p:nvSpPr>
        <p:spPr>
          <a:xfrm>
            <a:off x="3979773" y="3456765"/>
            <a:ext cx="1143000" cy="764858"/>
          </a:xfrm>
          <a:custGeom>
            <a:avLst/>
            <a:gdLst/>
            <a:ahLst/>
            <a:cxnLst/>
            <a:rect l="l" t="t" r="r" b="b"/>
            <a:pathLst>
              <a:path w="1524000" h="1019810">
                <a:moveTo>
                  <a:pt x="1523999" y="0"/>
                </a:moveTo>
                <a:lnTo>
                  <a:pt x="0" y="0"/>
                </a:lnTo>
                <a:lnTo>
                  <a:pt x="0" y="1019581"/>
                </a:lnTo>
                <a:lnTo>
                  <a:pt x="1523999" y="1019581"/>
                </a:lnTo>
                <a:lnTo>
                  <a:pt x="1523999" y="0"/>
                </a:lnTo>
                <a:close/>
              </a:path>
            </a:pathLst>
          </a:custGeom>
          <a:solidFill>
            <a:srgbClr val="F2F2F2"/>
          </a:solidFill>
        </p:spPr>
        <p:txBody>
          <a:bodyPr wrap="square" lIns="0" tIns="0" rIns="0" bIns="0" rtlCol="0"/>
          <a:lstStyle/>
          <a:p>
            <a:endParaRPr sz="1350"/>
          </a:p>
        </p:txBody>
      </p:sp>
      <p:sp>
        <p:nvSpPr>
          <p:cNvPr id="5" name="object 5"/>
          <p:cNvSpPr/>
          <p:nvPr/>
        </p:nvSpPr>
        <p:spPr>
          <a:xfrm>
            <a:off x="3979773" y="3456765"/>
            <a:ext cx="1143000" cy="764858"/>
          </a:xfrm>
          <a:custGeom>
            <a:avLst/>
            <a:gdLst/>
            <a:ahLst/>
            <a:cxnLst/>
            <a:rect l="l" t="t" r="r" b="b"/>
            <a:pathLst>
              <a:path w="1524000" h="1019810">
                <a:moveTo>
                  <a:pt x="1524000" y="0"/>
                </a:moveTo>
                <a:lnTo>
                  <a:pt x="0" y="0"/>
                </a:lnTo>
                <a:lnTo>
                  <a:pt x="0" y="1019580"/>
                </a:lnTo>
                <a:lnTo>
                  <a:pt x="1524000" y="1019580"/>
                </a:lnTo>
                <a:lnTo>
                  <a:pt x="1524000" y="0"/>
                </a:lnTo>
                <a:close/>
              </a:path>
            </a:pathLst>
          </a:custGeom>
          <a:ln w="25400">
            <a:solidFill>
              <a:srgbClr val="000000"/>
            </a:solidFill>
          </a:ln>
        </p:spPr>
        <p:txBody>
          <a:bodyPr wrap="square" lIns="0" tIns="0" rIns="0" bIns="0" rtlCol="0"/>
          <a:lstStyle/>
          <a:p>
            <a:endParaRPr sz="1350"/>
          </a:p>
        </p:txBody>
      </p:sp>
      <p:sp>
        <p:nvSpPr>
          <p:cNvPr id="6" name="object 6"/>
          <p:cNvSpPr/>
          <p:nvPr/>
        </p:nvSpPr>
        <p:spPr>
          <a:xfrm>
            <a:off x="4390720" y="3717788"/>
            <a:ext cx="321469" cy="222409"/>
          </a:xfrm>
          <a:custGeom>
            <a:avLst/>
            <a:gdLst/>
            <a:ahLst/>
            <a:cxnLst/>
            <a:rect l="l" t="t" r="r" b="b"/>
            <a:pathLst>
              <a:path w="428625" h="296545">
                <a:moveTo>
                  <a:pt x="342404" y="210210"/>
                </a:moveTo>
                <a:lnTo>
                  <a:pt x="342404" y="295935"/>
                </a:lnTo>
                <a:lnTo>
                  <a:pt x="399554" y="267360"/>
                </a:lnTo>
                <a:lnTo>
                  <a:pt x="356692" y="267360"/>
                </a:lnTo>
                <a:lnTo>
                  <a:pt x="356692" y="238785"/>
                </a:lnTo>
                <a:lnTo>
                  <a:pt x="399554" y="238785"/>
                </a:lnTo>
                <a:lnTo>
                  <a:pt x="342404" y="210210"/>
                </a:lnTo>
                <a:close/>
              </a:path>
              <a:path w="428625" h="296545">
                <a:moveTo>
                  <a:pt x="199783" y="14287"/>
                </a:moveTo>
                <a:lnTo>
                  <a:pt x="199783" y="260959"/>
                </a:lnTo>
                <a:lnTo>
                  <a:pt x="206171" y="267360"/>
                </a:lnTo>
                <a:lnTo>
                  <a:pt x="342404" y="267360"/>
                </a:lnTo>
                <a:lnTo>
                  <a:pt x="342404" y="253072"/>
                </a:lnTo>
                <a:lnTo>
                  <a:pt x="228358" y="253072"/>
                </a:lnTo>
                <a:lnTo>
                  <a:pt x="214071" y="238785"/>
                </a:lnTo>
                <a:lnTo>
                  <a:pt x="228358" y="238785"/>
                </a:lnTo>
                <a:lnTo>
                  <a:pt x="228358" y="28575"/>
                </a:lnTo>
                <a:lnTo>
                  <a:pt x="214071" y="28575"/>
                </a:lnTo>
                <a:lnTo>
                  <a:pt x="199783" y="14287"/>
                </a:lnTo>
                <a:close/>
              </a:path>
              <a:path w="428625" h="296545">
                <a:moveTo>
                  <a:pt x="399554" y="238785"/>
                </a:moveTo>
                <a:lnTo>
                  <a:pt x="356692" y="238785"/>
                </a:lnTo>
                <a:lnTo>
                  <a:pt x="356692" y="267360"/>
                </a:lnTo>
                <a:lnTo>
                  <a:pt x="399554" y="267360"/>
                </a:lnTo>
                <a:lnTo>
                  <a:pt x="428129" y="253072"/>
                </a:lnTo>
                <a:lnTo>
                  <a:pt x="399554" y="238785"/>
                </a:lnTo>
                <a:close/>
              </a:path>
              <a:path w="428625" h="296545">
                <a:moveTo>
                  <a:pt x="228358" y="238785"/>
                </a:moveTo>
                <a:lnTo>
                  <a:pt x="214071" y="238785"/>
                </a:lnTo>
                <a:lnTo>
                  <a:pt x="228358" y="253072"/>
                </a:lnTo>
                <a:lnTo>
                  <a:pt x="228358" y="238785"/>
                </a:lnTo>
                <a:close/>
              </a:path>
              <a:path w="428625" h="296545">
                <a:moveTo>
                  <a:pt x="342404" y="238785"/>
                </a:moveTo>
                <a:lnTo>
                  <a:pt x="228358" y="238785"/>
                </a:lnTo>
                <a:lnTo>
                  <a:pt x="228358" y="253072"/>
                </a:lnTo>
                <a:lnTo>
                  <a:pt x="342404" y="253072"/>
                </a:lnTo>
                <a:lnTo>
                  <a:pt x="342404" y="238785"/>
                </a:lnTo>
                <a:close/>
              </a:path>
              <a:path w="428625" h="296545">
                <a:moveTo>
                  <a:pt x="221957" y="0"/>
                </a:moveTo>
                <a:lnTo>
                  <a:pt x="0" y="0"/>
                </a:lnTo>
                <a:lnTo>
                  <a:pt x="0" y="28575"/>
                </a:lnTo>
                <a:lnTo>
                  <a:pt x="199783" y="28575"/>
                </a:lnTo>
                <a:lnTo>
                  <a:pt x="199783" y="14287"/>
                </a:lnTo>
                <a:lnTo>
                  <a:pt x="228358" y="14287"/>
                </a:lnTo>
                <a:lnTo>
                  <a:pt x="228358" y="6388"/>
                </a:lnTo>
                <a:lnTo>
                  <a:pt x="221957" y="0"/>
                </a:lnTo>
                <a:close/>
              </a:path>
              <a:path w="428625" h="296545">
                <a:moveTo>
                  <a:pt x="228358" y="14287"/>
                </a:moveTo>
                <a:lnTo>
                  <a:pt x="199783" y="14287"/>
                </a:lnTo>
                <a:lnTo>
                  <a:pt x="214071" y="28575"/>
                </a:lnTo>
                <a:lnTo>
                  <a:pt x="228358" y="28575"/>
                </a:lnTo>
                <a:lnTo>
                  <a:pt x="228358" y="14287"/>
                </a:lnTo>
                <a:close/>
              </a:path>
            </a:pathLst>
          </a:custGeom>
          <a:solidFill>
            <a:srgbClr val="000000"/>
          </a:solidFill>
        </p:spPr>
        <p:txBody>
          <a:bodyPr wrap="square" lIns="0" tIns="0" rIns="0" bIns="0" rtlCol="0"/>
          <a:lstStyle/>
          <a:p>
            <a:endParaRPr sz="1350"/>
          </a:p>
        </p:txBody>
      </p:sp>
      <p:sp>
        <p:nvSpPr>
          <p:cNvPr id="7" name="object 7"/>
          <p:cNvSpPr/>
          <p:nvPr/>
        </p:nvSpPr>
        <p:spPr>
          <a:xfrm>
            <a:off x="4092302" y="3579295"/>
            <a:ext cx="298609" cy="298609"/>
          </a:xfrm>
          <a:custGeom>
            <a:avLst/>
            <a:gdLst/>
            <a:ahLst/>
            <a:cxnLst/>
            <a:rect l="l" t="t" r="r" b="b"/>
            <a:pathLst>
              <a:path w="398145" h="398145">
                <a:moveTo>
                  <a:pt x="198945" y="0"/>
                </a:moveTo>
                <a:lnTo>
                  <a:pt x="153331" y="5253"/>
                </a:lnTo>
                <a:lnTo>
                  <a:pt x="111457" y="20220"/>
                </a:lnTo>
                <a:lnTo>
                  <a:pt x="74518" y="43704"/>
                </a:lnTo>
                <a:lnTo>
                  <a:pt x="43708" y="74512"/>
                </a:lnTo>
                <a:lnTo>
                  <a:pt x="20222" y="111451"/>
                </a:lnTo>
                <a:lnTo>
                  <a:pt x="5254" y="153327"/>
                </a:lnTo>
                <a:lnTo>
                  <a:pt x="0" y="198945"/>
                </a:lnTo>
                <a:lnTo>
                  <a:pt x="5254" y="244559"/>
                </a:lnTo>
                <a:lnTo>
                  <a:pt x="20222" y="286431"/>
                </a:lnTo>
                <a:lnTo>
                  <a:pt x="43708" y="323367"/>
                </a:lnTo>
                <a:lnTo>
                  <a:pt x="74518" y="354175"/>
                </a:lnTo>
                <a:lnTo>
                  <a:pt x="111457" y="377658"/>
                </a:lnTo>
                <a:lnTo>
                  <a:pt x="153331" y="392624"/>
                </a:lnTo>
                <a:lnTo>
                  <a:pt x="198945" y="397878"/>
                </a:lnTo>
                <a:lnTo>
                  <a:pt x="244559" y="392624"/>
                </a:lnTo>
                <a:lnTo>
                  <a:pt x="286433" y="377658"/>
                </a:lnTo>
                <a:lnTo>
                  <a:pt x="323372" y="354175"/>
                </a:lnTo>
                <a:lnTo>
                  <a:pt x="354182" y="323367"/>
                </a:lnTo>
                <a:lnTo>
                  <a:pt x="377668" y="286431"/>
                </a:lnTo>
                <a:lnTo>
                  <a:pt x="392636" y="244559"/>
                </a:lnTo>
                <a:lnTo>
                  <a:pt x="397891" y="198945"/>
                </a:lnTo>
                <a:lnTo>
                  <a:pt x="392636" y="153327"/>
                </a:lnTo>
                <a:lnTo>
                  <a:pt x="377668" y="111451"/>
                </a:lnTo>
                <a:lnTo>
                  <a:pt x="354182" y="74512"/>
                </a:lnTo>
                <a:lnTo>
                  <a:pt x="323372" y="43704"/>
                </a:lnTo>
                <a:lnTo>
                  <a:pt x="286433" y="20220"/>
                </a:lnTo>
                <a:lnTo>
                  <a:pt x="244559" y="5253"/>
                </a:lnTo>
                <a:lnTo>
                  <a:pt x="198945" y="0"/>
                </a:lnTo>
                <a:close/>
              </a:path>
            </a:pathLst>
          </a:custGeom>
          <a:solidFill>
            <a:srgbClr val="FFFFFF"/>
          </a:solidFill>
        </p:spPr>
        <p:txBody>
          <a:bodyPr wrap="square" lIns="0" tIns="0" rIns="0" bIns="0" rtlCol="0"/>
          <a:lstStyle/>
          <a:p>
            <a:endParaRPr sz="1350"/>
          </a:p>
        </p:txBody>
      </p:sp>
      <p:sp>
        <p:nvSpPr>
          <p:cNvPr id="8" name="object 8"/>
          <p:cNvSpPr/>
          <p:nvPr/>
        </p:nvSpPr>
        <p:spPr>
          <a:xfrm>
            <a:off x="4136003" y="3622997"/>
            <a:ext cx="211455" cy="211455"/>
          </a:xfrm>
          <a:custGeom>
            <a:avLst/>
            <a:gdLst/>
            <a:ahLst/>
            <a:cxnLst/>
            <a:rect l="l" t="t" r="r" b="b"/>
            <a:pathLst>
              <a:path w="281939" h="281939">
                <a:moveTo>
                  <a:pt x="0" y="0"/>
                </a:moveTo>
                <a:lnTo>
                  <a:pt x="281347" y="281347"/>
                </a:lnTo>
              </a:path>
            </a:pathLst>
          </a:custGeom>
          <a:ln w="38100">
            <a:solidFill>
              <a:srgbClr val="000000"/>
            </a:solidFill>
          </a:ln>
        </p:spPr>
        <p:txBody>
          <a:bodyPr wrap="square" lIns="0" tIns="0" rIns="0" bIns="0" rtlCol="0"/>
          <a:lstStyle/>
          <a:p>
            <a:endParaRPr sz="1350"/>
          </a:p>
        </p:txBody>
      </p:sp>
      <p:sp>
        <p:nvSpPr>
          <p:cNvPr id="9" name="object 9"/>
          <p:cNvSpPr/>
          <p:nvPr/>
        </p:nvSpPr>
        <p:spPr>
          <a:xfrm>
            <a:off x="4136003" y="3622997"/>
            <a:ext cx="211455" cy="211455"/>
          </a:xfrm>
          <a:custGeom>
            <a:avLst/>
            <a:gdLst/>
            <a:ahLst/>
            <a:cxnLst/>
            <a:rect l="l" t="t" r="r" b="b"/>
            <a:pathLst>
              <a:path w="281939" h="281939">
                <a:moveTo>
                  <a:pt x="281347" y="0"/>
                </a:moveTo>
                <a:lnTo>
                  <a:pt x="0" y="281347"/>
                </a:lnTo>
              </a:path>
            </a:pathLst>
          </a:custGeom>
          <a:ln w="38100">
            <a:solidFill>
              <a:srgbClr val="000000"/>
            </a:solidFill>
          </a:ln>
        </p:spPr>
        <p:txBody>
          <a:bodyPr wrap="square" lIns="0" tIns="0" rIns="0" bIns="0" rtlCol="0"/>
          <a:lstStyle/>
          <a:p>
            <a:endParaRPr sz="1350"/>
          </a:p>
        </p:txBody>
      </p:sp>
      <p:sp>
        <p:nvSpPr>
          <p:cNvPr id="10" name="object 10"/>
          <p:cNvSpPr/>
          <p:nvPr/>
        </p:nvSpPr>
        <p:spPr>
          <a:xfrm>
            <a:off x="4092302" y="3579295"/>
            <a:ext cx="298609" cy="298609"/>
          </a:xfrm>
          <a:custGeom>
            <a:avLst/>
            <a:gdLst/>
            <a:ahLst/>
            <a:cxnLst/>
            <a:rect l="l" t="t" r="r" b="b"/>
            <a:pathLst>
              <a:path w="398145" h="398145">
                <a:moveTo>
                  <a:pt x="0" y="198943"/>
                </a:moveTo>
                <a:lnTo>
                  <a:pt x="5254" y="153327"/>
                </a:lnTo>
                <a:lnTo>
                  <a:pt x="20220" y="111452"/>
                </a:lnTo>
                <a:lnTo>
                  <a:pt x="43705" y="74514"/>
                </a:lnTo>
                <a:lnTo>
                  <a:pt x="74514" y="43705"/>
                </a:lnTo>
                <a:lnTo>
                  <a:pt x="111452" y="20220"/>
                </a:lnTo>
                <a:lnTo>
                  <a:pt x="153327" y="5254"/>
                </a:lnTo>
                <a:lnTo>
                  <a:pt x="198943" y="0"/>
                </a:lnTo>
                <a:lnTo>
                  <a:pt x="244558" y="5254"/>
                </a:lnTo>
                <a:lnTo>
                  <a:pt x="286433" y="20220"/>
                </a:lnTo>
                <a:lnTo>
                  <a:pt x="323371" y="43705"/>
                </a:lnTo>
                <a:lnTo>
                  <a:pt x="354180" y="74514"/>
                </a:lnTo>
                <a:lnTo>
                  <a:pt x="377665" y="111452"/>
                </a:lnTo>
                <a:lnTo>
                  <a:pt x="392631" y="153327"/>
                </a:lnTo>
                <a:lnTo>
                  <a:pt x="397886" y="198943"/>
                </a:lnTo>
                <a:lnTo>
                  <a:pt x="392631" y="244558"/>
                </a:lnTo>
                <a:lnTo>
                  <a:pt x="377665" y="286433"/>
                </a:lnTo>
                <a:lnTo>
                  <a:pt x="354180" y="323371"/>
                </a:lnTo>
                <a:lnTo>
                  <a:pt x="323371" y="354180"/>
                </a:lnTo>
                <a:lnTo>
                  <a:pt x="286433" y="377665"/>
                </a:lnTo>
                <a:lnTo>
                  <a:pt x="244558" y="392631"/>
                </a:lnTo>
                <a:lnTo>
                  <a:pt x="198943" y="397886"/>
                </a:lnTo>
                <a:lnTo>
                  <a:pt x="153327" y="392631"/>
                </a:lnTo>
                <a:lnTo>
                  <a:pt x="111452" y="377665"/>
                </a:lnTo>
                <a:lnTo>
                  <a:pt x="74514" y="354180"/>
                </a:lnTo>
                <a:lnTo>
                  <a:pt x="43705" y="323371"/>
                </a:lnTo>
                <a:lnTo>
                  <a:pt x="20220" y="286433"/>
                </a:lnTo>
                <a:lnTo>
                  <a:pt x="5254" y="244558"/>
                </a:lnTo>
                <a:lnTo>
                  <a:pt x="0" y="198943"/>
                </a:lnTo>
                <a:close/>
              </a:path>
            </a:pathLst>
          </a:custGeom>
          <a:ln w="38100">
            <a:solidFill>
              <a:srgbClr val="000000"/>
            </a:solidFill>
          </a:ln>
        </p:spPr>
        <p:txBody>
          <a:bodyPr wrap="square" lIns="0" tIns="0" rIns="0" bIns="0" rtlCol="0"/>
          <a:lstStyle/>
          <a:p>
            <a:endParaRPr sz="1350"/>
          </a:p>
        </p:txBody>
      </p:sp>
      <p:sp>
        <p:nvSpPr>
          <p:cNvPr id="11" name="object 11"/>
          <p:cNvSpPr txBox="1"/>
          <p:nvPr/>
        </p:nvSpPr>
        <p:spPr>
          <a:xfrm>
            <a:off x="4694444" y="3455289"/>
            <a:ext cx="390049" cy="240030"/>
          </a:xfrm>
          <a:prstGeom prst="rect">
            <a:avLst/>
          </a:prstGeom>
        </p:spPr>
        <p:txBody>
          <a:bodyPr vert="horz" wrap="square" lIns="0" tIns="9525" rIns="0" bIns="0" rtlCol="0">
            <a:spAutoFit/>
          </a:bodyPr>
          <a:lstStyle/>
          <a:p>
            <a:pPr marL="12700">
              <a:lnSpc>
                <a:spcPct val="100000"/>
              </a:lnSpc>
              <a:spcBef>
                <a:spcPts val="100"/>
              </a:spcBef>
            </a:pPr>
            <a:r>
              <a:rPr sz="1500" dirty="0">
                <a:latin typeface="Arial" panose="020B0604020202020204"/>
                <a:cs typeface="Arial" panose="020B0604020202020204"/>
              </a:rPr>
              <a:t>A</a:t>
            </a:r>
            <a:r>
              <a:rPr sz="1500" spc="-5" dirty="0">
                <a:latin typeface="Arial" panose="020B0604020202020204"/>
                <a:cs typeface="Arial" panose="020B0604020202020204"/>
              </a:rPr>
              <a:t>L</a:t>
            </a:r>
            <a:r>
              <a:rPr sz="1500" dirty="0">
                <a:latin typeface="Arial" panose="020B0604020202020204"/>
                <a:cs typeface="Arial" panose="020B0604020202020204"/>
              </a:rPr>
              <a:t>U</a:t>
            </a:r>
            <a:endParaRPr sz="1500">
              <a:latin typeface="Arial" panose="020B0604020202020204"/>
              <a:cs typeface="Arial" panose="020B0604020202020204"/>
            </a:endParaRPr>
          </a:p>
        </p:txBody>
      </p:sp>
      <p:sp>
        <p:nvSpPr>
          <p:cNvPr id="12" name="object 12"/>
          <p:cNvSpPr/>
          <p:nvPr/>
        </p:nvSpPr>
        <p:spPr>
          <a:xfrm>
            <a:off x="2320070" y="4023521"/>
            <a:ext cx="2392204" cy="64294"/>
          </a:xfrm>
          <a:custGeom>
            <a:avLst/>
            <a:gdLst/>
            <a:ahLst/>
            <a:cxnLst/>
            <a:rect l="l" t="t" r="r" b="b"/>
            <a:pathLst>
              <a:path w="3189604" h="85725">
                <a:moveTo>
                  <a:pt x="3103270" y="0"/>
                </a:moveTo>
                <a:lnTo>
                  <a:pt x="3103270" y="85724"/>
                </a:lnTo>
                <a:lnTo>
                  <a:pt x="3160420" y="57149"/>
                </a:lnTo>
                <a:lnTo>
                  <a:pt x="3117570" y="57149"/>
                </a:lnTo>
                <a:lnTo>
                  <a:pt x="3117570" y="28574"/>
                </a:lnTo>
                <a:lnTo>
                  <a:pt x="3160420" y="28574"/>
                </a:lnTo>
                <a:lnTo>
                  <a:pt x="3103270" y="0"/>
                </a:lnTo>
                <a:close/>
              </a:path>
              <a:path w="3189604" h="85725">
                <a:moveTo>
                  <a:pt x="3103270" y="28574"/>
                </a:moveTo>
                <a:lnTo>
                  <a:pt x="0" y="28574"/>
                </a:lnTo>
                <a:lnTo>
                  <a:pt x="0" y="57149"/>
                </a:lnTo>
                <a:lnTo>
                  <a:pt x="3103270" y="57149"/>
                </a:lnTo>
                <a:lnTo>
                  <a:pt x="3103270" y="28574"/>
                </a:lnTo>
                <a:close/>
              </a:path>
              <a:path w="3189604" h="85725">
                <a:moveTo>
                  <a:pt x="3160420" y="28574"/>
                </a:moveTo>
                <a:lnTo>
                  <a:pt x="3117570" y="28574"/>
                </a:lnTo>
                <a:lnTo>
                  <a:pt x="3117570" y="57149"/>
                </a:lnTo>
                <a:lnTo>
                  <a:pt x="3160420" y="57149"/>
                </a:lnTo>
                <a:lnTo>
                  <a:pt x="3188995" y="42862"/>
                </a:lnTo>
                <a:lnTo>
                  <a:pt x="3160420" y="28574"/>
                </a:lnTo>
                <a:close/>
              </a:path>
            </a:pathLst>
          </a:custGeom>
          <a:solidFill>
            <a:srgbClr val="FF0000"/>
          </a:solidFill>
        </p:spPr>
        <p:txBody>
          <a:bodyPr wrap="square" lIns="0" tIns="0" rIns="0" bIns="0" rtlCol="0"/>
          <a:lstStyle/>
          <a:p>
            <a:endParaRPr sz="1350"/>
          </a:p>
        </p:txBody>
      </p:sp>
      <p:sp>
        <p:nvSpPr>
          <p:cNvPr id="13" name="object 13"/>
          <p:cNvSpPr/>
          <p:nvPr/>
        </p:nvSpPr>
        <p:spPr>
          <a:xfrm>
            <a:off x="5008445" y="3948140"/>
            <a:ext cx="1694498" cy="64294"/>
          </a:xfrm>
          <a:custGeom>
            <a:avLst/>
            <a:gdLst/>
            <a:ahLst/>
            <a:cxnLst/>
            <a:rect l="l" t="t" r="r" b="b"/>
            <a:pathLst>
              <a:path w="2259329" h="85725">
                <a:moveTo>
                  <a:pt x="2173287" y="0"/>
                </a:moveTo>
                <a:lnTo>
                  <a:pt x="2173287" y="85725"/>
                </a:lnTo>
                <a:lnTo>
                  <a:pt x="2230437" y="57150"/>
                </a:lnTo>
                <a:lnTo>
                  <a:pt x="2187575" y="57150"/>
                </a:lnTo>
                <a:lnTo>
                  <a:pt x="2187575" y="28575"/>
                </a:lnTo>
                <a:lnTo>
                  <a:pt x="2230437" y="28575"/>
                </a:lnTo>
                <a:lnTo>
                  <a:pt x="2173287" y="0"/>
                </a:lnTo>
                <a:close/>
              </a:path>
              <a:path w="2259329" h="85725">
                <a:moveTo>
                  <a:pt x="2173287" y="28575"/>
                </a:moveTo>
                <a:lnTo>
                  <a:pt x="0" y="28575"/>
                </a:lnTo>
                <a:lnTo>
                  <a:pt x="0" y="57150"/>
                </a:lnTo>
                <a:lnTo>
                  <a:pt x="2173287" y="57150"/>
                </a:lnTo>
                <a:lnTo>
                  <a:pt x="2173287" y="28575"/>
                </a:lnTo>
                <a:close/>
              </a:path>
              <a:path w="2259329" h="85725">
                <a:moveTo>
                  <a:pt x="2230437" y="28575"/>
                </a:moveTo>
                <a:lnTo>
                  <a:pt x="2187575" y="28575"/>
                </a:lnTo>
                <a:lnTo>
                  <a:pt x="2187575" y="57150"/>
                </a:lnTo>
                <a:lnTo>
                  <a:pt x="2230437" y="57150"/>
                </a:lnTo>
                <a:lnTo>
                  <a:pt x="2259012" y="42862"/>
                </a:lnTo>
                <a:lnTo>
                  <a:pt x="2230437" y="28575"/>
                </a:lnTo>
                <a:close/>
              </a:path>
            </a:pathLst>
          </a:custGeom>
          <a:solidFill>
            <a:srgbClr val="FF0000"/>
          </a:solidFill>
        </p:spPr>
        <p:txBody>
          <a:bodyPr wrap="square" lIns="0" tIns="0" rIns="0" bIns="0" rtlCol="0"/>
          <a:lstStyle/>
          <a:p>
            <a:endParaRPr sz="1350"/>
          </a:p>
        </p:txBody>
      </p:sp>
      <p:sp>
        <p:nvSpPr>
          <p:cNvPr id="14" name="object 14"/>
          <p:cNvSpPr/>
          <p:nvPr/>
        </p:nvSpPr>
        <p:spPr>
          <a:xfrm>
            <a:off x="2320070" y="3802313"/>
            <a:ext cx="1800701" cy="64294"/>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00FF"/>
          </a:solidFill>
        </p:spPr>
        <p:txBody>
          <a:bodyPr wrap="square" lIns="0" tIns="0" rIns="0" bIns="0" rtlCol="0"/>
          <a:lstStyle/>
          <a:p>
            <a:endParaRPr sz="1350"/>
          </a:p>
        </p:txBody>
      </p:sp>
      <p:sp>
        <p:nvSpPr>
          <p:cNvPr id="15" name="object 15"/>
          <p:cNvSpPr/>
          <p:nvPr/>
        </p:nvSpPr>
        <p:spPr>
          <a:xfrm>
            <a:off x="2320070" y="3590401"/>
            <a:ext cx="1800701" cy="64294"/>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8000"/>
          </a:solidFill>
        </p:spPr>
        <p:txBody>
          <a:bodyPr wrap="square" lIns="0" tIns="0" rIns="0" bIns="0" rtlCol="0"/>
          <a:lstStyle/>
          <a:p>
            <a:endParaRPr sz="1350"/>
          </a:p>
        </p:txBody>
      </p:sp>
      <p:sp>
        <p:nvSpPr>
          <p:cNvPr id="16" name="object 16"/>
          <p:cNvSpPr txBox="1"/>
          <p:nvPr/>
        </p:nvSpPr>
        <p:spPr>
          <a:xfrm>
            <a:off x="5624122" y="2980563"/>
            <a:ext cx="1526858" cy="286385"/>
          </a:xfrm>
          <a:prstGeom prst="rect">
            <a:avLst/>
          </a:prstGeom>
        </p:spPr>
        <p:txBody>
          <a:bodyPr vert="horz" wrap="square" lIns="0" tIns="9525" rIns="0" bIns="0" rtlCol="0">
            <a:spAutoFit/>
          </a:bodyPr>
          <a:lstStyle/>
          <a:p>
            <a:pPr marL="12700">
              <a:lnSpc>
                <a:spcPct val="100000"/>
              </a:lnSpc>
              <a:spcBef>
                <a:spcPts val="100"/>
              </a:spcBef>
            </a:pPr>
            <a:r>
              <a:rPr b="1" spc="-5" dirty="0">
                <a:latin typeface="Arial" panose="020B0604020202020204"/>
                <a:cs typeface="Arial" panose="020B0604020202020204"/>
              </a:rPr>
              <a:t>Memory</a:t>
            </a:r>
            <a:r>
              <a:rPr b="1" spc="-55" dirty="0">
                <a:latin typeface="Arial" panose="020B0604020202020204"/>
                <a:cs typeface="Arial" panose="020B0604020202020204"/>
              </a:rPr>
              <a:t> </a:t>
            </a:r>
            <a:r>
              <a:rPr b="1" spc="-15" dirty="0">
                <a:latin typeface="Arial" panose="020B0604020202020204"/>
                <a:cs typeface="Arial" panose="020B0604020202020204"/>
              </a:rPr>
              <a:t>Write</a:t>
            </a:r>
            <a:endParaRPr>
              <a:latin typeface="Arial" panose="020B0604020202020204"/>
              <a:cs typeface="Arial" panose="020B0604020202020204"/>
            </a:endParaRPr>
          </a:p>
        </p:txBody>
      </p:sp>
      <p:sp>
        <p:nvSpPr>
          <p:cNvPr id="17" name="object 17"/>
          <p:cNvSpPr/>
          <p:nvPr/>
        </p:nvSpPr>
        <p:spPr>
          <a:xfrm>
            <a:off x="3692633" y="2956559"/>
            <a:ext cx="21431" cy="1351121"/>
          </a:xfrm>
          <a:custGeom>
            <a:avLst/>
            <a:gdLst/>
            <a:ahLst/>
            <a:cxnLst/>
            <a:rect l="l" t="t" r="r" b="b"/>
            <a:pathLst>
              <a:path w="28575" h="1801495">
                <a:moveTo>
                  <a:pt x="22186" y="0"/>
                </a:moveTo>
                <a:lnTo>
                  <a:pt x="6400" y="0"/>
                </a:lnTo>
                <a:lnTo>
                  <a:pt x="0" y="6400"/>
                </a:lnTo>
                <a:lnTo>
                  <a:pt x="0" y="22212"/>
                </a:lnTo>
                <a:lnTo>
                  <a:pt x="6400" y="28613"/>
                </a:lnTo>
                <a:lnTo>
                  <a:pt x="22186" y="28613"/>
                </a:lnTo>
                <a:lnTo>
                  <a:pt x="28575" y="22212"/>
                </a:lnTo>
                <a:lnTo>
                  <a:pt x="28575" y="6400"/>
                </a:lnTo>
                <a:lnTo>
                  <a:pt x="22186" y="0"/>
                </a:lnTo>
                <a:close/>
              </a:path>
              <a:path w="28575" h="1801495">
                <a:moveTo>
                  <a:pt x="22186" y="57188"/>
                </a:moveTo>
                <a:lnTo>
                  <a:pt x="6400" y="57188"/>
                </a:lnTo>
                <a:lnTo>
                  <a:pt x="0" y="63576"/>
                </a:lnTo>
                <a:lnTo>
                  <a:pt x="0" y="79387"/>
                </a:lnTo>
                <a:lnTo>
                  <a:pt x="6400" y="85788"/>
                </a:lnTo>
                <a:lnTo>
                  <a:pt x="22186" y="85788"/>
                </a:lnTo>
                <a:lnTo>
                  <a:pt x="28575" y="79387"/>
                </a:lnTo>
                <a:lnTo>
                  <a:pt x="28575" y="63576"/>
                </a:lnTo>
                <a:lnTo>
                  <a:pt x="22186" y="57188"/>
                </a:lnTo>
                <a:close/>
              </a:path>
              <a:path w="28575" h="1801495">
                <a:moveTo>
                  <a:pt x="22186" y="114363"/>
                </a:moveTo>
                <a:lnTo>
                  <a:pt x="6400" y="114363"/>
                </a:lnTo>
                <a:lnTo>
                  <a:pt x="0" y="120764"/>
                </a:lnTo>
                <a:lnTo>
                  <a:pt x="0" y="136563"/>
                </a:lnTo>
                <a:lnTo>
                  <a:pt x="6400" y="142963"/>
                </a:lnTo>
                <a:lnTo>
                  <a:pt x="22186" y="142963"/>
                </a:lnTo>
                <a:lnTo>
                  <a:pt x="28575" y="136563"/>
                </a:lnTo>
                <a:lnTo>
                  <a:pt x="28575" y="120764"/>
                </a:lnTo>
                <a:lnTo>
                  <a:pt x="22186" y="114363"/>
                </a:lnTo>
                <a:close/>
              </a:path>
              <a:path w="28575" h="1801495">
                <a:moveTo>
                  <a:pt x="22186" y="171538"/>
                </a:moveTo>
                <a:lnTo>
                  <a:pt x="6400" y="171538"/>
                </a:lnTo>
                <a:lnTo>
                  <a:pt x="0" y="177939"/>
                </a:lnTo>
                <a:lnTo>
                  <a:pt x="0" y="193751"/>
                </a:lnTo>
                <a:lnTo>
                  <a:pt x="6400" y="200139"/>
                </a:lnTo>
                <a:lnTo>
                  <a:pt x="22186" y="200139"/>
                </a:lnTo>
                <a:lnTo>
                  <a:pt x="28575" y="193751"/>
                </a:lnTo>
                <a:lnTo>
                  <a:pt x="28575" y="177939"/>
                </a:lnTo>
                <a:lnTo>
                  <a:pt x="22186" y="171538"/>
                </a:lnTo>
                <a:close/>
              </a:path>
              <a:path w="28575" h="1801495">
                <a:moveTo>
                  <a:pt x="22186" y="228714"/>
                </a:moveTo>
                <a:lnTo>
                  <a:pt x="6400" y="228714"/>
                </a:lnTo>
                <a:lnTo>
                  <a:pt x="0" y="235115"/>
                </a:lnTo>
                <a:lnTo>
                  <a:pt x="0" y="250926"/>
                </a:lnTo>
                <a:lnTo>
                  <a:pt x="6400" y="257327"/>
                </a:lnTo>
                <a:lnTo>
                  <a:pt x="22186" y="257327"/>
                </a:lnTo>
                <a:lnTo>
                  <a:pt x="28575" y="250926"/>
                </a:lnTo>
                <a:lnTo>
                  <a:pt x="28575" y="235115"/>
                </a:lnTo>
                <a:lnTo>
                  <a:pt x="22186" y="228714"/>
                </a:lnTo>
                <a:close/>
              </a:path>
              <a:path w="28575" h="1801495">
                <a:moveTo>
                  <a:pt x="22186" y="285902"/>
                </a:moveTo>
                <a:lnTo>
                  <a:pt x="6400" y="285902"/>
                </a:lnTo>
                <a:lnTo>
                  <a:pt x="0" y="292290"/>
                </a:lnTo>
                <a:lnTo>
                  <a:pt x="0" y="308102"/>
                </a:lnTo>
                <a:lnTo>
                  <a:pt x="6400" y="314502"/>
                </a:lnTo>
                <a:lnTo>
                  <a:pt x="22186" y="314502"/>
                </a:lnTo>
                <a:lnTo>
                  <a:pt x="28575" y="308102"/>
                </a:lnTo>
                <a:lnTo>
                  <a:pt x="28575" y="292290"/>
                </a:lnTo>
                <a:lnTo>
                  <a:pt x="22186" y="285902"/>
                </a:lnTo>
                <a:close/>
              </a:path>
              <a:path w="28575" h="1801495">
                <a:moveTo>
                  <a:pt x="22186" y="343077"/>
                </a:moveTo>
                <a:lnTo>
                  <a:pt x="6400" y="343077"/>
                </a:lnTo>
                <a:lnTo>
                  <a:pt x="0" y="349478"/>
                </a:lnTo>
                <a:lnTo>
                  <a:pt x="0" y="365277"/>
                </a:lnTo>
                <a:lnTo>
                  <a:pt x="6400" y="371678"/>
                </a:lnTo>
                <a:lnTo>
                  <a:pt x="22186" y="371678"/>
                </a:lnTo>
                <a:lnTo>
                  <a:pt x="28575" y="365277"/>
                </a:lnTo>
                <a:lnTo>
                  <a:pt x="28575" y="349478"/>
                </a:lnTo>
                <a:lnTo>
                  <a:pt x="22186" y="343077"/>
                </a:lnTo>
                <a:close/>
              </a:path>
              <a:path w="28575" h="1801495">
                <a:moveTo>
                  <a:pt x="22186" y="400253"/>
                </a:moveTo>
                <a:lnTo>
                  <a:pt x="6400" y="400253"/>
                </a:lnTo>
                <a:lnTo>
                  <a:pt x="0" y="406654"/>
                </a:lnTo>
                <a:lnTo>
                  <a:pt x="0" y="422465"/>
                </a:lnTo>
                <a:lnTo>
                  <a:pt x="6400" y="428853"/>
                </a:lnTo>
                <a:lnTo>
                  <a:pt x="22186" y="428853"/>
                </a:lnTo>
                <a:lnTo>
                  <a:pt x="28575" y="422465"/>
                </a:lnTo>
                <a:lnTo>
                  <a:pt x="28575" y="406654"/>
                </a:lnTo>
                <a:lnTo>
                  <a:pt x="22186" y="400253"/>
                </a:lnTo>
                <a:close/>
              </a:path>
              <a:path w="28575" h="1801495">
                <a:moveTo>
                  <a:pt x="22186" y="457428"/>
                </a:moveTo>
                <a:lnTo>
                  <a:pt x="6400" y="457428"/>
                </a:lnTo>
                <a:lnTo>
                  <a:pt x="0" y="463829"/>
                </a:lnTo>
                <a:lnTo>
                  <a:pt x="0" y="479640"/>
                </a:lnTo>
                <a:lnTo>
                  <a:pt x="6400" y="486041"/>
                </a:lnTo>
                <a:lnTo>
                  <a:pt x="22186" y="486041"/>
                </a:lnTo>
                <a:lnTo>
                  <a:pt x="28575" y="479640"/>
                </a:lnTo>
                <a:lnTo>
                  <a:pt x="28575" y="463829"/>
                </a:lnTo>
                <a:lnTo>
                  <a:pt x="22186" y="457428"/>
                </a:lnTo>
                <a:close/>
              </a:path>
              <a:path w="28575" h="1801495">
                <a:moveTo>
                  <a:pt x="22186" y="514616"/>
                </a:moveTo>
                <a:lnTo>
                  <a:pt x="6400" y="514616"/>
                </a:lnTo>
                <a:lnTo>
                  <a:pt x="0" y="521004"/>
                </a:lnTo>
                <a:lnTo>
                  <a:pt x="0" y="536816"/>
                </a:lnTo>
                <a:lnTo>
                  <a:pt x="6400" y="543217"/>
                </a:lnTo>
                <a:lnTo>
                  <a:pt x="22186" y="543217"/>
                </a:lnTo>
                <a:lnTo>
                  <a:pt x="28575" y="536816"/>
                </a:lnTo>
                <a:lnTo>
                  <a:pt x="28575" y="521004"/>
                </a:lnTo>
                <a:lnTo>
                  <a:pt x="22186" y="514616"/>
                </a:lnTo>
                <a:close/>
              </a:path>
              <a:path w="28575" h="1801495">
                <a:moveTo>
                  <a:pt x="22186" y="571792"/>
                </a:moveTo>
                <a:lnTo>
                  <a:pt x="6400" y="571792"/>
                </a:lnTo>
                <a:lnTo>
                  <a:pt x="0" y="578192"/>
                </a:lnTo>
                <a:lnTo>
                  <a:pt x="0" y="593991"/>
                </a:lnTo>
                <a:lnTo>
                  <a:pt x="6400" y="600392"/>
                </a:lnTo>
                <a:lnTo>
                  <a:pt x="22186" y="600392"/>
                </a:lnTo>
                <a:lnTo>
                  <a:pt x="28575" y="593991"/>
                </a:lnTo>
                <a:lnTo>
                  <a:pt x="28575" y="578192"/>
                </a:lnTo>
                <a:lnTo>
                  <a:pt x="22186" y="571792"/>
                </a:lnTo>
                <a:close/>
              </a:path>
              <a:path w="28575" h="1801495">
                <a:moveTo>
                  <a:pt x="22186" y="628967"/>
                </a:moveTo>
                <a:lnTo>
                  <a:pt x="6400" y="628967"/>
                </a:lnTo>
                <a:lnTo>
                  <a:pt x="0" y="635368"/>
                </a:lnTo>
                <a:lnTo>
                  <a:pt x="0" y="651179"/>
                </a:lnTo>
                <a:lnTo>
                  <a:pt x="6400" y="657567"/>
                </a:lnTo>
                <a:lnTo>
                  <a:pt x="22186" y="657567"/>
                </a:lnTo>
                <a:lnTo>
                  <a:pt x="28575" y="651179"/>
                </a:lnTo>
                <a:lnTo>
                  <a:pt x="28575" y="635368"/>
                </a:lnTo>
                <a:lnTo>
                  <a:pt x="22186" y="628967"/>
                </a:lnTo>
                <a:close/>
              </a:path>
              <a:path w="28575" h="1801495">
                <a:moveTo>
                  <a:pt x="22186" y="686142"/>
                </a:moveTo>
                <a:lnTo>
                  <a:pt x="6400" y="686142"/>
                </a:lnTo>
                <a:lnTo>
                  <a:pt x="0" y="692543"/>
                </a:lnTo>
                <a:lnTo>
                  <a:pt x="0" y="708355"/>
                </a:lnTo>
                <a:lnTo>
                  <a:pt x="6400" y="714756"/>
                </a:lnTo>
                <a:lnTo>
                  <a:pt x="22186" y="714756"/>
                </a:lnTo>
                <a:lnTo>
                  <a:pt x="28575" y="708355"/>
                </a:lnTo>
                <a:lnTo>
                  <a:pt x="28575" y="692543"/>
                </a:lnTo>
                <a:lnTo>
                  <a:pt x="22186" y="686142"/>
                </a:lnTo>
                <a:close/>
              </a:path>
              <a:path w="28575" h="1801495">
                <a:moveTo>
                  <a:pt x="22186" y="743331"/>
                </a:moveTo>
                <a:lnTo>
                  <a:pt x="6400" y="743331"/>
                </a:lnTo>
                <a:lnTo>
                  <a:pt x="0" y="749719"/>
                </a:lnTo>
                <a:lnTo>
                  <a:pt x="0" y="765530"/>
                </a:lnTo>
                <a:lnTo>
                  <a:pt x="6400" y="771931"/>
                </a:lnTo>
                <a:lnTo>
                  <a:pt x="22186" y="771931"/>
                </a:lnTo>
                <a:lnTo>
                  <a:pt x="28575" y="765530"/>
                </a:lnTo>
                <a:lnTo>
                  <a:pt x="28575" y="749719"/>
                </a:lnTo>
                <a:lnTo>
                  <a:pt x="22186" y="743331"/>
                </a:lnTo>
                <a:close/>
              </a:path>
              <a:path w="28575" h="1801495">
                <a:moveTo>
                  <a:pt x="22186" y="800506"/>
                </a:moveTo>
                <a:lnTo>
                  <a:pt x="6400" y="800506"/>
                </a:lnTo>
                <a:lnTo>
                  <a:pt x="0" y="806907"/>
                </a:lnTo>
                <a:lnTo>
                  <a:pt x="0" y="822706"/>
                </a:lnTo>
                <a:lnTo>
                  <a:pt x="6400" y="829106"/>
                </a:lnTo>
                <a:lnTo>
                  <a:pt x="22186" y="829106"/>
                </a:lnTo>
                <a:lnTo>
                  <a:pt x="28575" y="822706"/>
                </a:lnTo>
                <a:lnTo>
                  <a:pt x="28575" y="806907"/>
                </a:lnTo>
                <a:lnTo>
                  <a:pt x="22186" y="800506"/>
                </a:lnTo>
                <a:close/>
              </a:path>
              <a:path w="28575" h="1801495">
                <a:moveTo>
                  <a:pt x="22186" y="857681"/>
                </a:moveTo>
                <a:lnTo>
                  <a:pt x="6400" y="857681"/>
                </a:lnTo>
                <a:lnTo>
                  <a:pt x="0" y="864082"/>
                </a:lnTo>
                <a:lnTo>
                  <a:pt x="0" y="879894"/>
                </a:lnTo>
                <a:lnTo>
                  <a:pt x="6400" y="886282"/>
                </a:lnTo>
                <a:lnTo>
                  <a:pt x="22186" y="886282"/>
                </a:lnTo>
                <a:lnTo>
                  <a:pt x="28575" y="879894"/>
                </a:lnTo>
                <a:lnTo>
                  <a:pt x="28575" y="864082"/>
                </a:lnTo>
                <a:lnTo>
                  <a:pt x="22186" y="857681"/>
                </a:lnTo>
                <a:close/>
              </a:path>
              <a:path w="28575" h="1801495">
                <a:moveTo>
                  <a:pt x="22186" y="914857"/>
                </a:moveTo>
                <a:lnTo>
                  <a:pt x="6400" y="914857"/>
                </a:lnTo>
                <a:lnTo>
                  <a:pt x="0" y="921258"/>
                </a:lnTo>
                <a:lnTo>
                  <a:pt x="0" y="937069"/>
                </a:lnTo>
                <a:lnTo>
                  <a:pt x="6400" y="943470"/>
                </a:lnTo>
                <a:lnTo>
                  <a:pt x="22186" y="943470"/>
                </a:lnTo>
                <a:lnTo>
                  <a:pt x="28575" y="937069"/>
                </a:lnTo>
                <a:lnTo>
                  <a:pt x="28575" y="921258"/>
                </a:lnTo>
                <a:lnTo>
                  <a:pt x="22186" y="914857"/>
                </a:lnTo>
                <a:close/>
              </a:path>
              <a:path w="28575" h="1801495">
                <a:moveTo>
                  <a:pt x="22186" y="972045"/>
                </a:moveTo>
                <a:lnTo>
                  <a:pt x="6400" y="972045"/>
                </a:lnTo>
                <a:lnTo>
                  <a:pt x="0" y="978433"/>
                </a:lnTo>
                <a:lnTo>
                  <a:pt x="0" y="994244"/>
                </a:lnTo>
                <a:lnTo>
                  <a:pt x="6400" y="1000645"/>
                </a:lnTo>
                <a:lnTo>
                  <a:pt x="22186" y="1000645"/>
                </a:lnTo>
                <a:lnTo>
                  <a:pt x="28575" y="994244"/>
                </a:lnTo>
                <a:lnTo>
                  <a:pt x="28575" y="978433"/>
                </a:lnTo>
                <a:lnTo>
                  <a:pt x="22186" y="972045"/>
                </a:lnTo>
                <a:close/>
              </a:path>
              <a:path w="28575" h="1801495">
                <a:moveTo>
                  <a:pt x="22186" y="1029220"/>
                </a:moveTo>
                <a:lnTo>
                  <a:pt x="6400" y="1029220"/>
                </a:lnTo>
                <a:lnTo>
                  <a:pt x="0" y="1035621"/>
                </a:lnTo>
                <a:lnTo>
                  <a:pt x="0" y="1051420"/>
                </a:lnTo>
                <a:lnTo>
                  <a:pt x="6400" y="1057821"/>
                </a:lnTo>
                <a:lnTo>
                  <a:pt x="22186" y="1057821"/>
                </a:lnTo>
                <a:lnTo>
                  <a:pt x="28575" y="1051420"/>
                </a:lnTo>
                <a:lnTo>
                  <a:pt x="28575" y="1035621"/>
                </a:lnTo>
                <a:lnTo>
                  <a:pt x="22186" y="1029220"/>
                </a:lnTo>
                <a:close/>
              </a:path>
              <a:path w="28575" h="1801495">
                <a:moveTo>
                  <a:pt x="22186" y="1086396"/>
                </a:moveTo>
                <a:lnTo>
                  <a:pt x="6400" y="1086396"/>
                </a:lnTo>
                <a:lnTo>
                  <a:pt x="0" y="1092796"/>
                </a:lnTo>
                <a:lnTo>
                  <a:pt x="0" y="1108608"/>
                </a:lnTo>
                <a:lnTo>
                  <a:pt x="6400" y="1114996"/>
                </a:lnTo>
                <a:lnTo>
                  <a:pt x="22186" y="1114996"/>
                </a:lnTo>
                <a:lnTo>
                  <a:pt x="28575" y="1108608"/>
                </a:lnTo>
                <a:lnTo>
                  <a:pt x="28575" y="1092796"/>
                </a:lnTo>
                <a:lnTo>
                  <a:pt x="22186" y="1086396"/>
                </a:lnTo>
                <a:close/>
              </a:path>
              <a:path w="28575" h="1801495">
                <a:moveTo>
                  <a:pt x="22186" y="1143571"/>
                </a:moveTo>
                <a:lnTo>
                  <a:pt x="6400" y="1143571"/>
                </a:lnTo>
                <a:lnTo>
                  <a:pt x="0" y="1149972"/>
                </a:lnTo>
                <a:lnTo>
                  <a:pt x="0" y="1165783"/>
                </a:lnTo>
                <a:lnTo>
                  <a:pt x="6400" y="1172184"/>
                </a:lnTo>
                <a:lnTo>
                  <a:pt x="22186" y="1172184"/>
                </a:lnTo>
                <a:lnTo>
                  <a:pt x="28575" y="1165783"/>
                </a:lnTo>
                <a:lnTo>
                  <a:pt x="28575" y="1149972"/>
                </a:lnTo>
                <a:lnTo>
                  <a:pt x="22186" y="1143571"/>
                </a:lnTo>
                <a:close/>
              </a:path>
              <a:path w="28575" h="1801495">
                <a:moveTo>
                  <a:pt x="22186" y="1200759"/>
                </a:moveTo>
                <a:lnTo>
                  <a:pt x="6400" y="1200759"/>
                </a:lnTo>
                <a:lnTo>
                  <a:pt x="0" y="1207147"/>
                </a:lnTo>
                <a:lnTo>
                  <a:pt x="0" y="1222959"/>
                </a:lnTo>
                <a:lnTo>
                  <a:pt x="6400" y="1229360"/>
                </a:lnTo>
                <a:lnTo>
                  <a:pt x="22186" y="1229360"/>
                </a:lnTo>
                <a:lnTo>
                  <a:pt x="28575" y="1222959"/>
                </a:lnTo>
                <a:lnTo>
                  <a:pt x="28575" y="1207147"/>
                </a:lnTo>
                <a:lnTo>
                  <a:pt x="22186" y="1200759"/>
                </a:lnTo>
                <a:close/>
              </a:path>
              <a:path w="28575" h="1801495">
                <a:moveTo>
                  <a:pt x="22186" y="1257935"/>
                </a:moveTo>
                <a:lnTo>
                  <a:pt x="6400" y="1257935"/>
                </a:lnTo>
                <a:lnTo>
                  <a:pt x="0" y="1264335"/>
                </a:lnTo>
                <a:lnTo>
                  <a:pt x="0" y="1280147"/>
                </a:lnTo>
                <a:lnTo>
                  <a:pt x="6400" y="1286535"/>
                </a:lnTo>
                <a:lnTo>
                  <a:pt x="22186" y="1286535"/>
                </a:lnTo>
                <a:lnTo>
                  <a:pt x="28575" y="1280147"/>
                </a:lnTo>
                <a:lnTo>
                  <a:pt x="28575" y="1264335"/>
                </a:lnTo>
                <a:lnTo>
                  <a:pt x="22186" y="1257935"/>
                </a:lnTo>
                <a:close/>
              </a:path>
              <a:path w="28575" h="1801495">
                <a:moveTo>
                  <a:pt x="22186" y="1315110"/>
                </a:moveTo>
                <a:lnTo>
                  <a:pt x="6400" y="1315110"/>
                </a:lnTo>
                <a:lnTo>
                  <a:pt x="0" y="1321511"/>
                </a:lnTo>
                <a:lnTo>
                  <a:pt x="0" y="1337322"/>
                </a:lnTo>
                <a:lnTo>
                  <a:pt x="6400" y="1343710"/>
                </a:lnTo>
                <a:lnTo>
                  <a:pt x="22186" y="1343710"/>
                </a:lnTo>
                <a:lnTo>
                  <a:pt x="28575" y="1337322"/>
                </a:lnTo>
                <a:lnTo>
                  <a:pt x="28575" y="1321511"/>
                </a:lnTo>
                <a:lnTo>
                  <a:pt x="22186" y="1315110"/>
                </a:lnTo>
                <a:close/>
              </a:path>
              <a:path w="28575" h="1801495">
                <a:moveTo>
                  <a:pt x="22186" y="1372285"/>
                </a:moveTo>
                <a:lnTo>
                  <a:pt x="6400" y="1372285"/>
                </a:lnTo>
                <a:lnTo>
                  <a:pt x="0" y="1378686"/>
                </a:lnTo>
                <a:lnTo>
                  <a:pt x="0" y="1394498"/>
                </a:lnTo>
                <a:lnTo>
                  <a:pt x="6400" y="1400898"/>
                </a:lnTo>
                <a:lnTo>
                  <a:pt x="22186" y="1400898"/>
                </a:lnTo>
                <a:lnTo>
                  <a:pt x="28575" y="1394498"/>
                </a:lnTo>
                <a:lnTo>
                  <a:pt x="28575" y="1378686"/>
                </a:lnTo>
                <a:lnTo>
                  <a:pt x="22186" y="1372285"/>
                </a:lnTo>
                <a:close/>
              </a:path>
              <a:path w="28575" h="1801495">
                <a:moveTo>
                  <a:pt x="22186" y="1429473"/>
                </a:moveTo>
                <a:lnTo>
                  <a:pt x="6400" y="1429473"/>
                </a:lnTo>
                <a:lnTo>
                  <a:pt x="0" y="1435862"/>
                </a:lnTo>
                <a:lnTo>
                  <a:pt x="0" y="1451673"/>
                </a:lnTo>
                <a:lnTo>
                  <a:pt x="6400" y="1458074"/>
                </a:lnTo>
                <a:lnTo>
                  <a:pt x="22186" y="1458074"/>
                </a:lnTo>
                <a:lnTo>
                  <a:pt x="28575" y="1451673"/>
                </a:lnTo>
                <a:lnTo>
                  <a:pt x="28575" y="1435862"/>
                </a:lnTo>
                <a:lnTo>
                  <a:pt x="22186" y="1429473"/>
                </a:lnTo>
                <a:close/>
              </a:path>
              <a:path w="28575" h="1801495">
                <a:moveTo>
                  <a:pt x="22186" y="1486649"/>
                </a:moveTo>
                <a:lnTo>
                  <a:pt x="6400" y="1486649"/>
                </a:lnTo>
                <a:lnTo>
                  <a:pt x="0" y="1493050"/>
                </a:lnTo>
                <a:lnTo>
                  <a:pt x="0" y="1508861"/>
                </a:lnTo>
                <a:lnTo>
                  <a:pt x="6400" y="1515249"/>
                </a:lnTo>
                <a:lnTo>
                  <a:pt x="22186" y="1515249"/>
                </a:lnTo>
                <a:lnTo>
                  <a:pt x="28575" y="1508861"/>
                </a:lnTo>
                <a:lnTo>
                  <a:pt x="28575" y="1493050"/>
                </a:lnTo>
                <a:lnTo>
                  <a:pt x="22186" y="1486649"/>
                </a:lnTo>
                <a:close/>
              </a:path>
              <a:path w="28575" h="1801495">
                <a:moveTo>
                  <a:pt x="22186" y="1543824"/>
                </a:moveTo>
                <a:lnTo>
                  <a:pt x="6400" y="1543824"/>
                </a:lnTo>
                <a:lnTo>
                  <a:pt x="0" y="1550225"/>
                </a:lnTo>
                <a:lnTo>
                  <a:pt x="0" y="1566037"/>
                </a:lnTo>
                <a:lnTo>
                  <a:pt x="6400" y="1572425"/>
                </a:lnTo>
                <a:lnTo>
                  <a:pt x="22186" y="1572425"/>
                </a:lnTo>
                <a:lnTo>
                  <a:pt x="28575" y="1566037"/>
                </a:lnTo>
                <a:lnTo>
                  <a:pt x="28575" y="1550225"/>
                </a:lnTo>
                <a:lnTo>
                  <a:pt x="22186" y="1543824"/>
                </a:lnTo>
                <a:close/>
              </a:path>
              <a:path w="28575" h="1801495">
                <a:moveTo>
                  <a:pt x="22186" y="1601000"/>
                </a:moveTo>
                <a:lnTo>
                  <a:pt x="6400" y="1601000"/>
                </a:lnTo>
                <a:lnTo>
                  <a:pt x="0" y="1607400"/>
                </a:lnTo>
                <a:lnTo>
                  <a:pt x="0" y="1623212"/>
                </a:lnTo>
                <a:lnTo>
                  <a:pt x="6400" y="1629613"/>
                </a:lnTo>
                <a:lnTo>
                  <a:pt x="22186" y="1629613"/>
                </a:lnTo>
                <a:lnTo>
                  <a:pt x="28575" y="1623212"/>
                </a:lnTo>
                <a:lnTo>
                  <a:pt x="28575" y="1607400"/>
                </a:lnTo>
                <a:lnTo>
                  <a:pt x="22186" y="1601000"/>
                </a:lnTo>
                <a:close/>
              </a:path>
              <a:path w="28575" h="1801495">
                <a:moveTo>
                  <a:pt x="22186" y="1658188"/>
                </a:moveTo>
                <a:lnTo>
                  <a:pt x="6400" y="1658188"/>
                </a:lnTo>
                <a:lnTo>
                  <a:pt x="0" y="1664576"/>
                </a:lnTo>
                <a:lnTo>
                  <a:pt x="0" y="1680387"/>
                </a:lnTo>
                <a:lnTo>
                  <a:pt x="6400" y="1686788"/>
                </a:lnTo>
                <a:lnTo>
                  <a:pt x="22186" y="1686788"/>
                </a:lnTo>
                <a:lnTo>
                  <a:pt x="28575" y="1680387"/>
                </a:lnTo>
                <a:lnTo>
                  <a:pt x="28575" y="1664576"/>
                </a:lnTo>
                <a:lnTo>
                  <a:pt x="22186" y="1658188"/>
                </a:lnTo>
                <a:close/>
              </a:path>
              <a:path w="28575" h="1801495">
                <a:moveTo>
                  <a:pt x="22186" y="1715363"/>
                </a:moveTo>
                <a:lnTo>
                  <a:pt x="6400" y="1715363"/>
                </a:lnTo>
                <a:lnTo>
                  <a:pt x="0" y="1721764"/>
                </a:lnTo>
                <a:lnTo>
                  <a:pt x="0" y="1737575"/>
                </a:lnTo>
                <a:lnTo>
                  <a:pt x="6400" y="1743964"/>
                </a:lnTo>
                <a:lnTo>
                  <a:pt x="22186" y="1743964"/>
                </a:lnTo>
                <a:lnTo>
                  <a:pt x="28575" y="1737575"/>
                </a:lnTo>
                <a:lnTo>
                  <a:pt x="28575" y="1721764"/>
                </a:lnTo>
                <a:lnTo>
                  <a:pt x="22186" y="1715363"/>
                </a:lnTo>
                <a:close/>
              </a:path>
              <a:path w="28575" h="1801495">
                <a:moveTo>
                  <a:pt x="22186" y="1772539"/>
                </a:moveTo>
                <a:lnTo>
                  <a:pt x="6400" y="1772539"/>
                </a:lnTo>
                <a:lnTo>
                  <a:pt x="0" y="1778939"/>
                </a:lnTo>
                <a:lnTo>
                  <a:pt x="0" y="1794751"/>
                </a:lnTo>
                <a:lnTo>
                  <a:pt x="6400" y="1801139"/>
                </a:lnTo>
                <a:lnTo>
                  <a:pt x="22186" y="1801139"/>
                </a:lnTo>
                <a:lnTo>
                  <a:pt x="28575" y="1794751"/>
                </a:lnTo>
                <a:lnTo>
                  <a:pt x="28575" y="1778939"/>
                </a:lnTo>
                <a:lnTo>
                  <a:pt x="22186" y="1772539"/>
                </a:lnTo>
                <a:close/>
              </a:path>
            </a:pathLst>
          </a:custGeom>
          <a:solidFill>
            <a:srgbClr val="7F7F7F"/>
          </a:solidFill>
        </p:spPr>
        <p:txBody>
          <a:bodyPr wrap="square" lIns="0" tIns="0" rIns="0" bIns="0" rtlCol="0"/>
          <a:lstStyle/>
          <a:p>
            <a:endParaRPr sz="1350"/>
          </a:p>
        </p:txBody>
      </p:sp>
      <p:sp>
        <p:nvSpPr>
          <p:cNvPr id="18" name="object 18"/>
          <p:cNvSpPr/>
          <p:nvPr/>
        </p:nvSpPr>
        <p:spPr>
          <a:xfrm>
            <a:off x="5414696" y="2956559"/>
            <a:ext cx="21431" cy="1351121"/>
          </a:xfrm>
          <a:custGeom>
            <a:avLst/>
            <a:gdLst/>
            <a:ahLst/>
            <a:cxnLst/>
            <a:rect l="l" t="t" r="r" b="b"/>
            <a:pathLst>
              <a:path w="28575" h="1801495">
                <a:moveTo>
                  <a:pt x="22174" y="0"/>
                </a:moveTo>
                <a:lnTo>
                  <a:pt x="6388" y="0"/>
                </a:lnTo>
                <a:lnTo>
                  <a:pt x="0" y="6400"/>
                </a:lnTo>
                <a:lnTo>
                  <a:pt x="0" y="22212"/>
                </a:lnTo>
                <a:lnTo>
                  <a:pt x="6388" y="28613"/>
                </a:lnTo>
                <a:lnTo>
                  <a:pt x="22174" y="28613"/>
                </a:lnTo>
                <a:lnTo>
                  <a:pt x="28575" y="22212"/>
                </a:lnTo>
                <a:lnTo>
                  <a:pt x="28575" y="6400"/>
                </a:lnTo>
                <a:lnTo>
                  <a:pt x="22174" y="0"/>
                </a:lnTo>
                <a:close/>
              </a:path>
              <a:path w="28575" h="1801495">
                <a:moveTo>
                  <a:pt x="22174" y="57188"/>
                </a:moveTo>
                <a:lnTo>
                  <a:pt x="6388" y="57188"/>
                </a:lnTo>
                <a:lnTo>
                  <a:pt x="0" y="63576"/>
                </a:lnTo>
                <a:lnTo>
                  <a:pt x="0" y="79387"/>
                </a:lnTo>
                <a:lnTo>
                  <a:pt x="6388" y="85788"/>
                </a:lnTo>
                <a:lnTo>
                  <a:pt x="22174" y="85788"/>
                </a:lnTo>
                <a:lnTo>
                  <a:pt x="28575" y="79387"/>
                </a:lnTo>
                <a:lnTo>
                  <a:pt x="28575" y="63576"/>
                </a:lnTo>
                <a:lnTo>
                  <a:pt x="22174" y="57188"/>
                </a:lnTo>
                <a:close/>
              </a:path>
              <a:path w="28575" h="1801495">
                <a:moveTo>
                  <a:pt x="22174" y="114363"/>
                </a:moveTo>
                <a:lnTo>
                  <a:pt x="6388" y="114363"/>
                </a:lnTo>
                <a:lnTo>
                  <a:pt x="0" y="120764"/>
                </a:lnTo>
                <a:lnTo>
                  <a:pt x="0" y="136563"/>
                </a:lnTo>
                <a:lnTo>
                  <a:pt x="6388" y="142963"/>
                </a:lnTo>
                <a:lnTo>
                  <a:pt x="22174" y="142963"/>
                </a:lnTo>
                <a:lnTo>
                  <a:pt x="28575" y="136563"/>
                </a:lnTo>
                <a:lnTo>
                  <a:pt x="28575" y="120764"/>
                </a:lnTo>
                <a:lnTo>
                  <a:pt x="22174" y="114363"/>
                </a:lnTo>
                <a:close/>
              </a:path>
              <a:path w="28575" h="1801495">
                <a:moveTo>
                  <a:pt x="22174" y="171538"/>
                </a:moveTo>
                <a:lnTo>
                  <a:pt x="6388" y="171538"/>
                </a:lnTo>
                <a:lnTo>
                  <a:pt x="0" y="177939"/>
                </a:lnTo>
                <a:lnTo>
                  <a:pt x="0" y="193751"/>
                </a:lnTo>
                <a:lnTo>
                  <a:pt x="6388" y="200139"/>
                </a:lnTo>
                <a:lnTo>
                  <a:pt x="22174" y="200139"/>
                </a:lnTo>
                <a:lnTo>
                  <a:pt x="28575" y="193751"/>
                </a:lnTo>
                <a:lnTo>
                  <a:pt x="28575" y="177939"/>
                </a:lnTo>
                <a:lnTo>
                  <a:pt x="22174" y="171538"/>
                </a:lnTo>
                <a:close/>
              </a:path>
              <a:path w="28575" h="1801495">
                <a:moveTo>
                  <a:pt x="22174" y="228714"/>
                </a:moveTo>
                <a:lnTo>
                  <a:pt x="6388" y="228714"/>
                </a:lnTo>
                <a:lnTo>
                  <a:pt x="0" y="235115"/>
                </a:lnTo>
                <a:lnTo>
                  <a:pt x="0" y="250926"/>
                </a:lnTo>
                <a:lnTo>
                  <a:pt x="6388" y="257327"/>
                </a:lnTo>
                <a:lnTo>
                  <a:pt x="22174" y="257327"/>
                </a:lnTo>
                <a:lnTo>
                  <a:pt x="28575" y="250926"/>
                </a:lnTo>
                <a:lnTo>
                  <a:pt x="28575" y="235115"/>
                </a:lnTo>
                <a:lnTo>
                  <a:pt x="22174" y="228714"/>
                </a:lnTo>
                <a:close/>
              </a:path>
              <a:path w="28575" h="1801495">
                <a:moveTo>
                  <a:pt x="22174" y="285902"/>
                </a:moveTo>
                <a:lnTo>
                  <a:pt x="6388" y="285902"/>
                </a:lnTo>
                <a:lnTo>
                  <a:pt x="0" y="292290"/>
                </a:lnTo>
                <a:lnTo>
                  <a:pt x="0" y="308102"/>
                </a:lnTo>
                <a:lnTo>
                  <a:pt x="6388" y="314502"/>
                </a:lnTo>
                <a:lnTo>
                  <a:pt x="22174" y="314502"/>
                </a:lnTo>
                <a:lnTo>
                  <a:pt x="28575" y="308102"/>
                </a:lnTo>
                <a:lnTo>
                  <a:pt x="28575" y="292290"/>
                </a:lnTo>
                <a:lnTo>
                  <a:pt x="22174" y="285902"/>
                </a:lnTo>
                <a:close/>
              </a:path>
              <a:path w="28575" h="1801495">
                <a:moveTo>
                  <a:pt x="22174" y="343077"/>
                </a:moveTo>
                <a:lnTo>
                  <a:pt x="6388" y="343077"/>
                </a:lnTo>
                <a:lnTo>
                  <a:pt x="0" y="349478"/>
                </a:lnTo>
                <a:lnTo>
                  <a:pt x="0" y="365277"/>
                </a:lnTo>
                <a:lnTo>
                  <a:pt x="6388" y="371678"/>
                </a:lnTo>
                <a:lnTo>
                  <a:pt x="22174" y="371678"/>
                </a:lnTo>
                <a:lnTo>
                  <a:pt x="28575" y="365277"/>
                </a:lnTo>
                <a:lnTo>
                  <a:pt x="28575" y="349478"/>
                </a:lnTo>
                <a:lnTo>
                  <a:pt x="22174" y="343077"/>
                </a:lnTo>
                <a:close/>
              </a:path>
              <a:path w="28575" h="1801495">
                <a:moveTo>
                  <a:pt x="22174" y="400253"/>
                </a:moveTo>
                <a:lnTo>
                  <a:pt x="6388" y="400253"/>
                </a:lnTo>
                <a:lnTo>
                  <a:pt x="0" y="406654"/>
                </a:lnTo>
                <a:lnTo>
                  <a:pt x="0" y="422465"/>
                </a:lnTo>
                <a:lnTo>
                  <a:pt x="6388" y="428853"/>
                </a:lnTo>
                <a:lnTo>
                  <a:pt x="22174" y="428853"/>
                </a:lnTo>
                <a:lnTo>
                  <a:pt x="28575" y="422465"/>
                </a:lnTo>
                <a:lnTo>
                  <a:pt x="28575" y="406654"/>
                </a:lnTo>
                <a:lnTo>
                  <a:pt x="22174" y="400253"/>
                </a:lnTo>
                <a:close/>
              </a:path>
              <a:path w="28575" h="1801495">
                <a:moveTo>
                  <a:pt x="22174" y="457428"/>
                </a:moveTo>
                <a:lnTo>
                  <a:pt x="6388" y="457428"/>
                </a:lnTo>
                <a:lnTo>
                  <a:pt x="0" y="463829"/>
                </a:lnTo>
                <a:lnTo>
                  <a:pt x="0" y="479640"/>
                </a:lnTo>
                <a:lnTo>
                  <a:pt x="6388" y="486041"/>
                </a:lnTo>
                <a:lnTo>
                  <a:pt x="22174" y="486041"/>
                </a:lnTo>
                <a:lnTo>
                  <a:pt x="28575" y="479640"/>
                </a:lnTo>
                <a:lnTo>
                  <a:pt x="28575" y="463829"/>
                </a:lnTo>
                <a:lnTo>
                  <a:pt x="22174" y="457428"/>
                </a:lnTo>
                <a:close/>
              </a:path>
              <a:path w="28575" h="1801495">
                <a:moveTo>
                  <a:pt x="22174" y="514616"/>
                </a:moveTo>
                <a:lnTo>
                  <a:pt x="6388" y="514616"/>
                </a:lnTo>
                <a:lnTo>
                  <a:pt x="0" y="521004"/>
                </a:lnTo>
                <a:lnTo>
                  <a:pt x="0" y="536816"/>
                </a:lnTo>
                <a:lnTo>
                  <a:pt x="6388" y="543217"/>
                </a:lnTo>
                <a:lnTo>
                  <a:pt x="22174" y="543217"/>
                </a:lnTo>
                <a:lnTo>
                  <a:pt x="28575" y="536816"/>
                </a:lnTo>
                <a:lnTo>
                  <a:pt x="28575" y="521004"/>
                </a:lnTo>
                <a:lnTo>
                  <a:pt x="22174" y="514616"/>
                </a:lnTo>
                <a:close/>
              </a:path>
              <a:path w="28575" h="1801495">
                <a:moveTo>
                  <a:pt x="22174" y="571792"/>
                </a:moveTo>
                <a:lnTo>
                  <a:pt x="6388" y="571792"/>
                </a:lnTo>
                <a:lnTo>
                  <a:pt x="0" y="578192"/>
                </a:lnTo>
                <a:lnTo>
                  <a:pt x="0" y="593991"/>
                </a:lnTo>
                <a:lnTo>
                  <a:pt x="6388" y="600392"/>
                </a:lnTo>
                <a:lnTo>
                  <a:pt x="22174" y="600392"/>
                </a:lnTo>
                <a:lnTo>
                  <a:pt x="28575" y="593991"/>
                </a:lnTo>
                <a:lnTo>
                  <a:pt x="28575" y="578192"/>
                </a:lnTo>
                <a:lnTo>
                  <a:pt x="22174" y="571792"/>
                </a:lnTo>
                <a:close/>
              </a:path>
              <a:path w="28575" h="1801495">
                <a:moveTo>
                  <a:pt x="22174" y="628967"/>
                </a:moveTo>
                <a:lnTo>
                  <a:pt x="6388" y="628967"/>
                </a:lnTo>
                <a:lnTo>
                  <a:pt x="0" y="635368"/>
                </a:lnTo>
                <a:lnTo>
                  <a:pt x="0" y="651179"/>
                </a:lnTo>
                <a:lnTo>
                  <a:pt x="6388" y="657567"/>
                </a:lnTo>
                <a:lnTo>
                  <a:pt x="22174" y="657567"/>
                </a:lnTo>
                <a:lnTo>
                  <a:pt x="28575" y="651179"/>
                </a:lnTo>
                <a:lnTo>
                  <a:pt x="28575" y="635368"/>
                </a:lnTo>
                <a:lnTo>
                  <a:pt x="22174" y="628967"/>
                </a:lnTo>
                <a:close/>
              </a:path>
              <a:path w="28575" h="1801495">
                <a:moveTo>
                  <a:pt x="22174" y="686142"/>
                </a:moveTo>
                <a:lnTo>
                  <a:pt x="6388" y="686142"/>
                </a:lnTo>
                <a:lnTo>
                  <a:pt x="0" y="692543"/>
                </a:lnTo>
                <a:lnTo>
                  <a:pt x="0" y="708355"/>
                </a:lnTo>
                <a:lnTo>
                  <a:pt x="6388" y="714756"/>
                </a:lnTo>
                <a:lnTo>
                  <a:pt x="22174" y="714756"/>
                </a:lnTo>
                <a:lnTo>
                  <a:pt x="28575" y="708355"/>
                </a:lnTo>
                <a:lnTo>
                  <a:pt x="28575" y="692543"/>
                </a:lnTo>
                <a:lnTo>
                  <a:pt x="22174" y="686142"/>
                </a:lnTo>
                <a:close/>
              </a:path>
              <a:path w="28575" h="1801495">
                <a:moveTo>
                  <a:pt x="22174" y="743331"/>
                </a:moveTo>
                <a:lnTo>
                  <a:pt x="6388" y="743331"/>
                </a:lnTo>
                <a:lnTo>
                  <a:pt x="0" y="749719"/>
                </a:lnTo>
                <a:lnTo>
                  <a:pt x="0" y="765530"/>
                </a:lnTo>
                <a:lnTo>
                  <a:pt x="6388" y="771931"/>
                </a:lnTo>
                <a:lnTo>
                  <a:pt x="22174" y="771931"/>
                </a:lnTo>
                <a:lnTo>
                  <a:pt x="28575" y="765530"/>
                </a:lnTo>
                <a:lnTo>
                  <a:pt x="28575" y="749719"/>
                </a:lnTo>
                <a:lnTo>
                  <a:pt x="22174" y="743331"/>
                </a:lnTo>
                <a:close/>
              </a:path>
              <a:path w="28575" h="1801495">
                <a:moveTo>
                  <a:pt x="22174" y="800506"/>
                </a:moveTo>
                <a:lnTo>
                  <a:pt x="6388" y="800506"/>
                </a:lnTo>
                <a:lnTo>
                  <a:pt x="0" y="806907"/>
                </a:lnTo>
                <a:lnTo>
                  <a:pt x="0" y="822706"/>
                </a:lnTo>
                <a:lnTo>
                  <a:pt x="6388" y="829106"/>
                </a:lnTo>
                <a:lnTo>
                  <a:pt x="22174" y="829106"/>
                </a:lnTo>
                <a:lnTo>
                  <a:pt x="28575" y="822706"/>
                </a:lnTo>
                <a:lnTo>
                  <a:pt x="28575" y="806907"/>
                </a:lnTo>
                <a:lnTo>
                  <a:pt x="22174" y="800506"/>
                </a:lnTo>
                <a:close/>
              </a:path>
              <a:path w="28575" h="1801495">
                <a:moveTo>
                  <a:pt x="22174" y="857681"/>
                </a:moveTo>
                <a:lnTo>
                  <a:pt x="6388" y="857681"/>
                </a:lnTo>
                <a:lnTo>
                  <a:pt x="0" y="864082"/>
                </a:lnTo>
                <a:lnTo>
                  <a:pt x="0" y="879894"/>
                </a:lnTo>
                <a:lnTo>
                  <a:pt x="6388" y="886282"/>
                </a:lnTo>
                <a:lnTo>
                  <a:pt x="22174" y="886282"/>
                </a:lnTo>
                <a:lnTo>
                  <a:pt x="28575" y="879894"/>
                </a:lnTo>
                <a:lnTo>
                  <a:pt x="28575" y="864082"/>
                </a:lnTo>
                <a:lnTo>
                  <a:pt x="22174" y="857681"/>
                </a:lnTo>
                <a:close/>
              </a:path>
              <a:path w="28575" h="1801495">
                <a:moveTo>
                  <a:pt x="22174" y="914857"/>
                </a:moveTo>
                <a:lnTo>
                  <a:pt x="6388" y="914857"/>
                </a:lnTo>
                <a:lnTo>
                  <a:pt x="0" y="921258"/>
                </a:lnTo>
                <a:lnTo>
                  <a:pt x="0" y="937069"/>
                </a:lnTo>
                <a:lnTo>
                  <a:pt x="6388" y="943470"/>
                </a:lnTo>
                <a:lnTo>
                  <a:pt x="22174" y="943470"/>
                </a:lnTo>
                <a:lnTo>
                  <a:pt x="28575" y="937069"/>
                </a:lnTo>
                <a:lnTo>
                  <a:pt x="28575" y="921258"/>
                </a:lnTo>
                <a:lnTo>
                  <a:pt x="22174" y="914857"/>
                </a:lnTo>
                <a:close/>
              </a:path>
              <a:path w="28575" h="1801495">
                <a:moveTo>
                  <a:pt x="22174" y="972045"/>
                </a:moveTo>
                <a:lnTo>
                  <a:pt x="6388" y="972045"/>
                </a:lnTo>
                <a:lnTo>
                  <a:pt x="0" y="978433"/>
                </a:lnTo>
                <a:lnTo>
                  <a:pt x="0" y="994244"/>
                </a:lnTo>
                <a:lnTo>
                  <a:pt x="6388" y="1000645"/>
                </a:lnTo>
                <a:lnTo>
                  <a:pt x="22174" y="1000645"/>
                </a:lnTo>
                <a:lnTo>
                  <a:pt x="28575" y="994244"/>
                </a:lnTo>
                <a:lnTo>
                  <a:pt x="28575" y="978433"/>
                </a:lnTo>
                <a:lnTo>
                  <a:pt x="22174" y="972045"/>
                </a:lnTo>
                <a:close/>
              </a:path>
              <a:path w="28575" h="1801495">
                <a:moveTo>
                  <a:pt x="22174" y="1029220"/>
                </a:moveTo>
                <a:lnTo>
                  <a:pt x="6388" y="1029220"/>
                </a:lnTo>
                <a:lnTo>
                  <a:pt x="0" y="1035621"/>
                </a:lnTo>
                <a:lnTo>
                  <a:pt x="0" y="1051420"/>
                </a:lnTo>
                <a:lnTo>
                  <a:pt x="6388" y="1057821"/>
                </a:lnTo>
                <a:lnTo>
                  <a:pt x="22174" y="1057821"/>
                </a:lnTo>
                <a:lnTo>
                  <a:pt x="28575" y="1051420"/>
                </a:lnTo>
                <a:lnTo>
                  <a:pt x="28575" y="1035621"/>
                </a:lnTo>
                <a:lnTo>
                  <a:pt x="22174" y="1029220"/>
                </a:lnTo>
                <a:close/>
              </a:path>
              <a:path w="28575" h="1801495">
                <a:moveTo>
                  <a:pt x="22174" y="1086396"/>
                </a:moveTo>
                <a:lnTo>
                  <a:pt x="6388" y="1086396"/>
                </a:lnTo>
                <a:lnTo>
                  <a:pt x="0" y="1092796"/>
                </a:lnTo>
                <a:lnTo>
                  <a:pt x="0" y="1108608"/>
                </a:lnTo>
                <a:lnTo>
                  <a:pt x="6388" y="1114996"/>
                </a:lnTo>
                <a:lnTo>
                  <a:pt x="22174" y="1114996"/>
                </a:lnTo>
                <a:lnTo>
                  <a:pt x="28575" y="1108608"/>
                </a:lnTo>
                <a:lnTo>
                  <a:pt x="28575" y="1092796"/>
                </a:lnTo>
                <a:lnTo>
                  <a:pt x="22174" y="1086396"/>
                </a:lnTo>
                <a:close/>
              </a:path>
              <a:path w="28575" h="1801495">
                <a:moveTo>
                  <a:pt x="22174" y="1143571"/>
                </a:moveTo>
                <a:lnTo>
                  <a:pt x="6388" y="1143571"/>
                </a:lnTo>
                <a:lnTo>
                  <a:pt x="0" y="1149972"/>
                </a:lnTo>
                <a:lnTo>
                  <a:pt x="0" y="1165783"/>
                </a:lnTo>
                <a:lnTo>
                  <a:pt x="6388" y="1172184"/>
                </a:lnTo>
                <a:lnTo>
                  <a:pt x="22174" y="1172184"/>
                </a:lnTo>
                <a:lnTo>
                  <a:pt x="28575" y="1165783"/>
                </a:lnTo>
                <a:lnTo>
                  <a:pt x="28575" y="1149972"/>
                </a:lnTo>
                <a:lnTo>
                  <a:pt x="22174" y="1143571"/>
                </a:lnTo>
                <a:close/>
              </a:path>
              <a:path w="28575" h="1801495">
                <a:moveTo>
                  <a:pt x="22174" y="1200759"/>
                </a:moveTo>
                <a:lnTo>
                  <a:pt x="6388" y="1200759"/>
                </a:lnTo>
                <a:lnTo>
                  <a:pt x="0" y="1207147"/>
                </a:lnTo>
                <a:lnTo>
                  <a:pt x="0" y="1222959"/>
                </a:lnTo>
                <a:lnTo>
                  <a:pt x="6388" y="1229360"/>
                </a:lnTo>
                <a:lnTo>
                  <a:pt x="22174" y="1229360"/>
                </a:lnTo>
                <a:lnTo>
                  <a:pt x="28575" y="1222959"/>
                </a:lnTo>
                <a:lnTo>
                  <a:pt x="28575" y="1207147"/>
                </a:lnTo>
                <a:lnTo>
                  <a:pt x="22174" y="1200759"/>
                </a:lnTo>
                <a:close/>
              </a:path>
              <a:path w="28575" h="1801495">
                <a:moveTo>
                  <a:pt x="22174" y="1257935"/>
                </a:moveTo>
                <a:lnTo>
                  <a:pt x="6388" y="1257935"/>
                </a:lnTo>
                <a:lnTo>
                  <a:pt x="0" y="1264335"/>
                </a:lnTo>
                <a:lnTo>
                  <a:pt x="0" y="1280147"/>
                </a:lnTo>
                <a:lnTo>
                  <a:pt x="6388" y="1286535"/>
                </a:lnTo>
                <a:lnTo>
                  <a:pt x="22174" y="1286535"/>
                </a:lnTo>
                <a:lnTo>
                  <a:pt x="28575" y="1280147"/>
                </a:lnTo>
                <a:lnTo>
                  <a:pt x="28575" y="1264335"/>
                </a:lnTo>
                <a:lnTo>
                  <a:pt x="22174" y="1257935"/>
                </a:lnTo>
                <a:close/>
              </a:path>
              <a:path w="28575" h="1801495">
                <a:moveTo>
                  <a:pt x="22174" y="1315110"/>
                </a:moveTo>
                <a:lnTo>
                  <a:pt x="6388" y="1315110"/>
                </a:lnTo>
                <a:lnTo>
                  <a:pt x="0" y="1321511"/>
                </a:lnTo>
                <a:lnTo>
                  <a:pt x="0" y="1337322"/>
                </a:lnTo>
                <a:lnTo>
                  <a:pt x="6388" y="1343710"/>
                </a:lnTo>
                <a:lnTo>
                  <a:pt x="22174" y="1343710"/>
                </a:lnTo>
                <a:lnTo>
                  <a:pt x="28575" y="1337322"/>
                </a:lnTo>
                <a:lnTo>
                  <a:pt x="28575" y="1321511"/>
                </a:lnTo>
                <a:lnTo>
                  <a:pt x="22174" y="1315110"/>
                </a:lnTo>
                <a:close/>
              </a:path>
              <a:path w="28575" h="1801495">
                <a:moveTo>
                  <a:pt x="22174" y="1372285"/>
                </a:moveTo>
                <a:lnTo>
                  <a:pt x="6388" y="1372285"/>
                </a:lnTo>
                <a:lnTo>
                  <a:pt x="0" y="1378686"/>
                </a:lnTo>
                <a:lnTo>
                  <a:pt x="0" y="1394498"/>
                </a:lnTo>
                <a:lnTo>
                  <a:pt x="6388" y="1400898"/>
                </a:lnTo>
                <a:lnTo>
                  <a:pt x="22174" y="1400898"/>
                </a:lnTo>
                <a:lnTo>
                  <a:pt x="28575" y="1394498"/>
                </a:lnTo>
                <a:lnTo>
                  <a:pt x="28575" y="1378686"/>
                </a:lnTo>
                <a:lnTo>
                  <a:pt x="22174" y="1372285"/>
                </a:lnTo>
                <a:close/>
              </a:path>
              <a:path w="28575" h="1801495">
                <a:moveTo>
                  <a:pt x="22174" y="1429473"/>
                </a:moveTo>
                <a:lnTo>
                  <a:pt x="6388" y="1429473"/>
                </a:lnTo>
                <a:lnTo>
                  <a:pt x="0" y="1435862"/>
                </a:lnTo>
                <a:lnTo>
                  <a:pt x="0" y="1451673"/>
                </a:lnTo>
                <a:lnTo>
                  <a:pt x="6388" y="1458074"/>
                </a:lnTo>
                <a:lnTo>
                  <a:pt x="22174" y="1458074"/>
                </a:lnTo>
                <a:lnTo>
                  <a:pt x="28575" y="1451673"/>
                </a:lnTo>
                <a:lnTo>
                  <a:pt x="28575" y="1435862"/>
                </a:lnTo>
                <a:lnTo>
                  <a:pt x="22174" y="1429473"/>
                </a:lnTo>
                <a:close/>
              </a:path>
              <a:path w="28575" h="1801495">
                <a:moveTo>
                  <a:pt x="22174" y="1486649"/>
                </a:moveTo>
                <a:lnTo>
                  <a:pt x="6388" y="1486649"/>
                </a:lnTo>
                <a:lnTo>
                  <a:pt x="0" y="1493050"/>
                </a:lnTo>
                <a:lnTo>
                  <a:pt x="0" y="1508861"/>
                </a:lnTo>
                <a:lnTo>
                  <a:pt x="6388" y="1515249"/>
                </a:lnTo>
                <a:lnTo>
                  <a:pt x="22174" y="1515249"/>
                </a:lnTo>
                <a:lnTo>
                  <a:pt x="28575" y="1508861"/>
                </a:lnTo>
                <a:lnTo>
                  <a:pt x="28575" y="1493050"/>
                </a:lnTo>
                <a:lnTo>
                  <a:pt x="22174" y="1486649"/>
                </a:lnTo>
                <a:close/>
              </a:path>
              <a:path w="28575" h="1801495">
                <a:moveTo>
                  <a:pt x="22174" y="1543824"/>
                </a:moveTo>
                <a:lnTo>
                  <a:pt x="6388" y="1543824"/>
                </a:lnTo>
                <a:lnTo>
                  <a:pt x="0" y="1550225"/>
                </a:lnTo>
                <a:lnTo>
                  <a:pt x="0" y="1566037"/>
                </a:lnTo>
                <a:lnTo>
                  <a:pt x="6388" y="1572425"/>
                </a:lnTo>
                <a:lnTo>
                  <a:pt x="22174" y="1572425"/>
                </a:lnTo>
                <a:lnTo>
                  <a:pt x="28575" y="1566037"/>
                </a:lnTo>
                <a:lnTo>
                  <a:pt x="28575" y="1550225"/>
                </a:lnTo>
                <a:lnTo>
                  <a:pt x="22174" y="1543824"/>
                </a:lnTo>
                <a:close/>
              </a:path>
              <a:path w="28575" h="1801495">
                <a:moveTo>
                  <a:pt x="22174" y="1601000"/>
                </a:moveTo>
                <a:lnTo>
                  <a:pt x="6388" y="1601000"/>
                </a:lnTo>
                <a:lnTo>
                  <a:pt x="0" y="1607400"/>
                </a:lnTo>
                <a:lnTo>
                  <a:pt x="0" y="1623212"/>
                </a:lnTo>
                <a:lnTo>
                  <a:pt x="6388" y="1629613"/>
                </a:lnTo>
                <a:lnTo>
                  <a:pt x="22174" y="1629613"/>
                </a:lnTo>
                <a:lnTo>
                  <a:pt x="28575" y="1623212"/>
                </a:lnTo>
                <a:lnTo>
                  <a:pt x="28575" y="1607400"/>
                </a:lnTo>
                <a:lnTo>
                  <a:pt x="22174" y="1601000"/>
                </a:lnTo>
                <a:close/>
              </a:path>
              <a:path w="28575" h="1801495">
                <a:moveTo>
                  <a:pt x="22174" y="1658188"/>
                </a:moveTo>
                <a:lnTo>
                  <a:pt x="6388" y="1658188"/>
                </a:lnTo>
                <a:lnTo>
                  <a:pt x="0" y="1664576"/>
                </a:lnTo>
                <a:lnTo>
                  <a:pt x="0" y="1680387"/>
                </a:lnTo>
                <a:lnTo>
                  <a:pt x="6388" y="1686788"/>
                </a:lnTo>
                <a:lnTo>
                  <a:pt x="22174" y="1686788"/>
                </a:lnTo>
                <a:lnTo>
                  <a:pt x="28575" y="1680387"/>
                </a:lnTo>
                <a:lnTo>
                  <a:pt x="28575" y="1664576"/>
                </a:lnTo>
                <a:lnTo>
                  <a:pt x="22174" y="1658188"/>
                </a:lnTo>
                <a:close/>
              </a:path>
              <a:path w="28575" h="1801495">
                <a:moveTo>
                  <a:pt x="22174" y="1715363"/>
                </a:moveTo>
                <a:lnTo>
                  <a:pt x="6388" y="1715363"/>
                </a:lnTo>
                <a:lnTo>
                  <a:pt x="0" y="1721764"/>
                </a:lnTo>
                <a:lnTo>
                  <a:pt x="0" y="1737575"/>
                </a:lnTo>
                <a:lnTo>
                  <a:pt x="6388" y="1743964"/>
                </a:lnTo>
                <a:lnTo>
                  <a:pt x="22174" y="1743964"/>
                </a:lnTo>
                <a:lnTo>
                  <a:pt x="28575" y="1737575"/>
                </a:lnTo>
                <a:lnTo>
                  <a:pt x="28575" y="1721764"/>
                </a:lnTo>
                <a:lnTo>
                  <a:pt x="22174" y="1715363"/>
                </a:lnTo>
                <a:close/>
              </a:path>
              <a:path w="28575" h="1801495">
                <a:moveTo>
                  <a:pt x="22174" y="1772539"/>
                </a:moveTo>
                <a:lnTo>
                  <a:pt x="6388" y="1772539"/>
                </a:lnTo>
                <a:lnTo>
                  <a:pt x="0" y="1778939"/>
                </a:lnTo>
                <a:lnTo>
                  <a:pt x="0" y="1794751"/>
                </a:lnTo>
                <a:lnTo>
                  <a:pt x="6388" y="1801139"/>
                </a:lnTo>
                <a:lnTo>
                  <a:pt x="22174" y="1801139"/>
                </a:lnTo>
                <a:lnTo>
                  <a:pt x="28575" y="1794751"/>
                </a:lnTo>
                <a:lnTo>
                  <a:pt x="28575" y="1778939"/>
                </a:lnTo>
                <a:lnTo>
                  <a:pt x="22174" y="1772539"/>
                </a:lnTo>
                <a:close/>
              </a:path>
            </a:pathLst>
          </a:custGeom>
          <a:solidFill>
            <a:srgbClr val="7F7F7F"/>
          </a:solidFill>
        </p:spPr>
        <p:txBody>
          <a:bodyPr wrap="square" lIns="0" tIns="0" rIns="0" bIns="0" rtlCol="0"/>
          <a:lstStyle/>
          <a:p>
            <a:endParaRPr sz="1350"/>
          </a:p>
        </p:txBody>
      </p:sp>
      <p:sp>
        <p:nvSpPr>
          <p:cNvPr id="19" name="object 19"/>
          <p:cNvSpPr txBox="1"/>
          <p:nvPr/>
        </p:nvSpPr>
        <p:spPr>
          <a:xfrm>
            <a:off x="607060" y="1036955"/>
            <a:ext cx="7536815" cy="1785620"/>
          </a:xfrm>
          <a:prstGeom prst="rect">
            <a:avLst/>
          </a:prstGeom>
        </p:spPr>
        <p:txBody>
          <a:bodyPr vert="horz" wrap="square" lIns="0" tIns="9525" rIns="0" bIns="0" rtlCol="0">
            <a:spAutoFit/>
          </a:bodyPr>
          <a:lstStyle/>
          <a:p>
            <a:pPr marL="508000" indent="-469900">
              <a:lnSpc>
                <a:spcPts val="2845"/>
              </a:lnSpc>
              <a:spcBef>
                <a:spcPts val="100"/>
              </a:spcBef>
              <a:buClr>
                <a:srgbClr val="002060"/>
              </a:buClr>
              <a:buFont typeface="Wingdings" panose="05000000000000000000"/>
              <a:buChar char=""/>
              <a:tabLst>
                <a:tab pos="507365" algn="l"/>
                <a:tab pos="508000" algn="l"/>
              </a:tabLst>
            </a:pPr>
            <a:r>
              <a:rPr dirty="0">
                <a:latin typeface="Verdana" panose="020B0604030504040204"/>
                <a:cs typeface="Verdana" panose="020B0604030504040204"/>
              </a:rPr>
              <a:t>Operations exhibit </a:t>
            </a:r>
            <a:r>
              <a:rPr b="1" spc="-5" dirty="0">
                <a:solidFill>
                  <a:srgbClr val="FF0000"/>
                </a:solidFill>
                <a:latin typeface="Verdana" panose="020B0604030504040204"/>
                <a:cs typeface="Verdana" panose="020B0604030504040204"/>
              </a:rPr>
              <a:t>high parallelism</a:t>
            </a:r>
            <a:endParaRPr>
              <a:latin typeface="Verdana" panose="020B0604030504040204"/>
              <a:cs typeface="Verdana" panose="020B0604030504040204"/>
            </a:endParaRPr>
          </a:p>
          <a:p>
            <a:pPr marL="951865">
              <a:lnSpc>
                <a:spcPts val="2845"/>
              </a:lnSpc>
            </a:pPr>
            <a:r>
              <a:rPr sz="2645" spc="67" baseline="1000" dirty="0">
                <a:latin typeface="Wingdings" panose="05000000000000000000"/>
                <a:cs typeface="Wingdings" panose="05000000000000000000"/>
              </a:rPr>
              <a:t></a:t>
            </a:r>
            <a:r>
              <a:rPr sz="2645" spc="67" baseline="1000" dirty="0">
                <a:latin typeface="Times New Roman" panose="02020603050405020304"/>
                <a:cs typeface="Times New Roman" panose="02020603050405020304"/>
              </a:rPr>
              <a:t> </a:t>
            </a:r>
            <a:r>
              <a:rPr b="1" spc="-5" dirty="0">
                <a:latin typeface="Verdana" panose="020B0604030504040204"/>
                <a:cs typeface="Verdana" panose="020B0604030504040204"/>
              </a:rPr>
              <a:t>high throughput</a:t>
            </a:r>
            <a:r>
              <a:rPr b="1" spc="185" dirty="0">
                <a:latin typeface="Verdana" panose="020B0604030504040204"/>
                <a:cs typeface="Verdana" panose="020B0604030504040204"/>
              </a:rPr>
              <a:t> </a:t>
            </a:r>
            <a:r>
              <a:rPr dirty="0">
                <a:latin typeface="Verdana" panose="020B0604030504040204"/>
                <a:cs typeface="Verdana" panose="020B0604030504040204"/>
              </a:rPr>
              <a:t>possible</a:t>
            </a:r>
            <a:endParaRPr>
              <a:latin typeface="Verdana" panose="020B0604030504040204"/>
              <a:cs typeface="Verdana" panose="020B0604030504040204"/>
            </a:endParaRPr>
          </a:p>
          <a:p>
            <a:pPr marL="508000" indent="-469900">
              <a:lnSpc>
                <a:spcPct val="100000"/>
              </a:lnSpc>
              <a:spcBef>
                <a:spcPts val="2420"/>
              </a:spcBef>
              <a:buClr>
                <a:srgbClr val="002060"/>
              </a:buClr>
              <a:buFont typeface="Wingdings" panose="05000000000000000000"/>
              <a:buChar char=""/>
              <a:tabLst>
                <a:tab pos="507365" algn="l"/>
                <a:tab pos="508000" algn="l"/>
              </a:tabLst>
            </a:pPr>
            <a:r>
              <a:rPr dirty="0">
                <a:latin typeface="Verdana" panose="020B0604030504040204"/>
                <a:cs typeface="Verdana" panose="020B0604030504040204"/>
              </a:rPr>
              <a:t>Memory </a:t>
            </a:r>
            <a:r>
              <a:rPr spc="-5" dirty="0">
                <a:latin typeface="Verdana" panose="020B0604030504040204"/>
                <a:cs typeface="Verdana" panose="020B0604030504040204"/>
              </a:rPr>
              <a:t>Access </a:t>
            </a:r>
            <a:r>
              <a:rPr dirty="0">
                <a:latin typeface="Verdana" panose="020B0604030504040204"/>
                <a:cs typeface="Verdana" panose="020B0604030504040204"/>
              </a:rPr>
              <a:t>is the</a:t>
            </a:r>
            <a:r>
              <a:rPr spc="-20" dirty="0">
                <a:latin typeface="Verdana" panose="020B0604030504040204"/>
                <a:cs typeface="Verdana" panose="020B0604030504040204"/>
              </a:rPr>
              <a:t> </a:t>
            </a:r>
            <a:r>
              <a:rPr dirty="0">
                <a:latin typeface="Verdana" panose="020B0604030504040204"/>
                <a:cs typeface="Verdana" panose="020B0604030504040204"/>
              </a:rPr>
              <a:t>Bottleneck</a:t>
            </a:r>
            <a:endParaRPr>
              <a:latin typeface="Verdana" panose="020B0604030504040204"/>
              <a:cs typeface="Verdana" panose="020B0604030504040204"/>
            </a:endParaRPr>
          </a:p>
          <a:p>
            <a:pPr marL="2012315">
              <a:lnSpc>
                <a:spcPct val="100000"/>
              </a:lnSpc>
              <a:spcBef>
                <a:spcPts val="1420"/>
              </a:spcBef>
              <a:tabLst>
                <a:tab pos="4867910" algn="l"/>
              </a:tabLst>
            </a:pPr>
            <a:r>
              <a:rPr b="1" spc="-5" dirty="0">
                <a:latin typeface="Arial" panose="020B0604020202020204"/>
                <a:cs typeface="Arial" panose="020B0604020202020204"/>
              </a:rPr>
              <a:t>Memory</a:t>
            </a:r>
            <a:r>
              <a:rPr b="1" dirty="0">
                <a:latin typeface="Arial" panose="020B0604020202020204"/>
                <a:cs typeface="Arial" panose="020B0604020202020204"/>
              </a:rPr>
              <a:t> Read	MAC</a:t>
            </a:r>
            <a:r>
              <a:rPr b="1" baseline="24000" dirty="0">
                <a:latin typeface="Arial" panose="020B0604020202020204"/>
                <a:cs typeface="Arial" panose="020B0604020202020204"/>
              </a:rPr>
              <a:t>*</a:t>
            </a:r>
            <a:endParaRPr baseline="24000">
              <a:latin typeface="Arial" panose="020B0604020202020204"/>
              <a:cs typeface="Arial" panose="020B0604020202020204"/>
            </a:endParaRPr>
          </a:p>
        </p:txBody>
      </p:sp>
      <p:sp>
        <p:nvSpPr>
          <p:cNvPr id="20" name="object 20"/>
          <p:cNvSpPr txBox="1"/>
          <p:nvPr/>
        </p:nvSpPr>
        <p:spPr>
          <a:xfrm>
            <a:off x="5365537" y="4394073"/>
            <a:ext cx="1772126" cy="193675"/>
          </a:xfrm>
          <a:prstGeom prst="rect">
            <a:avLst/>
          </a:prstGeom>
        </p:spPr>
        <p:txBody>
          <a:bodyPr vert="horz" wrap="square" lIns="0" tIns="9525" rIns="0" bIns="0" rtlCol="0">
            <a:spAutoFit/>
          </a:bodyPr>
          <a:lstStyle/>
          <a:p>
            <a:pPr marL="12700">
              <a:lnSpc>
                <a:spcPct val="100000"/>
              </a:lnSpc>
              <a:spcBef>
                <a:spcPts val="100"/>
              </a:spcBef>
            </a:pPr>
            <a:r>
              <a:rPr sz="1200" dirty="0">
                <a:solidFill>
                  <a:srgbClr val="7F7F7F"/>
                </a:solidFill>
                <a:latin typeface="Arial" panose="020B0604020202020204"/>
                <a:cs typeface="Arial" panose="020B0604020202020204"/>
              </a:rPr>
              <a:t>*</a:t>
            </a:r>
            <a:r>
              <a:rPr sz="1200" spc="-40" dirty="0">
                <a:solidFill>
                  <a:srgbClr val="7F7F7F"/>
                </a:solidFill>
                <a:latin typeface="Arial" panose="020B0604020202020204"/>
                <a:cs typeface="Arial" panose="020B0604020202020204"/>
              </a:rPr>
              <a:t> </a:t>
            </a:r>
            <a:r>
              <a:rPr sz="1200" spc="-5" dirty="0">
                <a:solidFill>
                  <a:srgbClr val="7F7F7F"/>
                </a:solidFill>
                <a:latin typeface="Arial" panose="020B0604020202020204"/>
                <a:cs typeface="Arial" panose="020B0604020202020204"/>
              </a:rPr>
              <a:t>multiply-and-accumulate</a:t>
            </a:r>
            <a:endParaRPr sz="1200">
              <a:latin typeface="Arial" panose="020B0604020202020204"/>
              <a:cs typeface="Arial" panose="020B0604020202020204"/>
            </a:endParaRPr>
          </a:p>
        </p:txBody>
      </p:sp>
      <p:sp>
        <p:nvSpPr>
          <p:cNvPr id="21" name="object 21"/>
          <p:cNvSpPr/>
          <p:nvPr/>
        </p:nvSpPr>
        <p:spPr>
          <a:xfrm>
            <a:off x="4699835" y="3825973"/>
            <a:ext cx="308610" cy="309086"/>
          </a:xfrm>
          <a:custGeom>
            <a:avLst/>
            <a:gdLst/>
            <a:ahLst/>
            <a:cxnLst/>
            <a:rect l="l" t="t" r="r" b="b"/>
            <a:pathLst>
              <a:path w="411479" h="412114">
                <a:moveTo>
                  <a:pt x="205739" y="0"/>
                </a:moveTo>
                <a:lnTo>
                  <a:pt x="158565" y="5433"/>
                </a:lnTo>
                <a:lnTo>
                  <a:pt x="115260" y="20911"/>
                </a:lnTo>
                <a:lnTo>
                  <a:pt x="77060" y="45199"/>
                </a:lnTo>
                <a:lnTo>
                  <a:pt x="45198" y="77062"/>
                </a:lnTo>
                <a:lnTo>
                  <a:pt x="20911" y="115265"/>
                </a:lnTo>
                <a:lnTo>
                  <a:pt x="5433" y="158573"/>
                </a:lnTo>
                <a:lnTo>
                  <a:pt x="0" y="205752"/>
                </a:lnTo>
                <a:lnTo>
                  <a:pt x="5433" y="252926"/>
                </a:lnTo>
                <a:lnTo>
                  <a:pt x="20911" y="296231"/>
                </a:lnTo>
                <a:lnTo>
                  <a:pt x="45198" y="334432"/>
                </a:lnTo>
                <a:lnTo>
                  <a:pt x="77060" y="366293"/>
                </a:lnTo>
                <a:lnTo>
                  <a:pt x="115260" y="390581"/>
                </a:lnTo>
                <a:lnTo>
                  <a:pt x="158565" y="406058"/>
                </a:lnTo>
                <a:lnTo>
                  <a:pt x="205739" y="411492"/>
                </a:lnTo>
                <a:lnTo>
                  <a:pt x="252914" y="406058"/>
                </a:lnTo>
                <a:lnTo>
                  <a:pt x="296219" y="390581"/>
                </a:lnTo>
                <a:lnTo>
                  <a:pt x="334419" y="366293"/>
                </a:lnTo>
                <a:lnTo>
                  <a:pt x="366281" y="334432"/>
                </a:lnTo>
                <a:lnTo>
                  <a:pt x="390568" y="296231"/>
                </a:lnTo>
                <a:lnTo>
                  <a:pt x="406046" y="252926"/>
                </a:lnTo>
                <a:lnTo>
                  <a:pt x="411480" y="205752"/>
                </a:lnTo>
                <a:lnTo>
                  <a:pt x="406046" y="158573"/>
                </a:lnTo>
                <a:lnTo>
                  <a:pt x="390568" y="115265"/>
                </a:lnTo>
                <a:lnTo>
                  <a:pt x="366281" y="77062"/>
                </a:lnTo>
                <a:lnTo>
                  <a:pt x="334419" y="45199"/>
                </a:lnTo>
                <a:lnTo>
                  <a:pt x="296219" y="20911"/>
                </a:lnTo>
                <a:lnTo>
                  <a:pt x="252914" y="5433"/>
                </a:lnTo>
                <a:lnTo>
                  <a:pt x="205739" y="0"/>
                </a:lnTo>
                <a:close/>
              </a:path>
            </a:pathLst>
          </a:custGeom>
          <a:solidFill>
            <a:srgbClr val="FFFFFF"/>
          </a:solidFill>
        </p:spPr>
        <p:txBody>
          <a:bodyPr wrap="square" lIns="0" tIns="0" rIns="0" bIns="0" rtlCol="0"/>
          <a:lstStyle/>
          <a:p>
            <a:endParaRPr sz="1350"/>
          </a:p>
        </p:txBody>
      </p:sp>
      <p:sp>
        <p:nvSpPr>
          <p:cNvPr id="22" name="object 22"/>
          <p:cNvSpPr/>
          <p:nvPr/>
        </p:nvSpPr>
        <p:spPr>
          <a:xfrm>
            <a:off x="4854142" y="3825973"/>
            <a:ext cx="0" cy="308610"/>
          </a:xfrm>
          <a:custGeom>
            <a:avLst/>
            <a:gdLst/>
            <a:ahLst/>
            <a:cxnLst/>
            <a:rect l="l" t="t" r="r" b="b"/>
            <a:pathLst>
              <a:path h="411479">
                <a:moveTo>
                  <a:pt x="0" y="0"/>
                </a:moveTo>
                <a:lnTo>
                  <a:pt x="0" y="411486"/>
                </a:lnTo>
              </a:path>
            </a:pathLst>
          </a:custGeom>
          <a:ln w="38100">
            <a:solidFill>
              <a:srgbClr val="000000"/>
            </a:solidFill>
          </a:ln>
        </p:spPr>
        <p:txBody>
          <a:bodyPr wrap="square" lIns="0" tIns="0" rIns="0" bIns="0" rtlCol="0"/>
          <a:lstStyle/>
          <a:p>
            <a:endParaRPr sz="1350"/>
          </a:p>
        </p:txBody>
      </p:sp>
      <p:sp>
        <p:nvSpPr>
          <p:cNvPr id="23" name="object 23"/>
          <p:cNvSpPr/>
          <p:nvPr/>
        </p:nvSpPr>
        <p:spPr>
          <a:xfrm>
            <a:off x="4699835" y="3980281"/>
            <a:ext cx="308610" cy="0"/>
          </a:xfrm>
          <a:custGeom>
            <a:avLst/>
            <a:gdLst/>
            <a:ahLst/>
            <a:cxnLst/>
            <a:rect l="l" t="t" r="r" b="b"/>
            <a:pathLst>
              <a:path w="411479">
                <a:moveTo>
                  <a:pt x="0" y="0"/>
                </a:moveTo>
                <a:lnTo>
                  <a:pt x="411486" y="0"/>
                </a:lnTo>
              </a:path>
            </a:pathLst>
          </a:custGeom>
          <a:ln w="38100">
            <a:solidFill>
              <a:srgbClr val="000000"/>
            </a:solidFill>
          </a:ln>
        </p:spPr>
        <p:txBody>
          <a:bodyPr wrap="square" lIns="0" tIns="0" rIns="0" bIns="0" rtlCol="0"/>
          <a:lstStyle/>
          <a:p>
            <a:endParaRPr sz="1350"/>
          </a:p>
        </p:txBody>
      </p:sp>
      <p:sp>
        <p:nvSpPr>
          <p:cNvPr id="24" name="object 24"/>
          <p:cNvSpPr/>
          <p:nvPr/>
        </p:nvSpPr>
        <p:spPr>
          <a:xfrm>
            <a:off x="4699835" y="3825973"/>
            <a:ext cx="308610" cy="308610"/>
          </a:xfrm>
          <a:custGeom>
            <a:avLst/>
            <a:gdLst/>
            <a:ahLst/>
            <a:cxnLst/>
            <a:rect l="l" t="t" r="r" b="b"/>
            <a:pathLst>
              <a:path w="411479" h="411479">
                <a:moveTo>
                  <a:pt x="0" y="205743"/>
                </a:moveTo>
                <a:lnTo>
                  <a:pt x="5433" y="158568"/>
                </a:lnTo>
                <a:lnTo>
                  <a:pt x="20911" y="115262"/>
                </a:lnTo>
                <a:lnTo>
                  <a:pt x="45199" y="77061"/>
                </a:lnTo>
                <a:lnTo>
                  <a:pt x="77061" y="45199"/>
                </a:lnTo>
                <a:lnTo>
                  <a:pt x="115262" y="20911"/>
                </a:lnTo>
                <a:lnTo>
                  <a:pt x="158568" y="5433"/>
                </a:lnTo>
                <a:lnTo>
                  <a:pt x="205743" y="0"/>
                </a:lnTo>
                <a:lnTo>
                  <a:pt x="252918" y="5433"/>
                </a:lnTo>
                <a:lnTo>
                  <a:pt x="296223" y="20911"/>
                </a:lnTo>
                <a:lnTo>
                  <a:pt x="334425" y="45199"/>
                </a:lnTo>
                <a:lnTo>
                  <a:pt x="366286" y="77061"/>
                </a:lnTo>
                <a:lnTo>
                  <a:pt x="390574" y="115262"/>
                </a:lnTo>
                <a:lnTo>
                  <a:pt x="406052" y="158568"/>
                </a:lnTo>
                <a:lnTo>
                  <a:pt x="411486" y="205743"/>
                </a:lnTo>
                <a:lnTo>
                  <a:pt x="406052" y="252918"/>
                </a:lnTo>
                <a:lnTo>
                  <a:pt x="390574" y="296223"/>
                </a:lnTo>
                <a:lnTo>
                  <a:pt x="366286" y="334425"/>
                </a:lnTo>
                <a:lnTo>
                  <a:pt x="334425" y="366286"/>
                </a:lnTo>
                <a:lnTo>
                  <a:pt x="296223" y="390574"/>
                </a:lnTo>
                <a:lnTo>
                  <a:pt x="252918" y="406052"/>
                </a:lnTo>
                <a:lnTo>
                  <a:pt x="205743" y="411486"/>
                </a:lnTo>
                <a:lnTo>
                  <a:pt x="158568" y="406052"/>
                </a:lnTo>
                <a:lnTo>
                  <a:pt x="115262" y="390574"/>
                </a:lnTo>
                <a:lnTo>
                  <a:pt x="77061" y="366286"/>
                </a:lnTo>
                <a:lnTo>
                  <a:pt x="45199" y="334425"/>
                </a:lnTo>
                <a:lnTo>
                  <a:pt x="20911" y="296223"/>
                </a:lnTo>
                <a:lnTo>
                  <a:pt x="5433" y="252918"/>
                </a:lnTo>
                <a:lnTo>
                  <a:pt x="0" y="205743"/>
                </a:lnTo>
                <a:close/>
              </a:path>
            </a:pathLst>
          </a:custGeom>
          <a:ln w="38100">
            <a:solidFill>
              <a:srgbClr val="000000"/>
            </a:solidFill>
          </a:ln>
        </p:spPr>
        <p:txBody>
          <a:bodyPr wrap="square" lIns="0" tIns="0" rIns="0" bIns="0" rtlCol="0"/>
          <a:lstStyle/>
          <a:p>
            <a:endParaRPr sz="1350"/>
          </a:p>
        </p:txBody>
      </p:sp>
      <p:sp>
        <p:nvSpPr>
          <p:cNvPr id="25" name="object 25"/>
          <p:cNvSpPr txBox="1"/>
          <p:nvPr/>
        </p:nvSpPr>
        <p:spPr>
          <a:xfrm>
            <a:off x="2682364" y="3382137"/>
            <a:ext cx="989171" cy="679450"/>
          </a:xfrm>
          <a:prstGeom prst="rect">
            <a:avLst/>
          </a:prstGeom>
        </p:spPr>
        <p:txBody>
          <a:bodyPr vert="horz" wrap="square" lIns="0" tIns="21906" rIns="0" bIns="0" rtlCol="0">
            <a:spAutoFit/>
          </a:bodyPr>
          <a:lstStyle/>
          <a:p>
            <a:pPr marL="12065" marR="5080" indent="8255" algn="ctr">
              <a:lnSpc>
                <a:spcPct val="95000"/>
              </a:lnSpc>
              <a:spcBef>
                <a:spcPts val="230"/>
              </a:spcBef>
            </a:pPr>
            <a:r>
              <a:rPr sz="1500" spc="-5" dirty="0">
                <a:solidFill>
                  <a:srgbClr val="008000"/>
                </a:solidFill>
                <a:latin typeface="Arial" panose="020B0604020202020204"/>
                <a:cs typeface="Arial" panose="020B0604020202020204"/>
              </a:rPr>
              <a:t>filter</a:t>
            </a:r>
            <a:r>
              <a:rPr sz="1500" spc="-75" dirty="0">
                <a:solidFill>
                  <a:srgbClr val="008000"/>
                </a:solidFill>
                <a:latin typeface="Arial" panose="020B0604020202020204"/>
                <a:cs typeface="Arial" panose="020B0604020202020204"/>
              </a:rPr>
              <a:t> </a:t>
            </a:r>
            <a:r>
              <a:rPr sz="1500" spc="-5" dirty="0">
                <a:solidFill>
                  <a:srgbClr val="008000"/>
                </a:solidFill>
                <a:latin typeface="Arial" panose="020B0604020202020204"/>
                <a:cs typeface="Arial" panose="020B0604020202020204"/>
              </a:rPr>
              <a:t>weight  </a:t>
            </a:r>
            <a:r>
              <a:rPr sz="1500" spc="-5" dirty="0">
                <a:solidFill>
                  <a:srgbClr val="0000FF"/>
                </a:solidFill>
                <a:latin typeface="Arial" panose="020B0604020202020204"/>
                <a:cs typeface="Arial" panose="020B0604020202020204"/>
              </a:rPr>
              <a:t>fmap </a:t>
            </a:r>
            <a:r>
              <a:rPr sz="1500" dirty="0">
                <a:solidFill>
                  <a:srgbClr val="0000FF"/>
                </a:solidFill>
                <a:latin typeface="Arial" panose="020B0604020202020204"/>
                <a:cs typeface="Arial" panose="020B0604020202020204"/>
              </a:rPr>
              <a:t>act  </a:t>
            </a:r>
            <a:r>
              <a:rPr sz="1500" spc="-5" dirty="0">
                <a:solidFill>
                  <a:srgbClr val="FF0000"/>
                </a:solidFill>
                <a:latin typeface="Arial" panose="020B0604020202020204"/>
                <a:cs typeface="Arial" panose="020B0604020202020204"/>
              </a:rPr>
              <a:t>partial</a:t>
            </a:r>
            <a:r>
              <a:rPr sz="1500" spc="-55" dirty="0">
                <a:solidFill>
                  <a:srgbClr val="FF0000"/>
                </a:solidFill>
                <a:latin typeface="Arial" panose="020B0604020202020204"/>
                <a:cs typeface="Arial" panose="020B0604020202020204"/>
              </a:rPr>
              <a:t> </a:t>
            </a:r>
            <a:r>
              <a:rPr sz="1500" dirty="0">
                <a:solidFill>
                  <a:srgbClr val="FF0000"/>
                </a:solidFill>
                <a:latin typeface="Arial" panose="020B0604020202020204"/>
                <a:cs typeface="Arial" panose="020B0604020202020204"/>
              </a:rPr>
              <a:t>sum</a:t>
            </a:r>
            <a:endParaRPr sz="1500">
              <a:latin typeface="Arial" panose="020B0604020202020204"/>
              <a:cs typeface="Arial" panose="020B0604020202020204"/>
            </a:endParaRPr>
          </a:p>
        </p:txBody>
      </p:sp>
      <p:sp>
        <p:nvSpPr>
          <p:cNvPr id="26" name="object 26"/>
          <p:cNvSpPr txBox="1"/>
          <p:nvPr/>
        </p:nvSpPr>
        <p:spPr>
          <a:xfrm>
            <a:off x="5594575" y="3715892"/>
            <a:ext cx="950595" cy="471170"/>
          </a:xfrm>
          <a:prstGeom prst="rect">
            <a:avLst/>
          </a:prstGeom>
        </p:spPr>
        <p:txBody>
          <a:bodyPr vert="horz" wrap="square" lIns="0" tIns="9525" rIns="0" bIns="0" rtlCol="0">
            <a:spAutoFit/>
          </a:bodyPr>
          <a:lstStyle/>
          <a:p>
            <a:pPr marL="12700" marR="5080">
              <a:lnSpc>
                <a:spcPct val="100000"/>
              </a:lnSpc>
              <a:spcBef>
                <a:spcPts val="100"/>
              </a:spcBef>
            </a:pPr>
            <a:r>
              <a:rPr sz="1500" spc="-5" dirty="0">
                <a:solidFill>
                  <a:srgbClr val="FF0000"/>
                </a:solidFill>
                <a:latin typeface="Arial" panose="020B0604020202020204"/>
                <a:cs typeface="Arial" panose="020B0604020202020204"/>
              </a:rPr>
              <a:t>updated  partial</a:t>
            </a:r>
            <a:r>
              <a:rPr sz="1500" spc="-75" dirty="0">
                <a:solidFill>
                  <a:srgbClr val="FF0000"/>
                </a:solidFill>
                <a:latin typeface="Arial" panose="020B0604020202020204"/>
                <a:cs typeface="Arial" panose="020B0604020202020204"/>
              </a:rPr>
              <a:t> </a:t>
            </a:r>
            <a:r>
              <a:rPr sz="1500" dirty="0">
                <a:solidFill>
                  <a:srgbClr val="FF0000"/>
                </a:solidFill>
                <a:latin typeface="Arial" panose="020B0604020202020204"/>
                <a:cs typeface="Arial" panose="020B0604020202020204"/>
              </a:rPr>
              <a:t>sum</a:t>
            </a:r>
            <a:endParaRPr sz="1500">
              <a:latin typeface="Arial" panose="020B0604020202020204"/>
              <a:cs typeface="Arial" panose="020B0604020202020204"/>
            </a:endParaRPr>
          </a:p>
        </p:txBody>
      </p:sp>
      <p:sp>
        <p:nvSpPr>
          <p:cNvPr id="27" name="object 27"/>
          <p:cNvSpPr txBox="1"/>
          <p:nvPr/>
        </p:nvSpPr>
        <p:spPr>
          <a:xfrm>
            <a:off x="1182090" y="5161635"/>
            <a:ext cx="6820376" cy="800735"/>
          </a:xfrm>
          <a:prstGeom prst="rect">
            <a:avLst/>
          </a:prstGeom>
        </p:spPr>
        <p:txBody>
          <a:bodyPr vert="horz" wrap="square" lIns="0" tIns="142875" rIns="0" bIns="0" rtlCol="0">
            <a:spAutoFit/>
          </a:bodyPr>
          <a:lstStyle/>
          <a:p>
            <a:pPr marL="158115" algn="ctr">
              <a:lnSpc>
                <a:spcPct val="100000"/>
              </a:lnSpc>
              <a:spcBef>
                <a:spcPts val="1500"/>
              </a:spcBef>
            </a:pPr>
            <a:r>
              <a:rPr u="sng" spc="-10" dirty="0">
                <a:uFill>
                  <a:solidFill>
                    <a:srgbClr val="000000"/>
                  </a:solidFill>
                </a:uFill>
                <a:latin typeface="Arial" panose="020B0604020202020204"/>
                <a:cs typeface="Arial" panose="020B0604020202020204"/>
              </a:rPr>
              <a:t>Worst </a:t>
            </a:r>
            <a:r>
              <a:rPr u="sng" dirty="0">
                <a:uFill>
                  <a:solidFill>
                    <a:srgbClr val="000000"/>
                  </a:solidFill>
                </a:uFill>
                <a:latin typeface="Arial" panose="020B0604020202020204"/>
                <a:cs typeface="Arial" panose="020B0604020202020204"/>
              </a:rPr>
              <a:t>Case</a:t>
            </a:r>
            <a:r>
              <a:rPr dirty="0">
                <a:latin typeface="Arial" panose="020B0604020202020204"/>
                <a:cs typeface="Arial" panose="020B0604020202020204"/>
              </a:rPr>
              <a:t>: all memory </a:t>
            </a:r>
            <a:r>
              <a:rPr spc="-5" dirty="0">
                <a:latin typeface="Arial" panose="020B0604020202020204"/>
                <a:cs typeface="Arial" panose="020B0604020202020204"/>
              </a:rPr>
              <a:t>R/W </a:t>
            </a:r>
            <a:r>
              <a:rPr dirty="0">
                <a:latin typeface="Arial" panose="020B0604020202020204"/>
                <a:cs typeface="Arial" panose="020B0604020202020204"/>
              </a:rPr>
              <a:t>are </a:t>
            </a:r>
            <a:r>
              <a:rPr b="1" dirty="0">
                <a:latin typeface="Arial" panose="020B0604020202020204"/>
                <a:cs typeface="Arial" panose="020B0604020202020204"/>
              </a:rPr>
              <a:t>DRAM</a:t>
            </a:r>
            <a:r>
              <a:rPr b="1" spc="-65" dirty="0">
                <a:latin typeface="Arial" panose="020B0604020202020204"/>
                <a:cs typeface="Arial" panose="020B0604020202020204"/>
              </a:rPr>
              <a:t> </a:t>
            </a:r>
            <a:r>
              <a:rPr dirty="0">
                <a:latin typeface="Arial" panose="020B0604020202020204"/>
                <a:cs typeface="Arial" panose="020B0604020202020204"/>
              </a:rPr>
              <a:t>accesses</a:t>
            </a:r>
            <a:endParaRPr>
              <a:latin typeface="Arial" panose="020B0604020202020204"/>
              <a:cs typeface="Arial" panose="020B0604020202020204"/>
            </a:endParaRPr>
          </a:p>
          <a:p>
            <a:pPr marL="12700">
              <a:lnSpc>
                <a:spcPct val="100000"/>
              </a:lnSpc>
              <a:spcBef>
                <a:spcPts val="1170"/>
              </a:spcBef>
            </a:pPr>
            <a:r>
              <a:rPr sz="1500" spc="-5" dirty="0">
                <a:latin typeface="Verdana" panose="020B0604030504040204"/>
                <a:cs typeface="Verdana" panose="020B0604030504040204"/>
              </a:rPr>
              <a:t>Example: AlexNet has </a:t>
            </a:r>
            <a:r>
              <a:rPr sz="1500" b="1" dirty="0">
                <a:latin typeface="Verdana" panose="020B0604030504040204"/>
                <a:cs typeface="Verdana" panose="020B0604030504040204"/>
              </a:rPr>
              <a:t>724M </a:t>
            </a:r>
            <a:r>
              <a:rPr sz="1500" spc="-5" dirty="0">
                <a:latin typeface="Verdana" panose="020B0604030504040204"/>
                <a:cs typeface="Verdana" panose="020B0604030504040204"/>
              </a:rPr>
              <a:t>MACs </a:t>
            </a:r>
            <a:r>
              <a:rPr sz="1500" dirty="0">
                <a:latin typeface="Wingdings" panose="05000000000000000000"/>
                <a:cs typeface="Wingdings" panose="05000000000000000000"/>
              </a:rPr>
              <a:t></a:t>
            </a:r>
            <a:r>
              <a:rPr sz="1500" dirty="0">
                <a:latin typeface="Times New Roman" panose="02020603050405020304"/>
                <a:cs typeface="Times New Roman" panose="02020603050405020304"/>
              </a:rPr>
              <a:t> </a:t>
            </a:r>
            <a:r>
              <a:rPr sz="1500" b="1" dirty="0">
                <a:latin typeface="Verdana" panose="020B0604030504040204"/>
                <a:cs typeface="Verdana" panose="020B0604030504040204"/>
              </a:rPr>
              <a:t>2896M </a:t>
            </a:r>
            <a:r>
              <a:rPr sz="1500" spc="-5" dirty="0">
                <a:latin typeface="Verdana" panose="020B0604030504040204"/>
                <a:cs typeface="Verdana" panose="020B0604030504040204"/>
              </a:rPr>
              <a:t>DRAM accesses</a:t>
            </a:r>
            <a:r>
              <a:rPr sz="1500" spc="-300" dirty="0">
                <a:latin typeface="Verdana" panose="020B0604030504040204"/>
                <a:cs typeface="Verdana" panose="020B0604030504040204"/>
              </a:rPr>
              <a:t> </a:t>
            </a:r>
            <a:r>
              <a:rPr sz="1500" spc="-5" dirty="0">
                <a:latin typeface="Verdana" panose="020B0604030504040204"/>
                <a:cs typeface="Verdana" panose="020B0604030504040204"/>
              </a:rPr>
              <a:t>required</a:t>
            </a:r>
            <a:endParaRPr sz="1500">
              <a:latin typeface="Verdana" panose="020B0604030504040204"/>
              <a:cs typeface="Verdana" panose="020B0604030504040204"/>
            </a:endParaRPr>
          </a:p>
        </p:txBody>
      </p:sp>
      <p:sp>
        <p:nvSpPr>
          <p:cNvPr id="28" name="object 28"/>
          <p:cNvSpPr txBox="1"/>
          <p:nvPr/>
        </p:nvSpPr>
        <p:spPr>
          <a:xfrm>
            <a:off x="1630045" y="4307840"/>
            <a:ext cx="3665220" cy="240030"/>
          </a:xfrm>
          <a:prstGeom prst="rect">
            <a:avLst/>
          </a:prstGeom>
        </p:spPr>
        <p:txBody>
          <a:bodyPr vert="horz" wrap="square" lIns="0" tIns="9525" rIns="0" bIns="0" rtlCol="0">
            <a:spAutoFit/>
          </a:bodyPr>
          <a:lstStyle/>
          <a:p>
            <a:pPr marL="12700">
              <a:lnSpc>
                <a:spcPct val="100000"/>
              </a:lnSpc>
              <a:spcBef>
                <a:spcPts val="100"/>
              </a:spcBef>
              <a:tabLst>
                <a:tab pos="3167380" algn="l"/>
              </a:tabLst>
            </a:pPr>
            <a:r>
              <a:rPr sz="1500" b="1" spc="-5" dirty="0">
                <a:latin typeface="Calibri" panose="020F0502020204030204"/>
                <a:cs typeface="Calibri" panose="020F0502020204030204"/>
              </a:rPr>
              <a:t>200</a:t>
            </a:r>
            <a:r>
              <a:rPr sz="1500" b="1" dirty="0">
                <a:latin typeface="Calibri" panose="020F0502020204030204"/>
                <a:cs typeface="Calibri" panose="020F0502020204030204"/>
              </a:rPr>
              <a:t>x	</a:t>
            </a:r>
            <a:r>
              <a:rPr sz="1500" b="1" spc="-5" dirty="0">
                <a:latin typeface="Calibri" panose="020F0502020204030204"/>
                <a:cs typeface="Calibri" panose="020F0502020204030204"/>
              </a:rPr>
              <a:t>1x</a:t>
            </a:r>
            <a:endParaRPr sz="1500">
              <a:latin typeface="Calibri" panose="020F0502020204030204"/>
              <a:cs typeface="Calibri" panose="020F0502020204030204"/>
            </a:endParaRPr>
          </a:p>
        </p:txBody>
      </p:sp>
      <p:sp>
        <p:nvSpPr>
          <p:cNvPr id="31" name="object 31"/>
          <p:cNvSpPr txBox="1"/>
          <p:nvPr/>
        </p:nvSpPr>
        <p:spPr>
          <a:xfrm>
            <a:off x="1693402" y="3351990"/>
            <a:ext cx="908685" cy="828000"/>
          </a:xfrm>
          <a:prstGeom prst="rect">
            <a:avLst/>
          </a:prstGeom>
          <a:solidFill>
            <a:srgbClr val="000000"/>
          </a:solidFill>
        </p:spPr>
        <p:txBody>
          <a:bodyPr vert="horz" wrap="square" lIns="0" tIns="3333" rIns="0" bIns="0" rtlCol="0">
            <a:spAutoFit/>
          </a:bodyPr>
          <a:lstStyle/>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DRAM</a:t>
            </a:r>
            <a:endParaRPr>
              <a:latin typeface="Arial" panose="020B0604020202020204"/>
              <a:cs typeface="Arial" panose="020B0604020202020204"/>
            </a:endParaRPr>
          </a:p>
        </p:txBody>
      </p:sp>
      <p:sp>
        <p:nvSpPr>
          <p:cNvPr id="34" name="object 34"/>
          <p:cNvSpPr txBox="1"/>
          <p:nvPr/>
        </p:nvSpPr>
        <p:spPr>
          <a:xfrm>
            <a:off x="6693179" y="3447240"/>
            <a:ext cx="900000" cy="792000"/>
          </a:xfrm>
          <a:prstGeom prst="rect">
            <a:avLst/>
          </a:prstGeom>
          <a:solidFill>
            <a:srgbClr val="000000"/>
          </a:solidFill>
        </p:spPr>
        <p:txBody>
          <a:bodyPr vert="horz" wrap="square" lIns="0" tIns="3333" rIns="0" bIns="0" rtlCol="0">
            <a:spAutoFit/>
          </a:bodyPr>
          <a:lstStyle/>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DRAM</a:t>
            </a:r>
            <a:endParaRPr>
              <a:latin typeface="Arial" panose="020B0604020202020204"/>
              <a:cs typeface="Arial" panose="020B0604020202020204"/>
            </a:endParaRPr>
          </a:p>
        </p:txBody>
      </p:sp>
      <p:sp>
        <p:nvSpPr>
          <p:cNvPr id="29" name="灯片编号占位符 28"/>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1"/>
          <a:stretch>
            <a:fillRect/>
          </a:stretch>
        </p:blipFill>
        <p:spPr>
          <a:xfrm>
            <a:off x="1630497" y="3681641"/>
            <a:ext cx="6488935" cy="218134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Network can be pruned</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p:txBody>
          <a:bodyPr>
            <a:normAutofit/>
          </a:bodyPr>
          <a:lstStyle/>
          <a:p>
            <a:r>
              <a:rPr lang="en-US" altLang="zh-TW" dirty="0"/>
              <a:t>Networks are typically over-parameterized (there is significant redundant weights or neurons)</a:t>
            </a:r>
            <a:endParaRPr lang="en-US" altLang="zh-TW" dirty="0"/>
          </a:p>
          <a:p>
            <a:r>
              <a:rPr lang="en-US" altLang="zh-TW" dirty="0"/>
              <a:t>Prune them!</a:t>
            </a:r>
            <a:endParaRPr lang="en-US" altLang="zh-TW" dirty="0"/>
          </a:p>
          <a:p>
            <a:endParaRPr lang="en-US" altLang="zh-TW" dirty="0"/>
          </a:p>
        </p:txBody>
      </p:sp>
      <p:pic>
        <p:nvPicPr>
          <p:cNvPr id="5" name="Picture 2" descr="http://www.3kirikou.org/manager/upload/day_140203/2014020323083751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4882" y="2822135"/>
            <a:ext cx="4330404" cy="387262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3730" y="546100"/>
            <a:ext cx="8386445" cy="563245"/>
          </a:xfrm>
          <a:prstGeom prst="rect">
            <a:avLst/>
          </a:prstGeom>
        </p:spPr>
        <p:txBody>
          <a:bodyPr vert="horz" wrap="square" lIns="0" tIns="9525" rIns="0" bIns="0" rtlCol="0">
            <a:spAutoFit/>
          </a:bodyPr>
          <a:lstStyle/>
          <a:p>
            <a:pPr marL="12700">
              <a:lnSpc>
                <a:spcPct val="100000"/>
              </a:lnSpc>
              <a:spcBef>
                <a:spcPts val="100"/>
              </a:spcBef>
            </a:pPr>
            <a:r>
              <a:rPr lang="en-US" sz="3600" b="1" kern="0" spc="-5" dirty="0">
                <a:solidFill>
                  <a:srgbClr val="00294D"/>
                </a:solidFill>
                <a:latin typeface="Calibri" panose="020F0502020204030204"/>
                <a:cs typeface="Calibri" panose="020F0502020204030204"/>
              </a:rPr>
              <a:t>Local memory to reduce memory access</a:t>
            </a:r>
            <a:endParaRPr lang="en-US" sz="3600" b="1" kern="0" spc="-5" dirty="0">
              <a:solidFill>
                <a:srgbClr val="00294D"/>
              </a:solidFill>
              <a:latin typeface="Calibri" panose="020F0502020204030204"/>
              <a:cs typeface="Calibri" panose="020F0502020204030204"/>
            </a:endParaRPr>
          </a:p>
        </p:txBody>
      </p:sp>
      <p:sp>
        <p:nvSpPr>
          <p:cNvPr id="3" name="object 3"/>
          <p:cNvSpPr/>
          <p:nvPr/>
        </p:nvSpPr>
        <p:spPr>
          <a:xfrm>
            <a:off x="3950208" y="2705100"/>
            <a:ext cx="1241297" cy="861821"/>
          </a:xfrm>
          <a:prstGeom prst="rect">
            <a:avLst/>
          </a:prstGeom>
          <a:blipFill>
            <a:blip r:embed="rId1" cstate="print"/>
            <a:stretch>
              <a:fillRect/>
            </a:stretch>
          </a:blipFill>
        </p:spPr>
        <p:txBody>
          <a:bodyPr wrap="square" lIns="0" tIns="0" rIns="0" bIns="0" rtlCol="0"/>
          <a:lstStyle/>
          <a:p>
            <a:endParaRPr sz="1350"/>
          </a:p>
        </p:txBody>
      </p:sp>
      <p:sp>
        <p:nvSpPr>
          <p:cNvPr id="4" name="object 4"/>
          <p:cNvSpPr/>
          <p:nvPr/>
        </p:nvSpPr>
        <p:spPr>
          <a:xfrm>
            <a:off x="3979773" y="2732865"/>
            <a:ext cx="1143000" cy="764858"/>
          </a:xfrm>
          <a:custGeom>
            <a:avLst/>
            <a:gdLst/>
            <a:ahLst/>
            <a:cxnLst/>
            <a:rect l="l" t="t" r="r" b="b"/>
            <a:pathLst>
              <a:path w="1524000" h="1019810">
                <a:moveTo>
                  <a:pt x="1523999" y="0"/>
                </a:moveTo>
                <a:lnTo>
                  <a:pt x="0" y="0"/>
                </a:lnTo>
                <a:lnTo>
                  <a:pt x="0" y="1019581"/>
                </a:lnTo>
                <a:lnTo>
                  <a:pt x="1523999" y="1019581"/>
                </a:lnTo>
                <a:lnTo>
                  <a:pt x="1523999" y="0"/>
                </a:lnTo>
                <a:close/>
              </a:path>
            </a:pathLst>
          </a:custGeom>
          <a:solidFill>
            <a:srgbClr val="F2F2F2"/>
          </a:solidFill>
        </p:spPr>
        <p:txBody>
          <a:bodyPr wrap="square" lIns="0" tIns="0" rIns="0" bIns="0" rtlCol="0"/>
          <a:lstStyle/>
          <a:p>
            <a:endParaRPr sz="1350"/>
          </a:p>
        </p:txBody>
      </p:sp>
      <p:sp>
        <p:nvSpPr>
          <p:cNvPr id="5" name="object 5"/>
          <p:cNvSpPr/>
          <p:nvPr/>
        </p:nvSpPr>
        <p:spPr>
          <a:xfrm>
            <a:off x="3979773" y="2732865"/>
            <a:ext cx="1143000" cy="764858"/>
          </a:xfrm>
          <a:custGeom>
            <a:avLst/>
            <a:gdLst/>
            <a:ahLst/>
            <a:cxnLst/>
            <a:rect l="l" t="t" r="r" b="b"/>
            <a:pathLst>
              <a:path w="1524000" h="1019810">
                <a:moveTo>
                  <a:pt x="1524000" y="0"/>
                </a:moveTo>
                <a:lnTo>
                  <a:pt x="0" y="0"/>
                </a:lnTo>
                <a:lnTo>
                  <a:pt x="0" y="1019580"/>
                </a:lnTo>
                <a:lnTo>
                  <a:pt x="1524000" y="1019580"/>
                </a:lnTo>
                <a:lnTo>
                  <a:pt x="1524000" y="0"/>
                </a:lnTo>
                <a:close/>
              </a:path>
            </a:pathLst>
          </a:custGeom>
          <a:ln w="25400">
            <a:solidFill>
              <a:srgbClr val="000000"/>
            </a:solidFill>
          </a:ln>
        </p:spPr>
        <p:txBody>
          <a:bodyPr wrap="square" lIns="0" tIns="0" rIns="0" bIns="0" rtlCol="0"/>
          <a:lstStyle/>
          <a:p>
            <a:endParaRPr sz="1350"/>
          </a:p>
        </p:txBody>
      </p:sp>
      <p:sp>
        <p:nvSpPr>
          <p:cNvPr id="6" name="object 6"/>
          <p:cNvSpPr/>
          <p:nvPr/>
        </p:nvSpPr>
        <p:spPr>
          <a:xfrm>
            <a:off x="4390720" y="2993888"/>
            <a:ext cx="321469" cy="222409"/>
          </a:xfrm>
          <a:custGeom>
            <a:avLst/>
            <a:gdLst/>
            <a:ahLst/>
            <a:cxnLst/>
            <a:rect l="l" t="t" r="r" b="b"/>
            <a:pathLst>
              <a:path w="428625" h="296545">
                <a:moveTo>
                  <a:pt x="342404" y="210210"/>
                </a:moveTo>
                <a:lnTo>
                  <a:pt x="342404" y="295935"/>
                </a:lnTo>
                <a:lnTo>
                  <a:pt x="399554" y="267360"/>
                </a:lnTo>
                <a:lnTo>
                  <a:pt x="356692" y="267360"/>
                </a:lnTo>
                <a:lnTo>
                  <a:pt x="356692" y="238785"/>
                </a:lnTo>
                <a:lnTo>
                  <a:pt x="399554" y="238785"/>
                </a:lnTo>
                <a:lnTo>
                  <a:pt x="342404" y="210210"/>
                </a:lnTo>
                <a:close/>
              </a:path>
              <a:path w="428625" h="296545">
                <a:moveTo>
                  <a:pt x="199783" y="14287"/>
                </a:moveTo>
                <a:lnTo>
                  <a:pt x="199783" y="260959"/>
                </a:lnTo>
                <a:lnTo>
                  <a:pt x="206171" y="267360"/>
                </a:lnTo>
                <a:lnTo>
                  <a:pt x="342404" y="267360"/>
                </a:lnTo>
                <a:lnTo>
                  <a:pt x="342404" y="253072"/>
                </a:lnTo>
                <a:lnTo>
                  <a:pt x="228358" y="253072"/>
                </a:lnTo>
                <a:lnTo>
                  <a:pt x="214071" y="238785"/>
                </a:lnTo>
                <a:lnTo>
                  <a:pt x="228358" y="238785"/>
                </a:lnTo>
                <a:lnTo>
                  <a:pt x="228358" y="28575"/>
                </a:lnTo>
                <a:lnTo>
                  <a:pt x="214071" y="28575"/>
                </a:lnTo>
                <a:lnTo>
                  <a:pt x="199783" y="14287"/>
                </a:lnTo>
                <a:close/>
              </a:path>
              <a:path w="428625" h="296545">
                <a:moveTo>
                  <a:pt x="399554" y="238785"/>
                </a:moveTo>
                <a:lnTo>
                  <a:pt x="356692" y="238785"/>
                </a:lnTo>
                <a:lnTo>
                  <a:pt x="356692" y="267360"/>
                </a:lnTo>
                <a:lnTo>
                  <a:pt x="399554" y="267360"/>
                </a:lnTo>
                <a:lnTo>
                  <a:pt x="428129" y="253072"/>
                </a:lnTo>
                <a:lnTo>
                  <a:pt x="399554" y="238785"/>
                </a:lnTo>
                <a:close/>
              </a:path>
              <a:path w="428625" h="296545">
                <a:moveTo>
                  <a:pt x="228358" y="238785"/>
                </a:moveTo>
                <a:lnTo>
                  <a:pt x="214071" y="238785"/>
                </a:lnTo>
                <a:lnTo>
                  <a:pt x="228358" y="253072"/>
                </a:lnTo>
                <a:lnTo>
                  <a:pt x="228358" y="238785"/>
                </a:lnTo>
                <a:close/>
              </a:path>
              <a:path w="428625" h="296545">
                <a:moveTo>
                  <a:pt x="342404" y="238785"/>
                </a:moveTo>
                <a:lnTo>
                  <a:pt x="228358" y="238785"/>
                </a:lnTo>
                <a:lnTo>
                  <a:pt x="228358" y="253072"/>
                </a:lnTo>
                <a:lnTo>
                  <a:pt x="342404" y="253072"/>
                </a:lnTo>
                <a:lnTo>
                  <a:pt x="342404" y="238785"/>
                </a:lnTo>
                <a:close/>
              </a:path>
              <a:path w="428625" h="296545">
                <a:moveTo>
                  <a:pt x="221957" y="0"/>
                </a:moveTo>
                <a:lnTo>
                  <a:pt x="0" y="0"/>
                </a:lnTo>
                <a:lnTo>
                  <a:pt x="0" y="28575"/>
                </a:lnTo>
                <a:lnTo>
                  <a:pt x="199783" y="28575"/>
                </a:lnTo>
                <a:lnTo>
                  <a:pt x="199783" y="14287"/>
                </a:lnTo>
                <a:lnTo>
                  <a:pt x="228358" y="14287"/>
                </a:lnTo>
                <a:lnTo>
                  <a:pt x="228358" y="6388"/>
                </a:lnTo>
                <a:lnTo>
                  <a:pt x="221957" y="0"/>
                </a:lnTo>
                <a:close/>
              </a:path>
              <a:path w="428625" h="296545">
                <a:moveTo>
                  <a:pt x="228358" y="14287"/>
                </a:moveTo>
                <a:lnTo>
                  <a:pt x="199783" y="14287"/>
                </a:lnTo>
                <a:lnTo>
                  <a:pt x="214071" y="28575"/>
                </a:lnTo>
                <a:lnTo>
                  <a:pt x="228358" y="28575"/>
                </a:lnTo>
                <a:lnTo>
                  <a:pt x="228358" y="14287"/>
                </a:lnTo>
                <a:close/>
              </a:path>
            </a:pathLst>
          </a:custGeom>
          <a:solidFill>
            <a:srgbClr val="000000"/>
          </a:solidFill>
        </p:spPr>
        <p:txBody>
          <a:bodyPr wrap="square" lIns="0" tIns="0" rIns="0" bIns="0" rtlCol="0"/>
          <a:lstStyle/>
          <a:p>
            <a:endParaRPr sz="1350"/>
          </a:p>
        </p:txBody>
      </p:sp>
      <p:sp>
        <p:nvSpPr>
          <p:cNvPr id="7" name="object 7"/>
          <p:cNvSpPr/>
          <p:nvPr/>
        </p:nvSpPr>
        <p:spPr>
          <a:xfrm>
            <a:off x="4092302" y="2855395"/>
            <a:ext cx="298609" cy="298609"/>
          </a:xfrm>
          <a:custGeom>
            <a:avLst/>
            <a:gdLst/>
            <a:ahLst/>
            <a:cxnLst/>
            <a:rect l="l" t="t" r="r" b="b"/>
            <a:pathLst>
              <a:path w="398145" h="398145">
                <a:moveTo>
                  <a:pt x="198945" y="0"/>
                </a:moveTo>
                <a:lnTo>
                  <a:pt x="153331" y="5253"/>
                </a:lnTo>
                <a:lnTo>
                  <a:pt x="111457" y="20220"/>
                </a:lnTo>
                <a:lnTo>
                  <a:pt x="74518" y="43704"/>
                </a:lnTo>
                <a:lnTo>
                  <a:pt x="43708" y="74512"/>
                </a:lnTo>
                <a:lnTo>
                  <a:pt x="20222" y="111451"/>
                </a:lnTo>
                <a:lnTo>
                  <a:pt x="5254" y="153327"/>
                </a:lnTo>
                <a:lnTo>
                  <a:pt x="0" y="198945"/>
                </a:lnTo>
                <a:lnTo>
                  <a:pt x="5254" y="244559"/>
                </a:lnTo>
                <a:lnTo>
                  <a:pt x="20222" y="286431"/>
                </a:lnTo>
                <a:lnTo>
                  <a:pt x="43708" y="323367"/>
                </a:lnTo>
                <a:lnTo>
                  <a:pt x="74518" y="354175"/>
                </a:lnTo>
                <a:lnTo>
                  <a:pt x="111457" y="377658"/>
                </a:lnTo>
                <a:lnTo>
                  <a:pt x="153331" y="392624"/>
                </a:lnTo>
                <a:lnTo>
                  <a:pt x="198945" y="397878"/>
                </a:lnTo>
                <a:lnTo>
                  <a:pt x="244559" y="392624"/>
                </a:lnTo>
                <a:lnTo>
                  <a:pt x="286433" y="377658"/>
                </a:lnTo>
                <a:lnTo>
                  <a:pt x="323372" y="354175"/>
                </a:lnTo>
                <a:lnTo>
                  <a:pt x="354182" y="323367"/>
                </a:lnTo>
                <a:lnTo>
                  <a:pt x="377668" y="286431"/>
                </a:lnTo>
                <a:lnTo>
                  <a:pt x="392636" y="244559"/>
                </a:lnTo>
                <a:lnTo>
                  <a:pt x="397891" y="198945"/>
                </a:lnTo>
                <a:lnTo>
                  <a:pt x="392636" y="153327"/>
                </a:lnTo>
                <a:lnTo>
                  <a:pt x="377668" y="111451"/>
                </a:lnTo>
                <a:lnTo>
                  <a:pt x="354182" y="74512"/>
                </a:lnTo>
                <a:lnTo>
                  <a:pt x="323372" y="43704"/>
                </a:lnTo>
                <a:lnTo>
                  <a:pt x="286433" y="20220"/>
                </a:lnTo>
                <a:lnTo>
                  <a:pt x="244559" y="5253"/>
                </a:lnTo>
                <a:lnTo>
                  <a:pt x="198945" y="0"/>
                </a:lnTo>
                <a:close/>
              </a:path>
            </a:pathLst>
          </a:custGeom>
          <a:solidFill>
            <a:srgbClr val="FFFFFF"/>
          </a:solidFill>
        </p:spPr>
        <p:txBody>
          <a:bodyPr wrap="square" lIns="0" tIns="0" rIns="0" bIns="0" rtlCol="0"/>
          <a:lstStyle/>
          <a:p>
            <a:endParaRPr sz="1350"/>
          </a:p>
        </p:txBody>
      </p:sp>
      <p:sp>
        <p:nvSpPr>
          <p:cNvPr id="8" name="object 8"/>
          <p:cNvSpPr/>
          <p:nvPr/>
        </p:nvSpPr>
        <p:spPr>
          <a:xfrm>
            <a:off x="4136003" y="2899097"/>
            <a:ext cx="211455" cy="211455"/>
          </a:xfrm>
          <a:custGeom>
            <a:avLst/>
            <a:gdLst/>
            <a:ahLst/>
            <a:cxnLst/>
            <a:rect l="l" t="t" r="r" b="b"/>
            <a:pathLst>
              <a:path w="281939" h="281939">
                <a:moveTo>
                  <a:pt x="0" y="0"/>
                </a:moveTo>
                <a:lnTo>
                  <a:pt x="281347" y="281347"/>
                </a:lnTo>
              </a:path>
            </a:pathLst>
          </a:custGeom>
          <a:ln w="38100">
            <a:solidFill>
              <a:srgbClr val="000000"/>
            </a:solidFill>
          </a:ln>
        </p:spPr>
        <p:txBody>
          <a:bodyPr wrap="square" lIns="0" tIns="0" rIns="0" bIns="0" rtlCol="0"/>
          <a:lstStyle/>
          <a:p>
            <a:endParaRPr sz="1350"/>
          </a:p>
        </p:txBody>
      </p:sp>
      <p:sp>
        <p:nvSpPr>
          <p:cNvPr id="9" name="object 9"/>
          <p:cNvSpPr/>
          <p:nvPr/>
        </p:nvSpPr>
        <p:spPr>
          <a:xfrm>
            <a:off x="4136003" y="2899097"/>
            <a:ext cx="211455" cy="211455"/>
          </a:xfrm>
          <a:custGeom>
            <a:avLst/>
            <a:gdLst/>
            <a:ahLst/>
            <a:cxnLst/>
            <a:rect l="l" t="t" r="r" b="b"/>
            <a:pathLst>
              <a:path w="281939" h="281939">
                <a:moveTo>
                  <a:pt x="281347" y="0"/>
                </a:moveTo>
                <a:lnTo>
                  <a:pt x="0" y="281347"/>
                </a:lnTo>
              </a:path>
            </a:pathLst>
          </a:custGeom>
          <a:ln w="38100">
            <a:solidFill>
              <a:srgbClr val="000000"/>
            </a:solidFill>
          </a:ln>
        </p:spPr>
        <p:txBody>
          <a:bodyPr wrap="square" lIns="0" tIns="0" rIns="0" bIns="0" rtlCol="0"/>
          <a:lstStyle/>
          <a:p>
            <a:endParaRPr sz="1350"/>
          </a:p>
        </p:txBody>
      </p:sp>
      <p:sp>
        <p:nvSpPr>
          <p:cNvPr id="10" name="object 10"/>
          <p:cNvSpPr/>
          <p:nvPr/>
        </p:nvSpPr>
        <p:spPr>
          <a:xfrm>
            <a:off x="4092302" y="2855395"/>
            <a:ext cx="298609" cy="298609"/>
          </a:xfrm>
          <a:custGeom>
            <a:avLst/>
            <a:gdLst/>
            <a:ahLst/>
            <a:cxnLst/>
            <a:rect l="l" t="t" r="r" b="b"/>
            <a:pathLst>
              <a:path w="398145" h="398145">
                <a:moveTo>
                  <a:pt x="0" y="198943"/>
                </a:moveTo>
                <a:lnTo>
                  <a:pt x="5254" y="153327"/>
                </a:lnTo>
                <a:lnTo>
                  <a:pt x="20220" y="111452"/>
                </a:lnTo>
                <a:lnTo>
                  <a:pt x="43705" y="74514"/>
                </a:lnTo>
                <a:lnTo>
                  <a:pt x="74514" y="43705"/>
                </a:lnTo>
                <a:lnTo>
                  <a:pt x="111452" y="20220"/>
                </a:lnTo>
                <a:lnTo>
                  <a:pt x="153327" y="5254"/>
                </a:lnTo>
                <a:lnTo>
                  <a:pt x="198943" y="0"/>
                </a:lnTo>
                <a:lnTo>
                  <a:pt x="244558" y="5254"/>
                </a:lnTo>
                <a:lnTo>
                  <a:pt x="286433" y="20220"/>
                </a:lnTo>
                <a:lnTo>
                  <a:pt x="323371" y="43705"/>
                </a:lnTo>
                <a:lnTo>
                  <a:pt x="354180" y="74514"/>
                </a:lnTo>
                <a:lnTo>
                  <a:pt x="377665" y="111452"/>
                </a:lnTo>
                <a:lnTo>
                  <a:pt x="392631" y="153327"/>
                </a:lnTo>
                <a:lnTo>
                  <a:pt x="397886" y="198943"/>
                </a:lnTo>
                <a:lnTo>
                  <a:pt x="392631" y="244558"/>
                </a:lnTo>
                <a:lnTo>
                  <a:pt x="377665" y="286433"/>
                </a:lnTo>
                <a:lnTo>
                  <a:pt x="354180" y="323371"/>
                </a:lnTo>
                <a:lnTo>
                  <a:pt x="323371" y="354180"/>
                </a:lnTo>
                <a:lnTo>
                  <a:pt x="286433" y="377665"/>
                </a:lnTo>
                <a:lnTo>
                  <a:pt x="244558" y="392631"/>
                </a:lnTo>
                <a:lnTo>
                  <a:pt x="198943" y="397886"/>
                </a:lnTo>
                <a:lnTo>
                  <a:pt x="153327" y="392631"/>
                </a:lnTo>
                <a:lnTo>
                  <a:pt x="111452" y="377665"/>
                </a:lnTo>
                <a:lnTo>
                  <a:pt x="74514" y="354180"/>
                </a:lnTo>
                <a:lnTo>
                  <a:pt x="43705" y="323371"/>
                </a:lnTo>
                <a:lnTo>
                  <a:pt x="20220" y="286433"/>
                </a:lnTo>
                <a:lnTo>
                  <a:pt x="5254" y="244558"/>
                </a:lnTo>
                <a:lnTo>
                  <a:pt x="0" y="198943"/>
                </a:lnTo>
                <a:close/>
              </a:path>
            </a:pathLst>
          </a:custGeom>
          <a:ln w="38100">
            <a:solidFill>
              <a:srgbClr val="000000"/>
            </a:solidFill>
          </a:ln>
        </p:spPr>
        <p:txBody>
          <a:bodyPr wrap="square" lIns="0" tIns="0" rIns="0" bIns="0" rtlCol="0"/>
          <a:lstStyle/>
          <a:p>
            <a:endParaRPr sz="1350"/>
          </a:p>
        </p:txBody>
      </p:sp>
      <p:sp>
        <p:nvSpPr>
          <p:cNvPr id="11" name="object 11"/>
          <p:cNvSpPr txBox="1"/>
          <p:nvPr/>
        </p:nvSpPr>
        <p:spPr>
          <a:xfrm>
            <a:off x="4694444" y="2731389"/>
            <a:ext cx="390049" cy="240030"/>
          </a:xfrm>
          <a:prstGeom prst="rect">
            <a:avLst/>
          </a:prstGeom>
        </p:spPr>
        <p:txBody>
          <a:bodyPr vert="horz" wrap="square" lIns="0" tIns="9525" rIns="0" bIns="0" rtlCol="0">
            <a:spAutoFit/>
          </a:bodyPr>
          <a:lstStyle/>
          <a:p>
            <a:pPr marL="12700">
              <a:lnSpc>
                <a:spcPct val="100000"/>
              </a:lnSpc>
              <a:spcBef>
                <a:spcPts val="100"/>
              </a:spcBef>
            </a:pPr>
            <a:r>
              <a:rPr sz="1500" dirty="0">
                <a:latin typeface="Arial" panose="020B0604020202020204"/>
                <a:cs typeface="Arial" panose="020B0604020202020204"/>
              </a:rPr>
              <a:t>A</a:t>
            </a:r>
            <a:r>
              <a:rPr sz="1500" spc="-5" dirty="0">
                <a:latin typeface="Arial" panose="020B0604020202020204"/>
                <a:cs typeface="Arial" panose="020B0604020202020204"/>
              </a:rPr>
              <a:t>L</a:t>
            </a:r>
            <a:r>
              <a:rPr sz="1500" dirty="0">
                <a:latin typeface="Arial" panose="020B0604020202020204"/>
                <a:cs typeface="Arial" panose="020B0604020202020204"/>
              </a:rPr>
              <a:t>U</a:t>
            </a:r>
            <a:endParaRPr sz="1500">
              <a:latin typeface="Arial" panose="020B0604020202020204"/>
              <a:cs typeface="Arial" panose="020B0604020202020204"/>
            </a:endParaRPr>
          </a:p>
        </p:txBody>
      </p:sp>
      <p:sp>
        <p:nvSpPr>
          <p:cNvPr id="12" name="object 12"/>
          <p:cNvSpPr/>
          <p:nvPr/>
        </p:nvSpPr>
        <p:spPr>
          <a:xfrm>
            <a:off x="2320070" y="3299621"/>
            <a:ext cx="2392204" cy="64294"/>
          </a:xfrm>
          <a:custGeom>
            <a:avLst/>
            <a:gdLst/>
            <a:ahLst/>
            <a:cxnLst/>
            <a:rect l="l" t="t" r="r" b="b"/>
            <a:pathLst>
              <a:path w="3189604" h="85725">
                <a:moveTo>
                  <a:pt x="3103270" y="0"/>
                </a:moveTo>
                <a:lnTo>
                  <a:pt x="3103270" y="85724"/>
                </a:lnTo>
                <a:lnTo>
                  <a:pt x="3160420" y="57149"/>
                </a:lnTo>
                <a:lnTo>
                  <a:pt x="3117570" y="57149"/>
                </a:lnTo>
                <a:lnTo>
                  <a:pt x="3117570" y="28574"/>
                </a:lnTo>
                <a:lnTo>
                  <a:pt x="3160420" y="28574"/>
                </a:lnTo>
                <a:lnTo>
                  <a:pt x="3103270" y="0"/>
                </a:lnTo>
                <a:close/>
              </a:path>
              <a:path w="3189604" h="85725">
                <a:moveTo>
                  <a:pt x="3103270" y="28574"/>
                </a:moveTo>
                <a:lnTo>
                  <a:pt x="0" y="28574"/>
                </a:lnTo>
                <a:lnTo>
                  <a:pt x="0" y="57149"/>
                </a:lnTo>
                <a:lnTo>
                  <a:pt x="3103270" y="57149"/>
                </a:lnTo>
                <a:lnTo>
                  <a:pt x="3103270" y="28574"/>
                </a:lnTo>
                <a:close/>
              </a:path>
              <a:path w="3189604" h="85725">
                <a:moveTo>
                  <a:pt x="3160420" y="28574"/>
                </a:moveTo>
                <a:lnTo>
                  <a:pt x="3117570" y="28574"/>
                </a:lnTo>
                <a:lnTo>
                  <a:pt x="3117570" y="57149"/>
                </a:lnTo>
                <a:lnTo>
                  <a:pt x="3160420" y="57149"/>
                </a:lnTo>
                <a:lnTo>
                  <a:pt x="3188995" y="42862"/>
                </a:lnTo>
                <a:lnTo>
                  <a:pt x="3160420" y="28574"/>
                </a:lnTo>
                <a:close/>
              </a:path>
            </a:pathLst>
          </a:custGeom>
          <a:solidFill>
            <a:srgbClr val="FF0000"/>
          </a:solidFill>
        </p:spPr>
        <p:txBody>
          <a:bodyPr wrap="square" lIns="0" tIns="0" rIns="0" bIns="0" rtlCol="0"/>
          <a:lstStyle/>
          <a:p>
            <a:endParaRPr sz="1350"/>
          </a:p>
        </p:txBody>
      </p:sp>
      <p:sp>
        <p:nvSpPr>
          <p:cNvPr id="13" name="object 13"/>
          <p:cNvSpPr/>
          <p:nvPr/>
        </p:nvSpPr>
        <p:spPr>
          <a:xfrm>
            <a:off x="5274945" y="3212465"/>
            <a:ext cx="1428115" cy="76200"/>
          </a:xfrm>
          <a:custGeom>
            <a:avLst/>
            <a:gdLst/>
            <a:ahLst/>
            <a:cxnLst/>
            <a:rect l="l" t="t" r="r" b="b"/>
            <a:pathLst>
              <a:path w="2259329" h="85725">
                <a:moveTo>
                  <a:pt x="2173287" y="0"/>
                </a:moveTo>
                <a:lnTo>
                  <a:pt x="2173287" y="85725"/>
                </a:lnTo>
                <a:lnTo>
                  <a:pt x="2230437" y="57150"/>
                </a:lnTo>
                <a:lnTo>
                  <a:pt x="2187575" y="57150"/>
                </a:lnTo>
                <a:lnTo>
                  <a:pt x="2187575" y="28575"/>
                </a:lnTo>
                <a:lnTo>
                  <a:pt x="2230437" y="28575"/>
                </a:lnTo>
                <a:lnTo>
                  <a:pt x="2173287" y="0"/>
                </a:lnTo>
                <a:close/>
              </a:path>
              <a:path w="2259329" h="85725">
                <a:moveTo>
                  <a:pt x="2173287" y="28575"/>
                </a:moveTo>
                <a:lnTo>
                  <a:pt x="0" y="28575"/>
                </a:lnTo>
                <a:lnTo>
                  <a:pt x="0" y="57150"/>
                </a:lnTo>
                <a:lnTo>
                  <a:pt x="2173287" y="57150"/>
                </a:lnTo>
                <a:lnTo>
                  <a:pt x="2173287" y="28575"/>
                </a:lnTo>
                <a:close/>
              </a:path>
              <a:path w="2259329" h="85725">
                <a:moveTo>
                  <a:pt x="2230437" y="28575"/>
                </a:moveTo>
                <a:lnTo>
                  <a:pt x="2187575" y="28575"/>
                </a:lnTo>
                <a:lnTo>
                  <a:pt x="2187575" y="57150"/>
                </a:lnTo>
                <a:lnTo>
                  <a:pt x="2230437" y="57150"/>
                </a:lnTo>
                <a:lnTo>
                  <a:pt x="2259012" y="42862"/>
                </a:lnTo>
                <a:lnTo>
                  <a:pt x="2230437" y="28575"/>
                </a:lnTo>
                <a:close/>
              </a:path>
            </a:pathLst>
          </a:custGeom>
          <a:solidFill>
            <a:srgbClr val="FF0000"/>
          </a:solidFill>
        </p:spPr>
        <p:txBody>
          <a:bodyPr wrap="square" lIns="0" tIns="0" rIns="0" bIns="0" rtlCol="0"/>
          <a:lstStyle/>
          <a:p>
            <a:endParaRPr sz="1350"/>
          </a:p>
        </p:txBody>
      </p:sp>
      <p:sp>
        <p:nvSpPr>
          <p:cNvPr id="14" name="object 14"/>
          <p:cNvSpPr/>
          <p:nvPr/>
        </p:nvSpPr>
        <p:spPr>
          <a:xfrm>
            <a:off x="2320070" y="3078413"/>
            <a:ext cx="1800701" cy="64294"/>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00FF"/>
          </a:solidFill>
        </p:spPr>
        <p:txBody>
          <a:bodyPr wrap="square" lIns="0" tIns="0" rIns="0" bIns="0" rtlCol="0"/>
          <a:lstStyle/>
          <a:p>
            <a:endParaRPr sz="1350"/>
          </a:p>
        </p:txBody>
      </p:sp>
      <p:sp>
        <p:nvSpPr>
          <p:cNvPr id="15" name="object 15"/>
          <p:cNvSpPr/>
          <p:nvPr/>
        </p:nvSpPr>
        <p:spPr>
          <a:xfrm>
            <a:off x="2320070" y="2866501"/>
            <a:ext cx="1800701" cy="64294"/>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8000"/>
          </a:solidFill>
        </p:spPr>
        <p:txBody>
          <a:bodyPr wrap="square" lIns="0" tIns="0" rIns="0" bIns="0" rtlCol="0"/>
          <a:lstStyle/>
          <a:p>
            <a:endParaRPr sz="1350"/>
          </a:p>
        </p:txBody>
      </p:sp>
      <p:sp>
        <p:nvSpPr>
          <p:cNvPr id="16" name="object 16"/>
          <p:cNvSpPr txBox="1"/>
          <p:nvPr/>
        </p:nvSpPr>
        <p:spPr>
          <a:xfrm>
            <a:off x="5624122" y="2256663"/>
            <a:ext cx="1526858" cy="286385"/>
          </a:xfrm>
          <a:prstGeom prst="rect">
            <a:avLst/>
          </a:prstGeom>
        </p:spPr>
        <p:txBody>
          <a:bodyPr vert="horz" wrap="square" lIns="0" tIns="9525" rIns="0" bIns="0" rtlCol="0">
            <a:spAutoFit/>
          </a:bodyPr>
          <a:lstStyle/>
          <a:p>
            <a:pPr marL="12700">
              <a:lnSpc>
                <a:spcPct val="100000"/>
              </a:lnSpc>
              <a:spcBef>
                <a:spcPts val="100"/>
              </a:spcBef>
            </a:pPr>
            <a:r>
              <a:rPr b="1" spc="-5" dirty="0">
                <a:latin typeface="Arial" panose="020B0604020202020204"/>
                <a:cs typeface="Arial" panose="020B0604020202020204"/>
              </a:rPr>
              <a:t>Memory</a:t>
            </a:r>
            <a:r>
              <a:rPr b="1" spc="-55" dirty="0">
                <a:latin typeface="Arial" panose="020B0604020202020204"/>
                <a:cs typeface="Arial" panose="020B0604020202020204"/>
              </a:rPr>
              <a:t> </a:t>
            </a:r>
            <a:r>
              <a:rPr b="1" spc="-15" dirty="0">
                <a:latin typeface="Arial" panose="020B0604020202020204"/>
                <a:cs typeface="Arial" panose="020B0604020202020204"/>
              </a:rPr>
              <a:t>Write</a:t>
            </a:r>
            <a:endParaRPr>
              <a:latin typeface="Arial" panose="020B0604020202020204"/>
              <a:cs typeface="Arial" panose="020B0604020202020204"/>
            </a:endParaRPr>
          </a:p>
        </p:txBody>
      </p:sp>
      <p:sp>
        <p:nvSpPr>
          <p:cNvPr id="17" name="object 17"/>
          <p:cNvSpPr/>
          <p:nvPr/>
        </p:nvSpPr>
        <p:spPr>
          <a:xfrm>
            <a:off x="3692633" y="2232659"/>
            <a:ext cx="21431" cy="1351121"/>
          </a:xfrm>
          <a:custGeom>
            <a:avLst/>
            <a:gdLst/>
            <a:ahLst/>
            <a:cxnLst/>
            <a:rect l="l" t="t" r="r" b="b"/>
            <a:pathLst>
              <a:path w="28575" h="1801495">
                <a:moveTo>
                  <a:pt x="22186" y="0"/>
                </a:moveTo>
                <a:lnTo>
                  <a:pt x="6400" y="0"/>
                </a:lnTo>
                <a:lnTo>
                  <a:pt x="0" y="6400"/>
                </a:lnTo>
                <a:lnTo>
                  <a:pt x="0" y="22212"/>
                </a:lnTo>
                <a:lnTo>
                  <a:pt x="6400" y="28613"/>
                </a:lnTo>
                <a:lnTo>
                  <a:pt x="22186" y="28613"/>
                </a:lnTo>
                <a:lnTo>
                  <a:pt x="28575" y="22212"/>
                </a:lnTo>
                <a:lnTo>
                  <a:pt x="28575" y="6400"/>
                </a:lnTo>
                <a:lnTo>
                  <a:pt x="22186" y="0"/>
                </a:lnTo>
                <a:close/>
              </a:path>
              <a:path w="28575" h="1801495">
                <a:moveTo>
                  <a:pt x="22186" y="57188"/>
                </a:moveTo>
                <a:lnTo>
                  <a:pt x="6400" y="57188"/>
                </a:lnTo>
                <a:lnTo>
                  <a:pt x="0" y="63576"/>
                </a:lnTo>
                <a:lnTo>
                  <a:pt x="0" y="79387"/>
                </a:lnTo>
                <a:lnTo>
                  <a:pt x="6400" y="85788"/>
                </a:lnTo>
                <a:lnTo>
                  <a:pt x="22186" y="85788"/>
                </a:lnTo>
                <a:lnTo>
                  <a:pt x="28575" y="79387"/>
                </a:lnTo>
                <a:lnTo>
                  <a:pt x="28575" y="63576"/>
                </a:lnTo>
                <a:lnTo>
                  <a:pt x="22186" y="57188"/>
                </a:lnTo>
                <a:close/>
              </a:path>
              <a:path w="28575" h="1801495">
                <a:moveTo>
                  <a:pt x="22186" y="114363"/>
                </a:moveTo>
                <a:lnTo>
                  <a:pt x="6400" y="114363"/>
                </a:lnTo>
                <a:lnTo>
                  <a:pt x="0" y="120764"/>
                </a:lnTo>
                <a:lnTo>
                  <a:pt x="0" y="136563"/>
                </a:lnTo>
                <a:lnTo>
                  <a:pt x="6400" y="142963"/>
                </a:lnTo>
                <a:lnTo>
                  <a:pt x="22186" y="142963"/>
                </a:lnTo>
                <a:lnTo>
                  <a:pt x="28575" y="136563"/>
                </a:lnTo>
                <a:lnTo>
                  <a:pt x="28575" y="120764"/>
                </a:lnTo>
                <a:lnTo>
                  <a:pt x="22186" y="114363"/>
                </a:lnTo>
                <a:close/>
              </a:path>
              <a:path w="28575" h="1801495">
                <a:moveTo>
                  <a:pt x="22186" y="171538"/>
                </a:moveTo>
                <a:lnTo>
                  <a:pt x="6400" y="171538"/>
                </a:lnTo>
                <a:lnTo>
                  <a:pt x="0" y="177939"/>
                </a:lnTo>
                <a:lnTo>
                  <a:pt x="0" y="193751"/>
                </a:lnTo>
                <a:lnTo>
                  <a:pt x="6400" y="200139"/>
                </a:lnTo>
                <a:lnTo>
                  <a:pt x="22186" y="200139"/>
                </a:lnTo>
                <a:lnTo>
                  <a:pt x="28575" y="193751"/>
                </a:lnTo>
                <a:lnTo>
                  <a:pt x="28575" y="177939"/>
                </a:lnTo>
                <a:lnTo>
                  <a:pt x="22186" y="171538"/>
                </a:lnTo>
                <a:close/>
              </a:path>
              <a:path w="28575" h="1801495">
                <a:moveTo>
                  <a:pt x="22186" y="228714"/>
                </a:moveTo>
                <a:lnTo>
                  <a:pt x="6400" y="228714"/>
                </a:lnTo>
                <a:lnTo>
                  <a:pt x="0" y="235115"/>
                </a:lnTo>
                <a:lnTo>
                  <a:pt x="0" y="250926"/>
                </a:lnTo>
                <a:lnTo>
                  <a:pt x="6400" y="257327"/>
                </a:lnTo>
                <a:lnTo>
                  <a:pt x="22186" y="257327"/>
                </a:lnTo>
                <a:lnTo>
                  <a:pt x="28575" y="250926"/>
                </a:lnTo>
                <a:lnTo>
                  <a:pt x="28575" y="235115"/>
                </a:lnTo>
                <a:lnTo>
                  <a:pt x="22186" y="228714"/>
                </a:lnTo>
                <a:close/>
              </a:path>
              <a:path w="28575" h="1801495">
                <a:moveTo>
                  <a:pt x="22186" y="285902"/>
                </a:moveTo>
                <a:lnTo>
                  <a:pt x="6400" y="285902"/>
                </a:lnTo>
                <a:lnTo>
                  <a:pt x="0" y="292290"/>
                </a:lnTo>
                <a:lnTo>
                  <a:pt x="0" y="308102"/>
                </a:lnTo>
                <a:lnTo>
                  <a:pt x="6400" y="314502"/>
                </a:lnTo>
                <a:lnTo>
                  <a:pt x="22186" y="314502"/>
                </a:lnTo>
                <a:lnTo>
                  <a:pt x="28575" y="308102"/>
                </a:lnTo>
                <a:lnTo>
                  <a:pt x="28575" y="292290"/>
                </a:lnTo>
                <a:lnTo>
                  <a:pt x="22186" y="285902"/>
                </a:lnTo>
                <a:close/>
              </a:path>
              <a:path w="28575" h="1801495">
                <a:moveTo>
                  <a:pt x="22186" y="343077"/>
                </a:moveTo>
                <a:lnTo>
                  <a:pt x="6400" y="343077"/>
                </a:lnTo>
                <a:lnTo>
                  <a:pt x="0" y="349478"/>
                </a:lnTo>
                <a:lnTo>
                  <a:pt x="0" y="365277"/>
                </a:lnTo>
                <a:lnTo>
                  <a:pt x="6400" y="371678"/>
                </a:lnTo>
                <a:lnTo>
                  <a:pt x="22186" y="371678"/>
                </a:lnTo>
                <a:lnTo>
                  <a:pt x="28575" y="365277"/>
                </a:lnTo>
                <a:lnTo>
                  <a:pt x="28575" y="349478"/>
                </a:lnTo>
                <a:lnTo>
                  <a:pt x="22186" y="343077"/>
                </a:lnTo>
                <a:close/>
              </a:path>
              <a:path w="28575" h="1801495">
                <a:moveTo>
                  <a:pt x="22186" y="400253"/>
                </a:moveTo>
                <a:lnTo>
                  <a:pt x="6400" y="400253"/>
                </a:lnTo>
                <a:lnTo>
                  <a:pt x="0" y="406654"/>
                </a:lnTo>
                <a:lnTo>
                  <a:pt x="0" y="422465"/>
                </a:lnTo>
                <a:lnTo>
                  <a:pt x="6400" y="428853"/>
                </a:lnTo>
                <a:lnTo>
                  <a:pt x="22186" y="428853"/>
                </a:lnTo>
                <a:lnTo>
                  <a:pt x="28575" y="422465"/>
                </a:lnTo>
                <a:lnTo>
                  <a:pt x="28575" y="406654"/>
                </a:lnTo>
                <a:lnTo>
                  <a:pt x="22186" y="400253"/>
                </a:lnTo>
                <a:close/>
              </a:path>
              <a:path w="28575" h="1801495">
                <a:moveTo>
                  <a:pt x="22186" y="457428"/>
                </a:moveTo>
                <a:lnTo>
                  <a:pt x="6400" y="457428"/>
                </a:lnTo>
                <a:lnTo>
                  <a:pt x="0" y="463829"/>
                </a:lnTo>
                <a:lnTo>
                  <a:pt x="0" y="479640"/>
                </a:lnTo>
                <a:lnTo>
                  <a:pt x="6400" y="486041"/>
                </a:lnTo>
                <a:lnTo>
                  <a:pt x="22186" y="486041"/>
                </a:lnTo>
                <a:lnTo>
                  <a:pt x="28575" y="479640"/>
                </a:lnTo>
                <a:lnTo>
                  <a:pt x="28575" y="463829"/>
                </a:lnTo>
                <a:lnTo>
                  <a:pt x="22186" y="457428"/>
                </a:lnTo>
                <a:close/>
              </a:path>
              <a:path w="28575" h="1801495">
                <a:moveTo>
                  <a:pt x="22186" y="514616"/>
                </a:moveTo>
                <a:lnTo>
                  <a:pt x="6400" y="514616"/>
                </a:lnTo>
                <a:lnTo>
                  <a:pt x="0" y="521004"/>
                </a:lnTo>
                <a:lnTo>
                  <a:pt x="0" y="536816"/>
                </a:lnTo>
                <a:lnTo>
                  <a:pt x="6400" y="543217"/>
                </a:lnTo>
                <a:lnTo>
                  <a:pt x="22186" y="543217"/>
                </a:lnTo>
                <a:lnTo>
                  <a:pt x="28575" y="536816"/>
                </a:lnTo>
                <a:lnTo>
                  <a:pt x="28575" y="521004"/>
                </a:lnTo>
                <a:lnTo>
                  <a:pt x="22186" y="514616"/>
                </a:lnTo>
                <a:close/>
              </a:path>
              <a:path w="28575" h="1801495">
                <a:moveTo>
                  <a:pt x="22186" y="571792"/>
                </a:moveTo>
                <a:lnTo>
                  <a:pt x="6400" y="571792"/>
                </a:lnTo>
                <a:lnTo>
                  <a:pt x="0" y="578192"/>
                </a:lnTo>
                <a:lnTo>
                  <a:pt x="0" y="593991"/>
                </a:lnTo>
                <a:lnTo>
                  <a:pt x="6400" y="600392"/>
                </a:lnTo>
                <a:lnTo>
                  <a:pt x="22186" y="600392"/>
                </a:lnTo>
                <a:lnTo>
                  <a:pt x="28575" y="593991"/>
                </a:lnTo>
                <a:lnTo>
                  <a:pt x="28575" y="578192"/>
                </a:lnTo>
                <a:lnTo>
                  <a:pt x="22186" y="571792"/>
                </a:lnTo>
                <a:close/>
              </a:path>
              <a:path w="28575" h="1801495">
                <a:moveTo>
                  <a:pt x="22186" y="628967"/>
                </a:moveTo>
                <a:lnTo>
                  <a:pt x="6400" y="628967"/>
                </a:lnTo>
                <a:lnTo>
                  <a:pt x="0" y="635368"/>
                </a:lnTo>
                <a:lnTo>
                  <a:pt x="0" y="651179"/>
                </a:lnTo>
                <a:lnTo>
                  <a:pt x="6400" y="657567"/>
                </a:lnTo>
                <a:lnTo>
                  <a:pt x="22186" y="657567"/>
                </a:lnTo>
                <a:lnTo>
                  <a:pt x="28575" y="651179"/>
                </a:lnTo>
                <a:lnTo>
                  <a:pt x="28575" y="635368"/>
                </a:lnTo>
                <a:lnTo>
                  <a:pt x="22186" y="628967"/>
                </a:lnTo>
                <a:close/>
              </a:path>
              <a:path w="28575" h="1801495">
                <a:moveTo>
                  <a:pt x="22186" y="686142"/>
                </a:moveTo>
                <a:lnTo>
                  <a:pt x="6400" y="686142"/>
                </a:lnTo>
                <a:lnTo>
                  <a:pt x="0" y="692543"/>
                </a:lnTo>
                <a:lnTo>
                  <a:pt x="0" y="708355"/>
                </a:lnTo>
                <a:lnTo>
                  <a:pt x="6400" y="714756"/>
                </a:lnTo>
                <a:lnTo>
                  <a:pt x="22186" y="714756"/>
                </a:lnTo>
                <a:lnTo>
                  <a:pt x="28575" y="708355"/>
                </a:lnTo>
                <a:lnTo>
                  <a:pt x="28575" y="692543"/>
                </a:lnTo>
                <a:lnTo>
                  <a:pt x="22186" y="686142"/>
                </a:lnTo>
                <a:close/>
              </a:path>
              <a:path w="28575" h="1801495">
                <a:moveTo>
                  <a:pt x="22186" y="743331"/>
                </a:moveTo>
                <a:lnTo>
                  <a:pt x="6400" y="743331"/>
                </a:lnTo>
                <a:lnTo>
                  <a:pt x="0" y="749719"/>
                </a:lnTo>
                <a:lnTo>
                  <a:pt x="0" y="765530"/>
                </a:lnTo>
                <a:lnTo>
                  <a:pt x="6400" y="771931"/>
                </a:lnTo>
                <a:lnTo>
                  <a:pt x="22186" y="771931"/>
                </a:lnTo>
                <a:lnTo>
                  <a:pt x="28575" y="765530"/>
                </a:lnTo>
                <a:lnTo>
                  <a:pt x="28575" y="749719"/>
                </a:lnTo>
                <a:lnTo>
                  <a:pt x="22186" y="743331"/>
                </a:lnTo>
                <a:close/>
              </a:path>
              <a:path w="28575" h="1801495">
                <a:moveTo>
                  <a:pt x="22186" y="800506"/>
                </a:moveTo>
                <a:lnTo>
                  <a:pt x="6400" y="800506"/>
                </a:lnTo>
                <a:lnTo>
                  <a:pt x="0" y="806907"/>
                </a:lnTo>
                <a:lnTo>
                  <a:pt x="0" y="822706"/>
                </a:lnTo>
                <a:lnTo>
                  <a:pt x="6400" y="829106"/>
                </a:lnTo>
                <a:lnTo>
                  <a:pt x="22186" y="829106"/>
                </a:lnTo>
                <a:lnTo>
                  <a:pt x="28575" y="822706"/>
                </a:lnTo>
                <a:lnTo>
                  <a:pt x="28575" y="806907"/>
                </a:lnTo>
                <a:lnTo>
                  <a:pt x="22186" y="800506"/>
                </a:lnTo>
                <a:close/>
              </a:path>
              <a:path w="28575" h="1801495">
                <a:moveTo>
                  <a:pt x="22186" y="857681"/>
                </a:moveTo>
                <a:lnTo>
                  <a:pt x="6400" y="857681"/>
                </a:lnTo>
                <a:lnTo>
                  <a:pt x="0" y="864082"/>
                </a:lnTo>
                <a:lnTo>
                  <a:pt x="0" y="879894"/>
                </a:lnTo>
                <a:lnTo>
                  <a:pt x="6400" y="886282"/>
                </a:lnTo>
                <a:lnTo>
                  <a:pt x="22186" y="886282"/>
                </a:lnTo>
                <a:lnTo>
                  <a:pt x="28575" y="879894"/>
                </a:lnTo>
                <a:lnTo>
                  <a:pt x="28575" y="864082"/>
                </a:lnTo>
                <a:lnTo>
                  <a:pt x="22186" y="857681"/>
                </a:lnTo>
                <a:close/>
              </a:path>
              <a:path w="28575" h="1801495">
                <a:moveTo>
                  <a:pt x="22186" y="914857"/>
                </a:moveTo>
                <a:lnTo>
                  <a:pt x="6400" y="914857"/>
                </a:lnTo>
                <a:lnTo>
                  <a:pt x="0" y="921258"/>
                </a:lnTo>
                <a:lnTo>
                  <a:pt x="0" y="937069"/>
                </a:lnTo>
                <a:lnTo>
                  <a:pt x="6400" y="943470"/>
                </a:lnTo>
                <a:lnTo>
                  <a:pt x="22186" y="943470"/>
                </a:lnTo>
                <a:lnTo>
                  <a:pt x="28575" y="937069"/>
                </a:lnTo>
                <a:lnTo>
                  <a:pt x="28575" y="921258"/>
                </a:lnTo>
                <a:lnTo>
                  <a:pt x="22186" y="914857"/>
                </a:lnTo>
                <a:close/>
              </a:path>
              <a:path w="28575" h="1801495">
                <a:moveTo>
                  <a:pt x="22186" y="972045"/>
                </a:moveTo>
                <a:lnTo>
                  <a:pt x="6400" y="972045"/>
                </a:lnTo>
                <a:lnTo>
                  <a:pt x="0" y="978433"/>
                </a:lnTo>
                <a:lnTo>
                  <a:pt x="0" y="994244"/>
                </a:lnTo>
                <a:lnTo>
                  <a:pt x="6400" y="1000645"/>
                </a:lnTo>
                <a:lnTo>
                  <a:pt x="22186" y="1000645"/>
                </a:lnTo>
                <a:lnTo>
                  <a:pt x="28575" y="994244"/>
                </a:lnTo>
                <a:lnTo>
                  <a:pt x="28575" y="978433"/>
                </a:lnTo>
                <a:lnTo>
                  <a:pt x="22186" y="972045"/>
                </a:lnTo>
                <a:close/>
              </a:path>
              <a:path w="28575" h="1801495">
                <a:moveTo>
                  <a:pt x="22186" y="1029220"/>
                </a:moveTo>
                <a:lnTo>
                  <a:pt x="6400" y="1029220"/>
                </a:lnTo>
                <a:lnTo>
                  <a:pt x="0" y="1035621"/>
                </a:lnTo>
                <a:lnTo>
                  <a:pt x="0" y="1051420"/>
                </a:lnTo>
                <a:lnTo>
                  <a:pt x="6400" y="1057821"/>
                </a:lnTo>
                <a:lnTo>
                  <a:pt x="22186" y="1057821"/>
                </a:lnTo>
                <a:lnTo>
                  <a:pt x="28575" y="1051420"/>
                </a:lnTo>
                <a:lnTo>
                  <a:pt x="28575" y="1035621"/>
                </a:lnTo>
                <a:lnTo>
                  <a:pt x="22186" y="1029220"/>
                </a:lnTo>
                <a:close/>
              </a:path>
              <a:path w="28575" h="1801495">
                <a:moveTo>
                  <a:pt x="22186" y="1086396"/>
                </a:moveTo>
                <a:lnTo>
                  <a:pt x="6400" y="1086396"/>
                </a:lnTo>
                <a:lnTo>
                  <a:pt x="0" y="1092796"/>
                </a:lnTo>
                <a:lnTo>
                  <a:pt x="0" y="1108608"/>
                </a:lnTo>
                <a:lnTo>
                  <a:pt x="6400" y="1114996"/>
                </a:lnTo>
                <a:lnTo>
                  <a:pt x="22186" y="1114996"/>
                </a:lnTo>
                <a:lnTo>
                  <a:pt x="28575" y="1108608"/>
                </a:lnTo>
                <a:lnTo>
                  <a:pt x="28575" y="1092796"/>
                </a:lnTo>
                <a:lnTo>
                  <a:pt x="22186" y="1086396"/>
                </a:lnTo>
                <a:close/>
              </a:path>
              <a:path w="28575" h="1801495">
                <a:moveTo>
                  <a:pt x="22186" y="1143571"/>
                </a:moveTo>
                <a:lnTo>
                  <a:pt x="6400" y="1143571"/>
                </a:lnTo>
                <a:lnTo>
                  <a:pt x="0" y="1149972"/>
                </a:lnTo>
                <a:lnTo>
                  <a:pt x="0" y="1165783"/>
                </a:lnTo>
                <a:lnTo>
                  <a:pt x="6400" y="1172184"/>
                </a:lnTo>
                <a:lnTo>
                  <a:pt x="22186" y="1172184"/>
                </a:lnTo>
                <a:lnTo>
                  <a:pt x="28575" y="1165783"/>
                </a:lnTo>
                <a:lnTo>
                  <a:pt x="28575" y="1149972"/>
                </a:lnTo>
                <a:lnTo>
                  <a:pt x="22186" y="1143571"/>
                </a:lnTo>
                <a:close/>
              </a:path>
              <a:path w="28575" h="1801495">
                <a:moveTo>
                  <a:pt x="22186" y="1200759"/>
                </a:moveTo>
                <a:lnTo>
                  <a:pt x="6400" y="1200759"/>
                </a:lnTo>
                <a:lnTo>
                  <a:pt x="0" y="1207147"/>
                </a:lnTo>
                <a:lnTo>
                  <a:pt x="0" y="1222959"/>
                </a:lnTo>
                <a:lnTo>
                  <a:pt x="6400" y="1229360"/>
                </a:lnTo>
                <a:lnTo>
                  <a:pt x="22186" y="1229360"/>
                </a:lnTo>
                <a:lnTo>
                  <a:pt x="28575" y="1222959"/>
                </a:lnTo>
                <a:lnTo>
                  <a:pt x="28575" y="1207147"/>
                </a:lnTo>
                <a:lnTo>
                  <a:pt x="22186" y="1200759"/>
                </a:lnTo>
                <a:close/>
              </a:path>
              <a:path w="28575" h="1801495">
                <a:moveTo>
                  <a:pt x="22186" y="1257935"/>
                </a:moveTo>
                <a:lnTo>
                  <a:pt x="6400" y="1257935"/>
                </a:lnTo>
                <a:lnTo>
                  <a:pt x="0" y="1264335"/>
                </a:lnTo>
                <a:lnTo>
                  <a:pt x="0" y="1280147"/>
                </a:lnTo>
                <a:lnTo>
                  <a:pt x="6400" y="1286535"/>
                </a:lnTo>
                <a:lnTo>
                  <a:pt x="22186" y="1286535"/>
                </a:lnTo>
                <a:lnTo>
                  <a:pt x="28575" y="1280147"/>
                </a:lnTo>
                <a:lnTo>
                  <a:pt x="28575" y="1264335"/>
                </a:lnTo>
                <a:lnTo>
                  <a:pt x="22186" y="1257935"/>
                </a:lnTo>
                <a:close/>
              </a:path>
              <a:path w="28575" h="1801495">
                <a:moveTo>
                  <a:pt x="22186" y="1315110"/>
                </a:moveTo>
                <a:lnTo>
                  <a:pt x="6400" y="1315110"/>
                </a:lnTo>
                <a:lnTo>
                  <a:pt x="0" y="1321511"/>
                </a:lnTo>
                <a:lnTo>
                  <a:pt x="0" y="1337322"/>
                </a:lnTo>
                <a:lnTo>
                  <a:pt x="6400" y="1343710"/>
                </a:lnTo>
                <a:lnTo>
                  <a:pt x="22186" y="1343710"/>
                </a:lnTo>
                <a:lnTo>
                  <a:pt x="28575" y="1337322"/>
                </a:lnTo>
                <a:lnTo>
                  <a:pt x="28575" y="1321511"/>
                </a:lnTo>
                <a:lnTo>
                  <a:pt x="22186" y="1315110"/>
                </a:lnTo>
                <a:close/>
              </a:path>
              <a:path w="28575" h="1801495">
                <a:moveTo>
                  <a:pt x="22186" y="1372285"/>
                </a:moveTo>
                <a:lnTo>
                  <a:pt x="6400" y="1372285"/>
                </a:lnTo>
                <a:lnTo>
                  <a:pt x="0" y="1378686"/>
                </a:lnTo>
                <a:lnTo>
                  <a:pt x="0" y="1394498"/>
                </a:lnTo>
                <a:lnTo>
                  <a:pt x="6400" y="1400898"/>
                </a:lnTo>
                <a:lnTo>
                  <a:pt x="22186" y="1400898"/>
                </a:lnTo>
                <a:lnTo>
                  <a:pt x="28575" y="1394498"/>
                </a:lnTo>
                <a:lnTo>
                  <a:pt x="28575" y="1378686"/>
                </a:lnTo>
                <a:lnTo>
                  <a:pt x="22186" y="1372285"/>
                </a:lnTo>
                <a:close/>
              </a:path>
              <a:path w="28575" h="1801495">
                <a:moveTo>
                  <a:pt x="22186" y="1429473"/>
                </a:moveTo>
                <a:lnTo>
                  <a:pt x="6400" y="1429473"/>
                </a:lnTo>
                <a:lnTo>
                  <a:pt x="0" y="1435862"/>
                </a:lnTo>
                <a:lnTo>
                  <a:pt x="0" y="1451673"/>
                </a:lnTo>
                <a:lnTo>
                  <a:pt x="6400" y="1458074"/>
                </a:lnTo>
                <a:lnTo>
                  <a:pt x="22186" y="1458074"/>
                </a:lnTo>
                <a:lnTo>
                  <a:pt x="28575" y="1451673"/>
                </a:lnTo>
                <a:lnTo>
                  <a:pt x="28575" y="1435862"/>
                </a:lnTo>
                <a:lnTo>
                  <a:pt x="22186" y="1429473"/>
                </a:lnTo>
                <a:close/>
              </a:path>
              <a:path w="28575" h="1801495">
                <a:moveTo>
                  <a:pt x="22186" y="1486649"/>
                </a:moveTo>
                <a:lnTo>
                  <a:pt x="6400" y="1486649"/>
                </a:lnTo>
                <a:lnTo>
                  <a:pt x="0" y="1493050"/>
                </a:lnTo>
                <a:lnTo>
                  <a:pt x="0" y="1508861"/>
                </a:lnTo>
                <a:lnTo>
                  <a:pt x="6400" y="1515249"/>
                </a:lnTo>
                <a:lnTo>
                  <a:pt x="22186" y="1515249"/>
                </a:lnTo>
                <a:lnTo>
                  <a:pt x="28575" y="1508861"/>
                </a:lnTo>
                <a:lnTo>
                  <a:pt x="28575" y="1493050"/>
                </a:lnTo>
                <a:lnTo>
                  <a:pt x="22186" y="1486649"/>
                </a:lnTo>
                <a:close/>
              </a:path>
              <a:path w="28575" h="1801495">
                <a:moveTo>
                  <a:pt x="22186" y="1543824"/>
                </a:moveTo>
                <a:lnTo>
                  <a:pt x="6400" y="1543824"/>
                </a:lnTo>
                <a:lnTo>
                  <a:pt x="0" y="1550225"/>
                </a:lnTo>
                <a:lnTo>
                  <a:pt x="0" y="1566037"/>
                </a:lnTo>
                <a:lnTo>
                  <a:pt x="6400" y="1572425"/>
                </a:lnTo>
                <a:lnTo>
                  <a:pt x="22186" y="1572425"/>
                </a:lnTo>
                <a:lnTo>
                  <a:pt x="28575" y="1566037"/>
                </a:lnTo>
                <a:lnTo>
                  <a:pt x="28575" y="1550225"/>
                </a:lnTo>
                <a:lnTo>
                  <a:pt x="22186" y="1543824"/>
                </a:lnTo>
                <a:close/>
              </a:path>
              <a:path w="28575" h="1801495">
                <a:moveTo>
                  <a:pt x="22186" y="1601000"/>
                </a:moveTo>
                <a:lnTo>
                  <a:pt x="6400" y="1601000"/>
                </a:lnTo>
                <a:lnTo>
                  <a:pt x="0" y="1607400"/>
                </a:lnTo>
                <a:lnTo>
                  <a:pt x="0" y="1623212"/>
                </a:lnTo>
                <a:lnTo>
                  <a:pt x="6400" y="1629613"/>
                </a:lnTo>
                <a:lnTo>
                  <a:pt x="22186" y="1629613"/>
                </a:lnTo>
                <a:lnTo>
                  <a:pt x="28575" y="1623212"/>
                </a:lnTo>
                <a:lnTo>
                  <a:pt x="28575" y="1607400"/>
                </a:lnTo>
                <a:lnTo>
                  <a:pt x="22186" y="1601000"/>
                </a:lnTo>
                <a:close/>
              </a:path>
              <a:path w="28575" h="1801495">
                <a:moveTo>
                  <a:pt x="22186" y="1658188"/>
                </a:moveTo>
                <a:lnTo>
                  <a:pt x="6400" y="1658188"/>
                </a:lnTo>
                <a:lnTo>
                  <a:pt x="0" y="1664576"/>
                </a:lnTo>
                <a:lnTo>
                  <a:pt x="0" y="1680387"/>
                </a:lnTo>
                <a:lnTo>
                  <a:pt x="6400" y="1686788"/>
                </a:lnTo>
                <a:lnTo>
                  <a:pt x="22186" y="1686788"/>
                </a:lnTo>
                <a:lnTo>
                  <a:pt x="28575" y="1680387"/>
                </a:lnTo>
                <a:lnTo>
                  <a:pt x="28575" y="1664576"/>
                </a:lnTo>
                <a:lnTo>
                  <a:pt x="22186" y="1658188"/>
                </a:lnTo>
                <a:close/>
              </a:path>
              <a:path w="28575" h="1801495">
                <a:moveTo>
                  <a:pt x="22186" y="1715363"/>
                </a:moveTo>
                <a:lnTo>
                  <a:pt x="6400" y="1715363"/>
                </a:lnTo>
                <a:lnTo>
                  <a:pt x="0" y="1721764"/>
                </a:lnTo>
                <a:lnTo>
                  <a:pt x="0" y="1737575"/>
                </a:lnTo>
                <a:lnTo>
                  <a:pt x="6400" y="1743964"/>
                </a:lnTo>
                <a:lnTo>
                  <a:pt x="22186" y="1743964"/>
                </a:lnTo>
                <a:lnTo>
                  <a:pt x="28575" y="1737575"/>
                </a:lnTo>
                <a:lnTo>
                  <a:pt x="28575" y="1721764"/>
                </a:lnTo>
                <a:lnTo>
                  <a:pt x="22186" y="1715363"/>
                </a:lnTo>
                <a:close/>
              </a:path>
              <a:path w="28575" h="1801495">
                <a:moveTo>
                  <a:pt x="22186" y="1772539"/>
                </a:moveTo>
                <a:lnTo>
                  <a:pt x="6400" y="1772539"/>
                </a:lnTo>
                <a:lnTo>
                  <a:pt x="0" y="1778939"/>
                </a:lnTo>
                <a:lnTo>
                  <a:pt x="0" y="1794751"/>
                </a:lnTo>
                <a:lnTo>
                  <a:pt x="6400" y="1801139"/>
                </a:lnTo>
                <a:lnTo>
                  <a:pt x="22186" y="1801139"/>
                </a:lnTo>
                <a:lnTo>
                  <a:pt x="28575" y="1794751"/>
                </a:lnTo>
                <a:lnTo>
                  <a:pt x="28575" y="1778939"/>
                </a:lnTo>
                <a:lnTo>
                  <a:pt x="22186" y="1772539"/>
                </a:lnTo>
                <a:close/>
              </a:path>
            </a:pathLst>
          </a:custGeom>
          <a:solidFill>
            <a:srgbClr val="7F7F7F"/>
          </a:solidFill>
        </p:spPr>
        <p:txBody>
          <a:bodyPr wrap="square" lIns="0" tIns="0" rIns="0" bIns="0" rtlCol="0"/>
          <a:lstStyle/>
          <a:p>
            <a:endParaRPr sz="1350"/>
          </a:p>
        </p:txBody>
      </p:sp>
      <p:sp>
        <p:nvSpPr>
          <p:cNvPr id="18" name="object 18"/>
          <p:cNvSpPr/>
          <p:nvPr/>
        </p:nvSpPr>
        <p:spPr>
          <a:xfrm>
            <a:off x="5414696" y="2232659"/>
            <a:ext cx="21431" cy="1351121"/>
          </a:xfrm>
          <a:custGeom>
            <a:avLst/>
            <a:gdLst/>
            <a:ahLst/>
            <a:cxnLst/>
            <a:rect l="l" t="t" r="r" b="b"/>
            <a:pathLst>
              <a:path w="28575" h="1801495">
                <a:moveTo>
                  <a:pt x="22174" y="0"/>
                </a:moveTo>
                <a:lnTo>
                  <a:pt x="6388" y="0"/>
                </a:lnTo>
                <a:lnTo>
                  <a:pt x="0" y="6400"/>
                </a:lnTo>
                <a:lnTo>
                  <a:pt x="0" y="22212"/>
                </a:lnTo>
                <a:lnTo>
                  <a:pt x="6388" y="28613"/>
                </a:lnTo>
                <a:lnTo>
                  <a:pt x="22174" y="28613"/>
                </a:lnTo>
                <a:lnTo>
                  <a:pt x="28575" y="22212"/>
                </a:lnTo>
                <a:lnTo>
                  <a:pt x="28575" y="6400"/>
                </a:lnTo>
                <a:lnTo>
                  <a:pt x="22174" y="0"/>
                </a:lnTo>
                <a:close/>
              </a:path>
              <a:path w="28575" h="1801495">
                <a:moveTo>
                  <a:pt x="22174" y="57188"/>
                </a:moveTo>
                <a:lnTo>
                  <a:pt x="6388" y="57188"/>
                </a:lnTo>
                <a:lnTo>
                  <a:pt x="0" y="63576"/>
                </a:lnTo>
                <a:lnTo>
                  <a:pt x="0" y="79387"/>
                </a:lnTo>
                <a:lnTo>
                  <a:pt x="6388" y="85788"/>
                </a:lnTo>
                <a:lnTo>
                  <a:pt x="22174" y="85788"/>
                </a:lnTo>
                <a:lnTo>
                  <a:pt x="28575" y="79387"/>
                </a:lnTo>
                <a:lnTo>
                  <a:pt x="28575" y="63576"/>
                </a:lnTo>
                <a:lnTo>
                  <a:pt x="22174" y="57188"/>
                </a:lnTo>
                <a:close/>
              </a:path>
              <a:path w="28575" h="1801495">
                <a:moveTo>
                  <a:pt x="22174" y="114363"/>
                </a:moveTo>
                <a:lnTo>
                  <a:pt x="6388" y="114363"/>
                </a:lnTo>
                <a:lnTo>
                  <a:pt x="0" y="120764"/>
                </a:lnTo>
                <a:lnTo>
                  <a:pt x="0" y="136563"/>
                </a:lnTo>
                <a:lnTo>
                  <a:pt x="6388" y="142963"/>
                </a:lnTo>
                <a:lnTo>
                  <a:pt x="22174" y="142963"/>
                </a:lnTo>
                <a:lnTo>
                  <a:pt x="28575" y="136563"/>
                </a:lnTo>
                <a:lnTo>
                  <a:pt x="28575" y="120764"/>
                </a:lnTo>
                <a:lnTo>
                  <a:pt x="22174" y="114363"/>
                </a:lnTo>
                <a:close/>
              </a:path>
              <a:path w="28575" h="1801495">
                <a:moveTo>
                  <a:pt x="22174" y="171538"/>
                </a:moveTo>
                <a:lnTo>
                  <a:pt x="6388" y="171538"/>
                </a:lnTo>
                <a:lnTo>
                  <a:pt x="0" y="177939"/>
                </a:lnTo>
                <a:lnTo>
                  <a:pt x="0" y="193751"/>
                </a:lnTo>
                <a:lnTo>
                  <a:pt x="6388" y="200139"/>
                </a:lnTo>
                <a:lnTo>
                  <a:pt x="22174" y="200139"/>
                </a:lnTo>
                <a:lnTo>
                  <a:pt x="28575" y="193751"/>
                </a:lnTo>
                <a:lnTo>
                  <a:pt x="28575" y="177939"/>
                </a:lnTo>
                <a:lnTo>
                  <a:pt x="22174" y="171538"/>
                </a:lnTo>
                <a:close/>
              </a:path>
              <a:path w="28575" h="1801495">
                <a:moveTo>
                  <a:pt x="22174" y="228714"/>
                </a:moveTo>
                <a:lnTo>
                  <a:pt x="6388" y="228714"/>
                </a:lnTo>
                <a:lnTo>
                  <a:pt x="0" y="235115"/>
                </a:lnTo>
                <a:lnTo>
                  <a:pt x="0" y="250926"/>
                </a:lnTo>
                <a:lnTo>
                  <a:pt x="6388" y="257327"/>
                </a:lnTo>
                <a:lnTo>
                  <a:pt x="22174" y="257327"/>
                </a:lnTo>
                <a:lnTo>
                  <a:pt x="28575" y="250926"/>
                </a:lnTo>
                <a:lnTo>
                  <a:pt x="28575" y="235115"/>
                </a:lnTo>
                <a:lnTo>
                  <a:pt x="22174" y="228714"/>
                </a:lnTo>
                <a:close/>
              </a:path>
              <a:path w="28575" h="1801495">
                <a:moveTo>
                  <a:pt x="22174" y="285902"/>
                </a:moveTo>
                <a:lnTo>
                  <a:pt x="6388" y="285902"/>
                </a:lnTo>
                <a:lnTo>
                  <a:pt x="0" y="292290"/>
                </a:lnTo>
                <a:lnTo>
                  <a:pt x="0" y="308102"/>
                </a:lnTo>
                <a:lnTo>
                  <a:pt x="6388" y="314502"/>
                </a:lnTo>
                <a:lnTo>
                  <a:pt x="22174" y="314502"/>
                </a:lnTo>
                <a:lnTo>
                  <a:pt x="28575" y="308102"/>
                </a:lnTo>
                <a:lnTo>
                  <a:pt x="28575" y="292290"/>
                </a:lnTo>
                <a:lnTo>
                  <a:pt x="22174" y="285902"/>
                </a:lnTo>
                <a:close/>
              </a:path>
              <a:path w="28575" h="1801495">
                <a:moveTo>
                  <a:pt x="22174" y="343077"/>
                </a:moveTo>
                <a:lnTo>
                  <a:pt x="6388" y="343077"/>
                </a:lnTo>
                <a:lnTo>
                  <a:pt x="0" y="349478"/>
                </a:lnTo>
                <a:lnTo>
                  <a:pt x="0" y="365277"/>
                </a:lnTo>
                <a:lnTo>
                  <a:pt x="6388" y="371678"/>
                </a:lnTo>
                <a:lnTo>
                  <a:pt x="22174" y="371678"/>
                </a:lnTo>
                <a:lnTo>
                  <a:pt x="28575" y="365277"/>
                </a:lnTo>
                <a:lnTo>
                  <a:pt x="28575" y="349478"/>
                </a:lnTo>
                <a:lnTo>
                  <a:pt x="22174" y="343077"/>
                </a:lnTo>
                <a:close/>
              </a:path>
              <a:path w="28575" h="1801495">
                <a:moveTo>
                  <a:pt x="22174" y="400253"/>
                </a:moveTo>
                <a:lnTo>
                  <a:pt x="6388" y="400253"/>
                </a:lnTo>
                <a:lnTo>
                  <a:pt x="0" y="406654"/>
                </a:lnTo>
                <a:lnTo>
                  <a:pt x="0" y="422465"/>
                </a:lnTo>
                <a:lnTo>
                  <a:pt x="6388" y="428853"/>
                </a:lnTo>
                <a:lnTo>
                  <a:pt x="22174" y="428853"/>
                </a:lnTo>
                <a:lnTo>
                  <a:pt x="28575" y="422465"/>
                </a:lnTo>
                <a:lnTo>
                  <a:pt x="28575" y="406654"/>
                </a:lnTo>
                <a:lnTo>
                  <a:pt x="22174" y="400253"/>
                </a:lnTo>
                <a:close/>
              </a:path>
              <a:path w="28575" h="1801495">
                <a:moveTo>
                  <a:pt x="22174" y="457428"/>
                </a:moveTo>
                <a:lnTo>
                  <a:pt x="6388" y="457428"/>
                </a:lnTo>
                <a:lnTo>
                  <a:pt x="0" y="463829"/>
                </a:lnTo>
                <a:lnTo>
                  <a:pt x="0" y="479640"/>
                </a:lnTo>
                <a:lnTo>
                  <a:pt x="6388" y="486041"/>
                </a:lnTo>
                <a:lnTo>
                  <a:pt x="22174" y="486041"/>
                </a:lnTo>
                <a:lnTo>
                  <a:pt x="28575" y="479640"/>
                </a:lnTo>
                <a:lnTo>
                  <a:pt x="28575" y="463829"/>
                </a:lnTo>
                <a:lnTo>
                  <a:pt x="22174" y="457428"/>
                </a:lnTo>
                <a:close/>
              </a:path>
              <a:path w="28575" h="1801495">
                <a:moveTo>
                  <a:pt x="22174" y="514616"/>
                </a:moveTo>
                <a:lnTo>
                  <a:pt x="6388" y="514616"/>
                </a:lnTo>
                <a:lnTo>
                  <a:pt x="0" y="521004"/>
                </a:lnTo>
                <a:lnTo>
                  <a:pt x="0" y="536816"/>
                </a:lnTo>
                <a:lnTo>
                  <a:pt x="6388" y="543217"/>
                </a:lnTo>
                <a:lnTo>
                  <a:pt x="22174" y="543217"/>
                </a:lnTo>
                <a:lnTo>
                  <a:pt x="28575" y="536816"/>
                </a:lnTo>
                <a:lnTo>
                  <a:pt x="28575" y="521004"/>
                </a:lnTo>
                <a:lnTo>
                  <a:pt x="22174" y="514616"/>
                </a:lnTo>
                <a:close/>
              </a:path>
              <a:path w="28575" h="1801495">
                <a:moveTo>
                  <a:pt x="22174" y="571792"/>
                </a:moveTo>
                <a:lnTo>
                  <a:pt x="6388" y="571792"/>
                </a:lnTo>
                <a:lnTo>
                  <a:pt x="0" y="578192"/>
                </a:lnTo>
                <a:lnTo>
                  <a:pt x="0" y="593991"/>
                </a:lnTo>
                <a:lnTo>
                  <a:pt x="6388" y="600392"/>
                </a:lnTo>
                <a:lnTo>
                  <a:pt x="22174" y="600392"/>
                </a:lnTo>
                <a:lnTo>
                  <a:pt x="28575" y="593991"/>
                </a:lnTo>
                <a:lnTo>
                  <a:pt x="28575" y="578192"/>
                </a:lnTo>
                <a:lnTo>
                  <a:pt x="22174" y="571792"/>
                </a:lnTo>
                <a:close/>
              </a:path>
              <a:path w="28575" h="1801495">
                <a:moveTo>
                  <a:pt x="22174" y="628967"/>
                </a:moveTo>
                <a:lnTo>
                  <a:pt x="6388" y="628967"/>
                </a:lnTo>
                <a:lnTo>
                  <a:pt x="0" y="635368"/>
                </a:lnTo>
                <a:lnTo>
                  <a:pt x="0" y="651179"/>
                </a:lnTo>
                <a:lnTo>
                  <a:pt x="6388" y="657567"/>
                </a:lnTo>
                <a:lnTo>
                  <a:pt x="22174" y="657567"/>
                </a:lnTo>
                <a:lnTo>
                  <a:pt x="28575" y="651179"/>
                </a:lnTo>
                <a:lnTo>
                  <a:pt x="28575" y="635368"/>
                </a:lnTo>
                <a:lnTo>
                  <a:pt x="22174" y="628967"/>
                </a:lnTo>
                <a:close/>
              </a:path>
              <a:path w="28575" h="1801495">
                <a:moveTo>
                  <a:pt x="22174" y="686142"/>
                </a:moveTo>
                <a:lnTo>
                  <a:pt x="6388" y="686142"/>
                </a:lnTo>
                <a:lnTo>
                  <a:pt x="0" y="692543"/>
                </a:lnTo>
                <a:lnTo>
                  <a:pt x="0" y="708355"/>
                </a:lnTo>
                <a:lnTo>
                  <a:pt x="6388" y="714756"/>
                </a:lnTo>
                <a:lnTo>
                  <a:pt x="22174" y="714756"/>
                </a:lnTo>
                <a:lnTo>
                  <a:pt x="28575" y="708355"/>
                </a:lnTo>
                <a:lnTo>
                  <a:pt x="28575" y="692543"/>
                </a:lnTo>
                <a:lnTo>
                  <a:pt x="22174" y="686142"/>
                </a:lnTo>
                <a:close/>
              </a:path>
              <a:path w="28575" h="1801495">
                <a:moveTo>
                  <a:pt x="22174" y="743331"/>
                </a:moveTo>
                <a:lnTo>
                  <a:pt x="6388" y="743331"/>
                </a:lnTo>
                <a:lnTo>
                  <a:pt x="0" y="749719"/>
                </a:lnTo>
                <a:lnTo>
                  <a:pt x="0" y="765530"/>
                </a:lnTo>
                <a:lnTo>
                  <a:pt x="6388" y="771931"/>
                </a:lnTo>
                <a:lnTo>
                  <a:pt x="22174" y="771931"/>
                </a:lnTo>
                <a:lnTo>
                  <a:pt x="28575" y="765530"/>
                </a:lnTo>
                <a:lnTo>
                  <a:pt x="28575" y="749719"/>
                </a:lnTo>
                <a:lnTo>
                  <a:pt x="22174" y="743331"/>
                </a:lnTo>
                <a:close/>
              </a:path>
              <a:path w="28575" h="1801495">
                <a:moveTo>
                  <a:pt x="22174" y="800506"/>
                </a:moveTo>
                <a:lnTo>
                  <a:pt x="6388" y="800506"/>
                </a:lnTo>
                <a:lnTo>
                  <a:pt x="0" y="806907"/>
                </a:lnTo>
                <a:lnTo>
                  <a:pt x="0" y="822706"/>
                </a:lnTo>
                <a:lnTo>
                  <a:pt x="6388" y="829106"/>
                </a:lnTo>
                <a:lnTo>
                  <a:pt x="22174" y="829106"/>
                </a:lnTo>
                <a:lnTo>
                  <a:pt x="28575" y="822706"/>
                </a:lnTo>
                <a:lnTo>
                  <a:pt x="28575" y="806907"/>
                </a:lnTo>
                <a:lnTo>
                  <a:pt x="22174" y="800506"/>
                </a:lnTo>
                <a:close/>
              </a:path>
              <a:path w="28575" h="1801495">
                <a:moveTo>
                  <a:pt x="22174" y="857681"/>
                </a:moveTo>
                <a:lnTo>
                  <a:pt x="6388" y="857681"/>
                </a:lnTo>
                <a:lnTo>
                  <a:pt x="0" y="864082"/>
                </a:lnTo>
                <a:lnTo>
                  <a:pt x="0" y="879894"/>
                </a:lnTo>
                <a:lnTo>
                  <a:pt x="6388" y="886282"/>
                </a:lnTo>
                <a:lnTo>
                  <a:pt x="22174" y="886282"/>
                </a:lnTo>
                <a:lnTo>
                  <a:pt x="28575" y="879894"/>
                </a:lnTo>
                <a:lnTo>
                  <a:pt x="28575" y="864082"/>
                </a:lnTo>
                <a:lnTo>
                  <a:pt x="22174" y="857681"/>
                </a:lnTo>
                <a:close/>
              </a:path>
              <a:path w="28575" h="1801495">
                <a:moveTo>
                  <a:pt x="22174" y="914857"/>
                </a:moveTo>
                <a:lnTo>
                  <a:pt x="6388" y="914857"/>
                </a:lnTo>
                <a:lnTo>
                  <a:pt x="0" y="921258"/>
                </a:lnTo>
                <a:lnTo>
                  <a:pt x="0" y="937069"/>
                </a:lnTo>
                <a:lnTo>
                  <a:pt x="6388" y="943470"/>
                </a:lnTo>
                <a:lnTo>
                  <a:pt x="22174" y="943470"/>
                </a:lnTo>
                <a:lnTo>
                  <a:pt x="28575" y="937069"/>
                </a:lnTo>
                <a:lnTo>
                  <a:pt x="28575" y="921258"/>
                </a:lnTo>
                <a:lnTo>
                  <a:pt x="22174" y="914857"/>
                </a:lnTo>
                <a:close/>
              </a:path>
              <a:path w="28575" h="1801495">
                <a:moveTo>
                  <a:pt x="22174" y="972045"/>
                </a:moveTo>
                <a:lnTo>
                  <a:pt x="6388" y="972045"/>
                </a:lnTo>
                <a:lnTo>
                  <a:pt x="0" y="978433"/>
                </a:lnTo>
                <a:lnTo>
                  <a:pt x="0" y="994244"/>
                </a:lnTo>
                <a:lnTo>
                  <a:pt x="6388" y="1000645"/>
                </a:lnTo>
                <a:lnTo>
                  <a:pt x="22174" y="1000645"/>
                </a:lnTo>
                <a:lnTo>
                  <a:pt x="28575" y="994244"/>
                </a:lnTo>
                <a:lnTo>
                  <a:pt x="28575" y="978433"/>
                </a:lnTo>
                <a:lnTo>
                  <a:pt x="22174" y="972045"/>
                </a:lnTo>
                <a:close/>
              </a:path>
              <a:path w="28575" h="1801495">
                <a:moveTo>
                  <a:pt x="22174" y="1029220"/>
                </a:moveTo>
                <a:lnTo>
                  <a:pt x="6388" y="1029220"/>
                </a:lnTo>
                <a:lnTo>
                  <a:pt x="0" y="1035621"/>
                </a:lnTo>
                <a:lnTo>
                  <a:pt x="0" y="1051420"/>
                </a:lnTo>
                <a:lnTo>
                  <a:pt x="6388" y="1057821"/>
                </a:lnTo>
                <a:lnTo>
                  <a:pt x="22174" y="1057821"/>
                </a:lnTo>
                <a:lnTo>
                  <a:pt x="28575" y="1051420"/>
                </a:lnTo>
                <a:lnTo>
                  <a:pt x="28575" y="1035621"/>
                </a:lnTo>
                <a:lnTo>
                  <a:pt x="22174" y="1029220"/>
                </a:lnTo>
                <a:close/>
              </a:path>
              <a:path w="28575" h="1801495">
                <a:moveTo>
                  <a:pt x="22174" y="1086396"/>
                </a:moveTo>
                <a:lnTo>
                  <a:pt x="6388" y="1086396"/>
                </a:lnTo>
                <a:lnTo>
                  <a:pt x="0" y="1092796"/>
                </a:lnTo>
                <a:lnTo>
                  <a:pt x="0" y="1108608"/>
                </a:lnTo>
                <a:lnTo>
                  <a:pt x="6388" y="1114996"/>
                </a:lnTo>
                <a:lnTo>
                  <a:pt x="22174" y="1114996"/>
                </a:lnTo>
                <a:lnTo>
                  <a:pt x="28575" y="1108608"/>
                </a:lnTo>
                <a:lnTo>
                  <a:pt x="28575" y="1092796"/>
                </a:lnTo>
                <a:lnTo>
                  <a:pt x="22174" y="1086396"/>
                </a:lnTo>
                <a:close/>
              </a:path>
              <a:path w="28575" h="1801495">
                <a:moveTo>
                  <a:pt x="22174" y="1143571"/>
                </a:moveTo>
                <a:lnTo>
                  <a:pt x="6388" y="1143571"/>
                </a:lnTo>
                <a:lnTo>
                  <a:pt x="0" y="1149972"/>
                </a:lnTo>
                <a:lnTo>
                  <a:pt x="0" y="1165783"/>
                </a:lnTo>
                <a:lnTo>
                  <a:pt x="6388" y="1172184"/>
                </a:lnTo>
                <a:lnTo>
                  <a:pt x="22174" y="1172184"/>
                </a:lnTo>
                <a:lnTo>
                  <a:pt x="28575" y="1165783"/>
                </a:lnTo>
                <a:lnTo>
                  <a:pt x="28575" y="1149972"/>
                </a:lnTo>
                <a:lnTo>
                  <a:pt x="22174" y="1143571"/>
                </a:lnTo>
                <a:close/>
              </a:path>
              <a:path w="28575" h="1801495">
                <a:moveTo>
                  <a:pt x="22174" y="1200759"/>
                </a:moveTo>
                <a:lnTo>
                  <a:pt x="6388" y="1200759"/>
                </a:lnTo>
                <a:lnTo>
                  <a:pt x="0" y="1207147"/>
                </a:lnTo>
                <a:lnTo>
                  <a:pt x="0" y="1222959"/>
                </a:lnTo>
                <a:lnTo>
                  <a:pt x="6388" y="1229360"/>
                </a:lnTo>
                <a:lnTo>
                  <a:pt x="22174" y="1229360"/>
                </a:lnTo>
                <a:lnTo>
                  <a:pt x="28575" y="1222959"/>
                </a:lnTo>
                <a:lnTo>
                  <a:pt x="28575" y="1207147"/>
                </a:lnTo>
                <a:lnTo>
                  <a:pt x="22174" y="1200759"/>
                </a:lnTo>
                <a:close/>
              </a:path>
              <a:path w="28575" h="1801495">
                <a:moveTo>
                  <a:pt x="22174" y="1257935"/>
                </a:moveTo>
                <a:lnTo>
                  <a:pt x="6388" y="1257935"/>
                </a:lnTo>
                <a:lnTo>
                  <a:pt x="0" y="1264335"/>
                </a:lnTo>
                <a:lnTo>
                  <a:pt x="0" y="1280147"/>
                </a:lnTo>
                <a:lnTo>
                  <a:pt x="6388" y="1286535"/>
                </a:lnTo>
                <a:lnTo>
                  <a:pt x="22174" y="1286535"/>
                </a:lnTo>
                <a:lnTo>
                  <a:pt x="28575" y="1280147"/>
                </a:lnTo>
                <a:lnTo>
                  <a:pt x="28575" y="1264335"/>
                </a:lnTo>
                <a:lnTo>
                  <a:pt x="22174" y="1257935"/>
                </a:lnTo>
                <a:close/>
              </a:path>
              <a:path w="28575" h="1801495">
                <a:moveTo>
                  <a:pt x="22174" y="1315110"/>
                </a:moveTo>
                <a:lnTo>
                  <a:pt x="6388" y="1315110"/>
                </a:lnTo>
                <a:lnTo>
                  <a:pt x="0" y="1321511"/>
                </a:lnTo>
                <a:lnTo>
                  <a:pt x="0" y="1337322"/>
                </a:lnTo>
                <a:lnTo>
                  <a:pt x="6388" y="1343710"/>
                </a:lnTo>
                <a:lnTo>
                  <a:pt x="22174" y="1343710"/>
                </a:lnTo>
                <a:lnTo>
                  <a:pt x="28575" y="1337322"/>
                </a:lnTo>
                <a:lnTo>
                  <a:pt x="28575" y="1321511"/>
                </a:lnTo>
                <a:lnTo>
                  <a:pt x="22174" y="1315110"/>
                </a:lnTo>
                <a:close/>
              </a:path>
              <a:path w="28575" h="1801495">
                <a:moveTo>
                  <a:pt x="22174" y="1372285"/>
                </a:moveTo>
                <a:lnTo>
                  <a:pt x="6388" y="1372285"/>
                </a:lnTo>
                <a:lnTo>
                  <a:pt x="0" y="1378686"/>
                </a:lnTo>
                <a:lnTo>
                  <a:pt x="0" y="1394498"/>
                </a:lnTo>
                <a:lnTo>
                  <a:pt x="6388" y="1400898"/>
                </a:lnTo>
                <a:lnTo>
                  <a:pt x="22174" y="1400898"/>
                </a:lnTo>
                <a:lnTo>
                  <a:pt x="28575" y="1394498"/>
                </a:lnTo>
                <a:lnTo>
                  <a:pt x="28575" y="1378686"/>
                </a:lnTo>
                <a:lnTo>
                  <a:pt x="22174" y="1372285"/>
                </a:lnTo>
                <a:close/>
              </a:path>
              <a:path w="28575" h="1801495">
                <a:moveTo>
                  <a:pt x="22174" y="1429473"/>
                </a:moveTo>
                <a:lnTo>
                  <a:pt x="6388" y="1429473"/>
                </a:lnTo>
                <a:lnTo>
                  <a:pt x="0" y="1435862"/>
                </a:lnTo>
                <a:lnTo>
                  <a:pt x="0" y="1451673"/>
                </a:lnTo>
                <a:lnTo>
                  <a:pt x="6388" y="1458074"/>
                </a:lnTo>
                <a:lnTo>
                  <a:pt x="22174" y="1458074"/>
                </a:lnTo>
                <a:lnTo>
                  <a:pt x="28575" y="1451673"/>
                </a:lnTo>
                <a:lnTo>
                  <a:pt x="28575" y="1435862"/>
                </a:lnTo>
                <a:lnTo>
                  <a:pt x="22174" y="1429473"/>
                </a:lnTo>
                <a:close/>
              </a:path>
              <a:path w="28575" h="1801495">
                <a:moveTo>
                  <a:pt x="22174" y="1486649"/>
                </a:moveTo>
                <a:lnTo>
                  <a:pt x="6388" y="1486649"/>
                </a:lnTo>
                <a:lnTo>
                  <a:pt x="0" y="1493050"/>
                </a:lnTo>
                <a:lnTo>
                  <a:pt x="0" y="1508861"/>
                </a:lnTo>
                <a:lnTo>
                  <a:pt x="6388" y="1515249"/>
                </a:lnTo>
                <a:lnTo>
                  <a:pt x="22174" y="1515249"/>
                </a:lnTo>
                <a:lnTo>
                  <a:pt x="28575" y="1508861"/>
                </a:lnTo>
                <a:lnTo>
                  <a:pt x="28575" y="1493050"/>
                </a:lnTo>
                <a:lnTo>
                  <a:pt x="22174" y="1486649"/>
                </a:lnTo>
                <a:close/>
              </a:path>
              <a:path w="28575" h="1801495">
                <a:moveTo>
                  <a:pt x="22174" y="1543824"/>
                </a:moveTo>
                <a:lnTo>
                  <a:pt x="6388" y="1543824"/>
                </a:lnTo>
                <a:lnTo>
                  <a:pt x="0" y="1550225"/>
                </a:lnTo>
                <a:lnTo>
                  <a:pt x="0" y="1566037"/>
                </a:lnTo>
                <a:lnTo>
                  <a:pt x="6388" y="1572425"/>
                </a:lnTo>
                <a:lnTo>
                  <a:pt x="22174" y="1572425"/>
                </a:lnTo>
                <a:lnTo>
                  <a:pt x="28575" y="1566037"/>
                </a:lnTo>
                <a:lnTo>
                  <a:pt x="28575" y="1550225"/>
                </a:lnTo>
                <a:lnTo>
                  <a:pt x="22174" y="1543824"/>
                </a:lnTo>
                <a:close/>
              </a:path>
              <a:path w="28575" h="1801495">
                <a:moveTo>
                  <a:pt x="22174" y="1601000"/>
                </a:moveTo>
                <a:lnTo>
                  <a:pt x="6388" y="1601000"/>
                </a:lnTo>
                <a:lnTo>
                  <a:pt x="0" y="1607400"/>
                </a:lnTo>
                <a:lnTo>
                  <a:pt x="0" y="1623212"/>
                </a:lnTo>
                <a:lnTo>
                  <a:pt x="6388" y="1629613"/>
                </a:lnTo>
                <a:lnTo>
                  <a:pt x="22174" y="1629613"/>
                </a:lnTo>
                <a:lnTo>
                  <a:pt x="28575" y="1623212"/>
                </a:lnTo>
                <a:lnTo>
                  <a:pt x="28575" y="1607400"/>
                </a:lnTo>
                <a:lnTo>
                  <a:pt x="22174" y="1601000"/>
                </a:lnTo>
                <a:close/>
              </a:path>
              <a:path w="28575" h="1801495">
                <a:moveTo>
                  <a:pt x="22174" y="1658188"/>
                </a:moveTo>
                <a:lnTo>
                  <a:pt x="6388" y="1658188"/>
                </a:lnTo>
                <a:lnTo>
                  <a:pt x="0" y="1664576"/>
                </a:lnTo>
                <a:lnTo>
                  <a:pt x="0" y="1680387"/>
                </a:lnTo>
                <a:lnTo>
                  <a:pt x="6388" y="1686788"/>
                </a:lnTo>
                <a:lnTo>
                  <a:pt x="22174" y="1686788"/>
                </a:lnTo>
                <a:lnTo>
                  <a:pt x="28575" y="1680387"/>
                </a:lnTo>
                <a:lnTo>
                  <a:pt x="28575" y="1664576"/>
                </a:lnTo>
                <a:lnTo>
                  <a:pt x="22174" y="1658188"/>
                </a:lnTo>
                <a:close/>
              </a:path>
              <a:path w="28575" h="1801495">
                <a:moveTo>
                  <a:pt x="22174" y="1715363"/>
                </a:moveTo>
                <a:lnTo>
                  <a:pt x="6388" y="1715363"/>
                </a:lnTo>
                <a:lnTo>
                  <a:pt x="0" y="1721764"/>
                </a:lnTo>
                <a:lnTo>
                  <a:pt x="0" y="1737575"/>
                </a:lnTo>
                <a:lnTo>
                  <a:pt x="6388" y="1743964"/>
                </a:lnTo>
                <a:lnTo>
                  <a:pt x="22174" y="1743964"/>
                </a:lnTo>
                <a:lnTo>
                  <a:pt x="28575" y="1737575"/>
                </a:lnTo>
                <a:lnTo>
                  <a:pt x="28575" y="1721764"/>
                </a:lnTo>
                <a:lnTo>
                  <a:pt x="22174" y="1715363"/>
                </a:lnTo>
                <a:close/>
              </a:path>
              <a:path w="28575" h="1801495">
                <a:moveTo>
                  <a:pt x="22174" y="1772539"/>
                </a:moveTo>
                <a:lnTo>
                  <a:pt x="6388" y="1772539"/>
                </a:lnTo>
                <a:lnTo>
                  <a:pt x="0" y="1778939"/>
                </a:lnTo>
                <a:lnTo>
                  <a:pt x="0" y="1794751"/>
                </a:lnTo>
                <a:lnTo>
                  <a:pt x="6388" y="1801139"/>
                </a:lnTo>
                <a:lnTo>
                  <a:pt x="22174" y="1801139"/>
                </a:lnTo>
                <a:lnTo>
                  <a:pt x="28575" y="1794751"/>
                </a:lnTo>
                <a:lnTo>
                  <a:pt x="28575" y="1778939"/>
                </a:lnTo>
                <a:lnTo>
                  <a:pt x="22174" y="1772539"/>
                </a:lnTo>
                <a:close/>
              </a:path>
            </a:pathLst>
          </a:custGeom>
          <a:solidFill>
            <a:srgbClr val="7F7F7F"/>
          </a:solidFill>
        </p:spPr>
        <p:txBody>
          <a:bodyPr wrap="square" lIns="0" tIns="0" rIns="0" bIns="0" rtlCol="0"/>
          <a:lstStyle/>
          <a:p>
            <a:endParaRPr sz="1350"/>
          </a:p>
        </p:txBody>
      </p:sp>
      <p:sp>
        <p:nvSpPr>
          <p:cNvPr id="20" name="object 20"/>
          <p:cNvSpPr txBox="1"/>
          <p:nvPr/>
        </p:nvSpPr>
        <p:spPr>
          <a:xfrm>
            <a:off x="5365537" y="3670173"/>
            <a:ext cx="1772126" cy="193675"/>
          </a:xfrm>
          <a:prstGeom prst="rect">
            <a:avLst/>
          </a:prstGeom>
        </p:spPr>
        <p:txBody>
          <a:bodyPr vert="horz" wrap="square" lIns="0" tIns="9525" rIns="0" bIns="0" rtlCol="0">
            <a:spAutoFit/>
          </a:bodyPr>
          <a:lstStyle/>
          <a:p>
            <a:pPr marL="12700">
              <a:lnSpc>
                <a:spcPct val="100000"/>
              </a:lnSpc>
              <a:spcBef>
                <a:spcPts val="100"/>
              </a:spcBef>
            </a:pPr>
            <a:r>
              <a:rPr sz="1200" dirty="0">
                <a:solidFill>
                  <a:srgbClr val="7F7F7F"/>
                </a:solidFill>
                <a:latin typeface="Arial" panose="020B0604020202020204"/>
                <a:cs typeface="Arial" panose="020B0604020202020204"/>
              </a:rPr>
              <a:t>*</a:t>
            </a:r>
            <a:r>
              <a:rPr sz="1200" spc="-40" dirty="0">
                <a:solidFill>
                  <a:srgbClr val="7F7F7F"/>
                </a:solidFill>
                <a:latin typeface="Arial" panose="020B0604020202020204"/>
                <a:cs typeface="Arial" panose="020B0604020202020204"/>
              </a:rPr>
              <a:t> </a:t>
            </a:r>
            <a:r>
              <a:rPr sz="1200" spc="-5" dirty="0">
                <a:solidFill>
                  <a:srgbClr val="7F7F7F"/>
                </a:solidFill>
                <a:latin typeface="Arial" panose="020B0604020202020204"/>
                <a:cs typeface="Arial" panose="020B0604020202020204"/>
              </a:rPr>
              <a:t>multiply-and-accumulate</a:t>
            </a:r>
            <a:endParaRPr sz="1200">
              <a:latin typeface="Arial" panose="020B0604020202020204"/>
              <a:cs typeface="Arial" panose="020B0604020202020204"/>
            </a:endParaRPr>
          </a:p>
        </p:txBody>
      </p:sp>
      <p:sp>
        <p:nvSpPr>
          <p:cNvPr id="21" name="object 21"/>
          <p:cNvSpPr/>
          <p:nvPr/>
        </p:nvSpPr>
        <p:spPr>
          <a:xfrm>
            <a:off x="4699835" y="3102073"/>
            <a:ext cx="308610" cy="309086"/>
          </a:xfrm>
          <a:custGeom>
            <a:avLst/>
            <a:gdLst/>
            <a:ahLst/>
            <a:cxnLst/>
            <a:rect l="l" t="t" r="r" b="b"/>
            <a:pathLst>
              <a:path w="411479" h="412114">
                <a:moveTo>
                  <a:pt x="205739" y="0"/>
                </a:moveTo>
                <a:lnTo>
                  <a:pt x="158565" y="5433"/>
                </a:lnTo>
                <a:lnTo>
                  <a:pt x="115260" y="20911"/>
                </a:lnTo>
                <a:lnTo>
                  <a:pt x="77060" y="45199"/>
                </a:lnTo>
                <a:lnTo>
                  <a:pt x="45198" y="77062"/>
                </a:lnTo>
                <a:lnTo>
                  <a:pt x="20911" y="115265"/>
                </a:lnTo>
                <a:lnTo>
                  <a:pt x="5433" y="158573"/>
                </a:lnTo>
                <a:lnTo>
                  <a:pt x="0" y="205752"/>
                </a:lnTo>
                <a:lnTo>
                  <a:pt x="5433" y="252926"/>
                </a:lnTo>
                <a:lnTo>
                  <a:pt x="20911" y="296231"/>
                </a:lnTo>
                <a:lnTo>
                  <a:pt x="45198" y="334432"/>
                </a:lnTo>
                <a:lnTo>
                  <a:pt x="77060" y="366293"/>
                </a:lnTo>
                <a:lnTo>
                  <a:pt x="115260" y="390581"/>
                </a:lnTo>
                <a:lnTo>
                  <a:pt x="158565" y="406058"/>
                </a:lnTo>
                <a:lnTo>
                  <a:pt x="205739" y="411492"/>
                </a:lnTo>
                <a:lnTo>
                  <a:pt x="252914" y="406058"/>
                </a:lnTo>
                <a:lnTo>
                  <a:pt x="296219" y="390581"/>
                </a:lnTo>
                <a:lnTo>
                  <a:pt x="334419" y="366293"/>
                </a:lnTo>
                <a:lnTo>
                  <a:pt x="366281" y="334432"/>
                </a:lnTo>
                <a:lnTo>
                  <a:pt x="390568" y="296231"/>
                </a:lnTo>
                <a:lnTo>
                  <a:pt x="406046" y="252926"/>
                </a:lnTo>
                <a:lnTo>
                  <a:pt x="411480" y="205752"/>
                </a:lnTo>
                <a:lnTo>
                  <a:pt x="406046" y="158573"/>
                </a:lnTo>
                <a:lnTo>
                  <a:pt x="390568" y="115265"/>
                </a:lnTo>
                <a:lnTo>
                  <a:pt x="366281" y="77062"/>
                </a:lnTo>
                <a:lnTo>
                  <a:pt x="334419" y="45199"/>
                </a:lnTo>
                <a:lnTo>
                  <a:pt x="296219" y="20911"/>
                </a:lnTo>
                <a:lnTo>
                  <a:pt x="252914" y="5433"/>
                </a:lnTo>
                <a:lnTo>
                  <a:pt x="205739" y="0"/>
                </a:lnTo>
                <a:close/>
              </a:path>
            </a:pathLst>
          </a:custGeom>
          <a:solidFill>
            <a:srgbClr val="FFFFFF"/>
          </a:solidFill>
        </p:spPr>
        <p:txBody>
          <a:bodyPr wrap="square" lIns="0" tIns="0" rIns="0" bIns="0" rtlCol="0"/>
          <a:lstStyle/>
          <a:p>
            <a:endParaRPr sz="1350"/>
          </a:p>
        </p:txBody>
      </p:sp>
      <p:sp>
        <p:nvSpPr>
          <p:cNvPr id="22" name="object 22"/>
          <p:cNvSpPr/>
          <p:nvPr/>
        </p:nvSpPr>
        <p:spPr>
          <a:xfrm>
            <a:off x="4854142" y="3102073"/>
            <a:ext cx="0" cy="308610"/>
          </a:xfrm>
          <a:custGeom>
            <a:avLst/>
            <a:gdLst/>
            <a:ahLst/>
            <a:cxnLst/>
            <a:rect l="l" t="t" r="r" b="b"/>
            <a:pathLst>
              <a:path h="411479">
                <a:moveTo>
                  <a:pt x="0" y="0"/>
                </a:moveTo>
                <a:lnTo>
                  <a:pt x="0" y="411486"/>
                </a:lnTo>
              </a:path>
            </a:pathLst>
          </a:custGeom>
          <a:ln w="38100">
            <a:solidFill>
              <a:srgbClr val="000000"/>
            </a:solidFill>
          </a:ln>
        </p:spPr>
        <p:txBody>
          <a:bodyPr wrap="square" lIns="0" tIns="0" rIns="0" bIns="0" rtlCol="0"/>
          <a:lstStyle/>
          <a:p>
            <a:endParaRPr sz="1350"/>
          </a:p>
        </p:txBody>
      </p:sp>
      <p:sp>
        <p:nvSpPr>
          <p:cNvPr id="23" name="object 23"/>
          <p:cNvSpPr/>
          <p:nvPr/>
        </p:nvSpPr>
        <p:spPr>
          <a:xfrm>
            <a:off x="4699835" y="3256381"/>
            <a:ext cx="308610" cy="0"/>
          </a:xfrm>
          <a:custGeom>
            <a:avLst/>
            <a:gdLst/>
            <a:ahLst/>
            <a:cxnLst/>
            <a:rect l="l" t="t" r="r" b="b"/>
            <a:pathLst>
              <a:path w="411479">
                <a:moveTo>
                  <a:pt x="0" y="0"/>
                </a:moveTo>
                <a:lnTo>
                  <a:pt x="411486" y="0"/>
                </a:lnTo>
              </a:path>
            </a:pathLst>
          </a:custGeom>
          <a:ln w="38100">
            <a:solidFill>
              <a:srgbClr val="000000"/>
            </a:solidFill>
          </a:ln>
        </p:spPr>
        <p:txBody>
          <a:bodyPr wrap="square" lIns="0" tIns="0" rIns="0" bIns="0" rtlCol="0"/>
          <a:lstStyle/>
          <a:p>
            <a:endParaRPr sz="1350"/>
          </a:p>
        </p:txBody>
      </p:sp>
      <p:sp>
        <p:nvSpPr>
          <p:cNvPr id="24" name="object 24"/>
          <p:cNvSpPr/>
          <p:nvPr/>
        </p:nvSpPr>
        <p:spPr>
          <a:xfrm>
            <a:off x="4699835" y="3102073"/>
            <a:ext cx="308610" cy="308610"/>
          </a:xfrm>
          <a:custGeom>
            <a:avLst/>
            <a:gdLst/>
            <a:ahLst/>
            <a:cxnLst/>
            <a:rect l="l" t="t" r="r" b="b"/>
            <a:pathLst>
              <a:path w="411479" h="411479">
                <a:moveTo>
                  <a:pt x="0" y="205743"/>
                </a:moveTo>
                <a:lnTo>
                  <a:pt x="5433" y="158568"/>
                </a:lnTo>
                <a:lnTo>
                  <a:pt x="20911" y="115262"/>
                </a:lnTo>
                <a:lnTo>
                  <a:pt x="45199" y="77061"/>
                </a:lnTo>
                <a:lnTo>
                  <a:pt x="77061" y="45199"/>
                </a:lnTo>
                <a:lnTo>
                  <a:pt x="115262" y="20911"/>
                </a:lnTo>
                <a:lnTo>
                  <a:pt x="158568" y="5433"/>
                </a:lnTo>
                <a:lnTo>
                  <a:pt x="205743" y="0"/>
                </a:lnTo>
                <a:lnTo>
                  <a:pt x="252918" y="5433"/>
                </a:lnTo>
                <a:lnTo>
                  <a:pt x="296223" y="20911"/>
                </a:lnTo>
                <a:lnTo>
                  <a:pt x="334425" y="45199"/>
                </a:lnTo>
                <a:lnTo>
                  <a:pt x="366286" y="77061"/>
                </a:lnTo>
                <a:lnTo>
                  <a:pt x="390574" y="115262"/>
                </a:lnTo>
                <a:lnTo>
                  <a:pt x="406052" y="158568"/>
                </a:lnTo>
                <a:lnTo>
                  <a:pt x="411486" y="205743"/>
                </a:lnTo>
                <a:lnTo>
                  <a:pt x="406052" y="252918"/>
                </a:lnTo>
                <a:lnTo>
                  <a:pt x="390574" y="296223"/>
                </a:lnTo>
                <a:lnTo>
                  <a:pt x="366286" y="334425"/>
                </a:lnTo>
                <a:lnTo>
                  <a:pt x="334425" y="366286"/>
                </a:lnTo>
                <a:lnTo>
                  <a:pt x="296223" y="390574"/>
                </a:lnTo>
                <a:lnTo>
                  <a:pt x="252918" y="406052"/>
                </a:lnTo>
                <a:lnTo>
                  <a:pt x="205743" y="411486"/>
                </a:lnTo>
                <a:lnTo>
                  <a:pt x="158568" y="406052"/>
                </a:lnTo>
                <a:lnTo>
                  <a:pt x="115262" y="390574"/>
                </a:lnTo>
                <a:lnTo>
                  <a:pt x="77061" y="366286"/>
                </a:lnTo>
                <a:lnTo>
                  <a:pt x="45199" y="334425"/>
                </a:lnTo>
                <a:lnTo>
                  <a:pt x="20911" y="296223"/>
                </a:lnTo>
                <a:lnTo>
                  <a:pt x="5433" y="252918"/>
                </a:lnTo>
                <a:lnTo>
                  <a:pt x="0" y="205743"/>
                </a:lnTo>
                <a:close/>
              </a:path>
            </a:pathLst>
          </a:custGeom>
          <a:ln w="38100">
            <a:solidFill>
              <a:srgbClr val="000000"/>
            </a:solidFill>
          </a:ln>
        </p:spPr>
        <p:txBody>
          <a:bodyPr wrap="square" lIns="0" tIns="0" rIns="0" bIns="0" rtlCol="0"/>
          <a:lstStyle/>
          <a:p>
            <a:endParaRPr sz="1350"/>
          </a:p>
        </p:txBody>
      </p:sp>
      <p:sp>
        <p:nvSpPr>
          <p:cNvPr id="27" name="object 27"/>
          <p:cNvSpPr txBox="1"/>
          <p:nvPr/>
        </p:nvSpPr>
        <p:spPr>
          <a:xfrm>
            <a:off x="1182090" y="4666335"/>
            <a:ext cx="6820376" cy="1273810"/>
          </a:xfrm>
          <a:prstGeom prst="rect">
            <a:avLst/>
          </a:prstGeom>
        </p:spPr>
        <p:txBody>
          <a:bodyPr vert="horz" wrap="square" lIns="0" tIns="142875" rIns="0" bIns="0" rtlCol="0">
            <a:spAutoFit/>
          </a:bodyPr>
          <a:lstStyle/>
          <a:p>
            <a:pPr marL="158115" algn="ctr">
              <a:lnSpc>
                <a:spcPct val="90000"/>
              </a:lnSpc>
              <a:spcBef>
                <a:spcPts val="1500"/>
              </a:spcBef>
            </a:pPr>
            <a:r>
              <a:rPr sz="1800" dirty="0">
                <a:latin typeface="Verdana" panose="020B0604030504040204"/>
                <a:cs typeface="Verdana" panose="020B0604030504040204"/>
              </a:rPr>
              <a:t>Extra levels of local memory hierarchy </a:t>
            </a:r>
            <a:endParaRPr sz="1800" dirty="0">
              <a:latin typeface="Verdana" panose="020B0604030504040204"/>
              <a:cs typeface="Verdana" panose="020B0604030504040204"/>
            </a:endParaRPr>
          </a:p>
          <a:p>
            <a:pPr marL="158115" algn="ctr">
              <a:lnSpc>
                <a:spcPct val="90000"/>
              </a:lnSpc>
              <a:spcBef>
                <a:spcPts val="1500"/>
              </a:spcBef>
            </a:pPr>
            <a:r>
              <a:rPr sz="1800" dirty="0">
                <a:latin typeface="Verdana" panose="020B0604030504040204"/>
                <a:cs typeface="Verdana" panose="020B0604030504040204"/>
              </a:rPr>
              <a:t>smaller but faster and more energy-efficient</a:t>
            </a:r>
            <a:endParaRPr sz="1800" dirty="0">
              <a:latin typeface="Verdana" panose="020B0604030504040204"/>
              <a:cs typeface="Verdana" panose="020B0604030504040204"/>
            </a:endParaRPr>
          </a:p>
          <a:p>
            <a:pPr marL="158115" algn="ctr">
              <a:lnSpc>
                <a:spcPct val="90000"/>
              </a:lnSpc>
              <a:spcBef>
                <a:spcPts val="1500"/>
              </a:spcBef>
            </a:pPr>
            <a:r>
              <a:rPr sz="1800" b="1" dirty="0">
                <a:latin typeface="Verdana" panose="020B0604030504040204"/>
                <a:cs typeface="Verdana" panose="020B0604030504040204"/>
              </a:rPr>
              <a:t>CPU</a:t>
            </a:r>
            <a:r>
              <a:rPr sz="1800" dirty="0">
                <a:latin typeface="Verdana" panose="020B0604030504040204"/>
                <a:cs typeface="Verdana" panose="020B0604030504040204"/>
              </a:rPr>
              <a:t> and </a:t>
            </a:r>
            <a:r>
              <a:rPr sz="1800" b="1" dirty="0">
                <a:latin typeface="Verdana" panose="020B0604030504040204"/>
                <a:cs typeface="Verdana" panose="020B0604030504040204"/>
              </a:rPr>
              <a:t>GPU</a:t>
            </a:r>
            <a:r>
              <a:rPr sz="1800" dirty="0">
                <a:latin typeface="Verdana" panose="020B0604030504040204"/>
                <a:cs typeface="Verdana" panose="020B0604030504040204"/>
              </a:rPr>
              <a:t> are also used</a:t>
            </a:r>
            <a:endParaRPr sz="1800" dirty="0">
              <a:latin typeface="Verdana" panose="020B0604030504040204"/>
              <a:cs typeface="Verdana" panose="020B0604030504040204"/>
            </a:endParaRPr>
          </a:p>
        </p:txBody>
      </p:sp>
      <p:sp>
        <p:nvSpPr>
          <p:cNvPr id="31" name="object 31"/>
          <p:cNvSpPr txBox="1"/>
          <p:nvPr/>
        </p:nvSpPr>
        <p:spPr>
          <a:xfrm>
            <a:off x="236077" y="2637615"/>
            <a:ext cx="908685" cy="828000"/>
          </a:xfrm>
          <a:prstGeom prst="rect">
            <a:avLst/>
          </a:prstGeom>
          <a:solidFill>
            <a:srgbClr val="000000"/>
          </a:solidFill>
        </p:spPr>
        <p:txBody>
          <a:bodyPr vert="horz" wrap="square" lIns="0" tIns="3333" rIns="0" bIns="0" rtlCol="0">
            <a:spAutoFit/>
          </a:bodyPr>
          <a:lstStyle/>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DRAM</a:t>
            </a:r>
            <a:endParaRPr>
              <a:latin typeface="Arial" panose="020B0604020202020204"/>
              <a:cs typeface="Arial" panose="020B0604020202020204"/>
            </a:endParaRPr>
          </a:p>
        </p:txBody>
      </p:sp>
      <p:sp>
        <p:nvSpPr>
          <p:cNvPr id="34" name="object 34"/>
          <p:cNvSpPr txBox="1"/>
          <p:nvPr/>
        </p:nvSpPr>
        <p:spPr>
          <a:xfrm>
            <a:off x="6702704" y="2723340"/>
            <a:ext cx="900000" cy="792000"/>
          </a:xfrm>
          <a:prstGeom prst="rect">
            <a:avLst/>
          </a:prstGeom>
          <a:solidFill>
            <a:srgbClr val="000000"/>
          </a:solidFill>
        </p:spPr>
        <p:txBody>
          <a:bodyPr vert="horz" wrap="square" lIns="0" tIns="3333" rIns="0" bIns="0" rtlCol="0">
            <a:spAutoFit/>
          </a:bodyPr>
          <a:lstStyle/>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DRAM</a:t>
            </a:r>
            <a:endParaRPr>
              <a:latin typeface="Arial" panose="020B0604020202020204"/>
              <a:cs typeface="Arial" panose="020B0604020202020204"/>
            </a:endParaRPr>
          </a:p>
        </p:txBody>
      </p:sp>
      <p:sp>
        <p:nvSpPr>
          <p:cNvPr id="29" name="object 31"/>
          <p:cNvSpPr txBox="1"/>
          <p:nvPr/>
        </p:nvSpPr>
        <p:spPr>
          <a:xfrm>
            <a:off x="1549257" y="2635075"/>
            <a:ext cx="908685" cy="936000"/>
          </a:xfrm>
          <a:prstGeom prst="rect">
            <a:avLst/>
          </a:prstGeom>
          <a:solidFill>
            <a:schemeClr val="accent1">
              <a:lumMod val="75000"/>
            </a:schemeClr>
          </a:solidFill>
        </p:spPr>
        <p:txBody>
          <a:bodyPr vert="horz" wrap="square" lIns="0" tIns="3333" rIns="0" bIns="0" rtlCol="0">
            <a:spAutoFit/>
          </a:bodyPr>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M</a:t>
            </a:r>
            <a:r>
              <a:rPr lang="en-US" b="1" dirty="0">
                <a:solidFill>
                  <a:srgbClr val="FFFFFF"/>
                </a:solidFill>
                <a:latin typeface="Arial" panose="020B0604020202020204"/>
                <a:cs typeface="Arial" panose="020B0604020202020204"/>
              </a:rPr>
              <a:t>em</a:t>
            </a:r>
            <a:endParaRPr lang="en-US" b="1" dirty="0">
              <a:solidFill>
                <a:srgbClr val="FFFFFF"/>
              </a:solidFill>
              <a:latin typeface="Arial" panose="020B0604020202020204"/>
              <a:cs typeface="Arial" panose="020B0604020202020204"/>
            </a:endParaRPr>
          </a:p>
        </p:txBody>
      </p:sp>
      <p:cxnSp>
        <p:nvCxnSpPr>
          <p:cNvPr id="33" name="直接箭头连接符 32"/>
          <p:cNvCxnSpPr/>
          <p:nvPr/>
        </p:nvCxnSpPr>
        <p:spPr>
          <a:xfrm flipV="1">
            <a:off x="1156970" y="2895600"/>
            <a:ext cx="400050" cy="9525"/>
          </a:xfrm>
          <a:prstGeom prst="straightConnector1">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cxnSp>
        <p:nvCxnSpPr>
          <p:cNvPr id="35" name="直接箭头连接符 34"/>
          <p:cNvCxnSpPr/>
          <p:nvPr/>
        </p:nvCxnSpPr>
        <p:spPr>
          <a:xfrm flipV="1">
            <a:off x="1156970" y="3206750"/>
            <a:ext cx="400050" cy="9525"/>
          </a:xfrm>
          <a:prstGeom prst="straightConnector1">
            <a:avLst/>
          </a:prstGeom>
          <a:ln>
            <a:solidFill>
              <a:srgbClr val="0070C0"/>
            </a:solidFill>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37" name="object 31"/>
          <p:cNvSpPr txBox="1"/>
          <p:nvPr/>
        </p:nvSpPr>
        <p:spPr>
          <a:xfrm>
            <a:off x="5624052" y="2667460"/>
            <a:ext cx="908685" cy="936000"/>
          </a:xfrm>
          <a:prstGeom prst="rect">
            <a:avLst/>
          </a:prstGeom>
          <a:solidFill>
            <a:schemeClr val="accent1">
              <a:lumMod val="75000"/>
            </a:schemeClr>
          </a:solidFill>
        </p:spPr>
        <p:txBody>
          <a:bodyPr vert="horz" wrap="square" lIns="0" tIns="3333" rIns="0" bIns="0" rtlCol="0">
            <a:spAutoFit/>
          </a:bodyPr>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M</a:t>
            </a:r>
            <a:r>
              <a:rPr lang="en-US" b="1" dirty="0">
                <a:solidFill>
                  <a:srgbClr val="FFFFFF"/>
                </a:solidFill>
                <a:latin typeface="Arial" panose="020B0604020202020204"/>
                <a:cs typeface="Arial" panose="020B0604020202020204"/>
              </a:rPr>
              <a:t>em</a:t>
            </a:r>
            <a:endParaRPr lang="en-US" b="1" dirty="0">
              <a:solidFill>
                <a:srgbClr val="FFFFFF"/>
              </a:solidFill>
              <a:latin typeface="Arial" panose="020B0604020202020204"/>
              <a:cs typeface="Arial" panose="020B0604020202020204"/>
            </a:endParaRPr>
          </a:p>
        </p:txBody>
      </p:sp>
      <p:cxnSp>
        <p:nvCxnSpPr>
          <p:cNvPr id="39" name="直接箭头连接符 38"/>
          <p:cNvCxnSpPr/>
          <p:nvPr/>
        </p:nvCxnSpPr>
        <p:spPr>
          <a:xfrm>
            <a:off x="5026660" y="3255010"/>
            <a:ext cx="654685" cy="2540"/>
          </a:xfrm>
          <a:prstGeom prst="straightConnector1">
            <a:avLst/>
          </a:prstGeom>
          <a:ln>
            <a:solidFill>
              <a:srgbClr val="C00000"/>
            </a:solidFill>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40" name="文本框 39"/>
          <p:cNvSpPr txBox="1"/>
          <p:nvPr/>
        </p:nvSpPr>
        <p:spPr>
          <a:xfrm>
            <a:off x="456565" y="2174875"/>
            <a:ext cx="1677670" cy="368300"/>
          </a:xfrm>
          <a:prstGeom prst="rect">
            <a:avLst/>
          </a:prstGeom>
          <a:noFill/>
        </p:spPr>
        <p:txBody>
          <a:bodyPr wrap="none" rtlCol="0" anchor="t">
            <a:spAutoFit/>
          </a:bodyPr>
          <a:p>
            <a:r>
              <a:rPr b="1" spc="-5" dirty="0">
                <a:latin typeface="Arial" panose="020B0604020202020204"/>
                <a:cs typeface="Arial" panose="020B0604020202020204"/>
                <a:sym typeface="+mn-ea"/>
              </a:rPr>
              <a:t>Memory</a:t>
            </a:r>
            <a:r>
              <a:rPr b="1" dirty="0">
                <a:latin typeface="Arial" panose="020B0604020202020204"/>
                <a:cs typeface="Arial" panose="020B0604020202020204"/>
                <a:sym typeface="+mn-ea"/>
              </a:rPr>
              <a:t> Read</a:t>
            </a:r>
            <a:endParaRPr lang="zh-CN" altLang="en-US"/>
          </a:p>
        </p:txBody>
      </p:sp>
      <p:sp>
        <p:nvSpPr>
          <p:cNvPr id="41" name="文本框 40"/>
          <p:cNvSpPr txBox="1"/>
          <p:nvPr/>
        </p:nvSpPr>
        <p:spPr>
          <a:xfrm>
            <a:off x="2165985" y="2225675"/>
            <a:ext cx="2773680" cy="368300"/>
          </a:xfrm>
          <a:prstGeom prst="rect">
            <a:avLst/>
          </a:prstGeom>
          <a:noFill/>
        </p:spPr>
        <p:txBody>
          <a:bodyPr wrap="none" rtlCol="0" anchor="t">
            <a:spAutoFit/>
          </a:bodyPr>
          <a:p>
            <a:pPr marL="2012315">
              <a:lnSpc>
                <a:spcPct val="100000"/>
              </a:lnSpc>
              <a:spcBef>
                <a:spcPts val="1420"/>
              </a:spcBef>
              <a:tabLst>
                <a:tab pos="4867910" algn="l"/>
              </a:tabLst>
            </a:pPr>
            <a:r>
              <a:rPr b="1" dirty="0">
                <a:latin typeface="Arial" panose="020B0604020202020204"/>
                <a:cs typeface="Arial" panose="020B0604020202020204"/>
                <a:sym typeface="+mn-ea"/>
              </a:rPr>
              <a:t>MAC</a:t>
            </a:r>
            <a:r>
              <a:rPr b="1" baseline="24000" dirty="0">
                <a:latin typeface="Arial" panose="020B0604020202020204"/>
                <a:cs typeface="Arial" panose="020B0604020202020204"/>
                <a:sym typeface="+mn-ea"/>
              </a:rPr>
              <a:t>*</a:t>
            </a:r>
            <a:endParaRPr lang="zh-CN" altLang="en-US"/>
          </a:p>
        </p:txBody>
      </p:sp>
      <p:sp>
        <p:nvSpPr>
          <p:cNvPr id="19" name="灯片编号占位符 18"/>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190" y="546100"/>
            <a:ext cx="8642985" cy="563245"/>
          </a:xfrm>
          <a:prstGeom prst="rect">
            <a:avLst/>
          </a:prstGeom>
        </p:spPr>
        <p:txBody>
          <a:bodyPr vert="horz" wrap="square" lIns="0" tIns="9525" rIns="0" bIns="0" rtlCol="0">
            <a:spAutoFit/>
          </a:bodyPr>
          <a:lstStyle/>
          <a:p>
            <a:pPr marL="12700">
              <a:lnSpc>
                <a:spcPct val="100000"/>
              </a:lnSpc>
              <a:spcBef>
                <a:spcPts val="100"/>
              </a:spcBef>
            </a:pPr>
            <a:r>
              <a:rPr lang="en-US" sz="3600" b="1" kern="0" spc="-5" dirty="0">
                <a:solidFill>
                  <a:srgbClr val="00294D"/>
                </a:solidFill>
                <a:latin typeface="Calibri" panose="020F0502020204030204"/>
                <a:cs typeface="Calibri" panose="020F0502020204030204"/>
              </a:rPr>
              <a:t>Leverage parallelism for higher performance</a:t>
            </a:r>
            <a:endParaRPr lang="en-US" sz="3600" b="1" kern="0" spc="-5" dirty="0">
              <a:solidFill>
                <a:srgbClr val="00294D"/>
              </a:solidFill>
              <a:latin typeface="Calibri" panose="020F0502020204030204"/>
              <a:cs typeface="Calibri" panose="020F0502020204030204"/>
            </a:endParaRPr>
          </a:p>
        </p:txBody>
      </p:sp>
      <p:sp>
        <p:nvSpPr>
          <p:cNvPr id="13" name="object 13"/>
          <p:cNvSpPr/>
          <p:nvPr/>
        </p:nvSpPr>
        <p:spPr>
          <a:xfrm>
            <a:off x="5274945" y="3212465"/>
            <a:ext cx="1428115" cy="76200"/>
          </a:xfrm>
          <a:custGeom>
            <a:avLst/>
            <a:gdLst/>
            <a:ahLst/>
            <a:cxnLst/>
            <a:rect l="l" t="t" r="r" b="b"/>
            <a:pathLst>
              <a:path w="2259329" h="85725">
                <a:moveTo>
                  <a:pt x="2173287" y="0"/>
                </a:moveTo>
                <a:lnTo>
                  <a:pt x="2173287" y="85725"/>
                </a:lnTo>
                <a:lnTo>
                  <a:pt x="2230437" y="57150"/>
                </a:lnTo>
                <a:lnTo>
                  <a:pt x="2187575" y="57150"/>
                </a:lnTo>
                <a:lnTo>
                  <a:pt x="2187575" y="28575"/>
                </a:lnTo>
                <a:lnTo>
                  <a:pt x="2230437" y="28575"/>
                </a:lnTo>
                <a:lnTo>
                  <a:pt x="2173287" y="0"/>
                </a:lnTo>
                <a:close/>
              </a:path>
              <a:path w="2259329" h="85725">
                <a:moveTo>
                  <a:pt x="2173287" y="28575"/>
                </a:moveTo>
                <a:lnTo>
                  <a:pt x="0" y="28575"/>
                </a:lnTo>
                <a:lnTo>
                  <a:pt x="0" y="57150"/>
                </a:lnTo>
                <a:lnTo>
                  <a:pt x="2173287" y="57150"/>
                </a:lnTo>
                <a:lnTo>
                  <a:pt x="2173287" y="28575"/>
                </a:lnTo>
                <a:close/>
              </a:path>
              <a:path w="2259329" h="85725">
                <a:moveTo>
                  <a:pt x="2230437" y="28575"/>
                </a:moveTo>
                <a:lnTo>
                  <a:pt x="2187575" y="28575"/>
                </a:lnTo>
                <a:lnTo>
                  <a:pt x="2187575" y="57150"/>
                </a:lnTo>
                <a:lnTo>
                  <a:pt x="2230437" y="57150"/>
                </a:lnTo>
                <a:lnTo>
                  <a:pt x="2259012" y="42862"/>
                </a:lnTo>
                <a:lnTo>
                  <a:pt x="2230437" y="28575"/>
                </a:lnTo>
                <a:close/>
              </a:path>
            </a:pathLst>
          </a:custGeom>
          <a:solidFill>
            <a:srgbClr val="FF0000"/>
          </a:solidFill>
        </p:spPr>
        <p:txBody>
          <a:bodyPr wrap="square" lIns="0" tIns="0" rIns="0" bIns="0" rtlCol="0"/>
          <a:lstStyle/>
          <a:p>
            <a:endParaRPr sz="1350"/>
          </a:p>
        </p:txBody>
      </p:sp>
      <p:sp>
        <p:nvSpPr>
          <p:cNvPr id="16" name="object 16"/>
          <p:cNvSpPr txBox="1"/>
          <p:nvPr/>
        </p:nvSpPr>
        <p:spPr>
          <a:xfrm>
            <a:off x="5624122" y="2256663"/>
            <a:ext cx="1526858" cy="286385"/>
          </a:xfrm>
          <a:prstGeom prst="rect">
            <a:avLst/>
          </a:prstGeom>
        </p:spPr>
        <p:txBody>
          <a:bodyPr vert="horz" wrap="square" lIns="0" tIns="9525" rIns="0" bIns="0" rtlCol="0">
            <a:spAutoFit/>
          </a:bodyPr>
          <a:lstStyle/>
          <a:p>
            <a:pPr marL="12700">
              <a:lnSpc>
                <a:spcPct val="100000"/>
              </a:lnSpc>
              <a:spcBef>
                <a:spcPts val="100"/>
              </a:spcBef>
            </a:pPr>
            <a:r>
              <a:rPr b="1" spc="-5" dirty="0">
                <a:latin typeface="Arial" panose="020B0604020202020204"/>
                <a:cs typeface="Arial" panose="020B0604020202020204"/>
              </a:rPr>
              <a:t>Memory</a:t>
            </a:r>
            <a:r>
              <a:rPr b="1" spc="-55" dirty="0">
                <a:latin typeface="Arial" panose="020B0604020202020204"/>
                <a:cs typeface="Arial" panose="020B0604020202020204"/>
              </a:rPr>
              <a:t> </a:t>
            </a:r>
            <a:r>
              <a:rPr b="1" spc="-15" dirty="0">
                <a:latin typeface="Arial" panose="020B0604020202020204"/>
                <a:cs typeface="Arial" panose="020B0604020202020204"/>
              </a:rPr>
              <a:t>Write</a:t>
            </a:r>
            <a:endParaRPr>
              <a:latin typeface="Arial" panose="020B0604020202020204"/>
              <a:cs typeface="Arial" panose="020B0604020202020204"/>
            </a:endParaRPr>
          </a:p>
        </p:txBody>
      </p:sp>
      <p:sp>
        <p:nvSpPr>
          <p:cNvPr id="27" name="object 27"/>
          <p:cNvSpPr txBox="1"/>
          <p:nvPr/>
        </p:nvSpPr>
        <p:spPr>
          <a:xfrm>
            <a:off x="1182090" y="6066510"/>
            <a:ext cx="6820376" cy="391160"/>
          </a:xfrm>
          <a:prstGeom prst="rect">
            <a:avLst/>
          </a:prstGeom>
        </p:spPr>
        <p:txBody>
          <a:bodyPr vert="horz" wrap="square" lIns="0" tIns="142875" rIns="0" bIns="0" rtlCol="0">
            <a:spAutoFit/>
          </a:bodyPr>
          <a:lstStyle/>
          <a:p>
            <a:pPr marL="158115" algn="ctr">
              <a:lnSpc>
                <a:spcPct val="90000"/>
              </a:lnSpc>
              <a:spcBef>
                <a:spcPts val="1500"/>
              </a:spcBef>
            </a:pPr>
            <a:r>
              <a:rPr sz="1800" b="1" dirty="0">
                <a:latin typeface="Verdana" panose="020B0604030504040204"/>
                <a:cs typeface="Verdana" panose="020B0604030504040204"/>
              </a:rPr>
              <a:t>CPU </a:t>
            </a:r>
            <a:r>
              <a:rPr lang="en-US" sz="1800" b="1" dirty="0">
                <a:latin typeface="Verdana" panose="020B0604030504040204"/>
                <a:cs typeface="Verdana" panose="020B0604030504040204"/>
              </a:rPr>
              <a:t>(multi-core)</a:t>
            </a:r>
            <a:r>
              <a:rPr sz="1800" dirty="0">
                <a:latin typeface="Verdana" panose="020B0604030504040204"/>
                <a:cs typeface="Verdana" panose="020B0604030504040204"/>
              </a:rPr>
              <a:t> and </a:t>
            </a:r>
            <a:r>
              <a:rPr sz="1800" b="1" dirty="0">
                <a:latin typeface="Verdana" panose="020B0604030504040204"/>
                <a:cs typeface="Verdana" panose="020B0604030504040204"/>
              </a:rPr>
              <a:t>GPU</a:t>
            </a:r>
            <a:r>
              <a:rPr lang="en-US" sz="1800" b="1" dirty="0">
                <a:latin typeface="Verdana" panose="020B0604030504040204"/>
                <a:cs typeface="Verdana" panose="020B0604030504040204"/>
              </a:rPr>
              <a:t>(tensors)</a:t>
            </a:r>
            <a:r>
              <a:rPr sz="1800" dirty="0">
                <a:latin typeface="Verdana" panose="020B0604030504040204"/>
                <a:cs typeface="Verdana" panose="020B0604030504040204"/>
              </a:rPr>
              <a:t> are also used</a:t>
            </a:r>
            <a:endParaRPr sz="1800" dirty="0">
              <a:latin typeface="Verdana" panose="020B0604030504040204"/>
              <a:cs typeface="Verdana" panose="020B0604030504040204"/>
            </a:endParaRPr>
          </a:p>
        </p:txBody>
      </p:sp>
      <p:sp>
        <p:nvSpPr>
          <p:cNvPr id="31" name="object 31"/>
          <p:cNvSpPr txBox="1"/>
          <p:nvPr/>
        </p:nvSpPr>
        <p:spPr>
          <a:xfrm>
            <a:off x="236077" y="2637615"/>
            <a:ext cx="908685" cy="828000"/>
          </a:xfrm>
          <a:prstGeom prst="rect">
            <a:avLst/>
          </a:prstGeom>
          <a:solidFill>
            <a:srgbClr val="000000"/>
          </a:solidFill>
        </p:spPr>
        <p:txBody>
          <a:bodyPr vert="horz" wrap="square" lIns="0" tIns="3333" rIns="0" bIns="0" rtlCol="0">
            <a:spAutoFit/>
          </a:bodyPr>
          <a:lstStyle/>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DRAM</a:t>
            </a:r>
            <a:endParaRPr>
              <a:latin typeface="Arial" panose="020B0604020202020204"/>
              <a:cs typeface="Arial" panose="020B0604020202020204"/>
            </a:endParaRPr>
          </a:p>
        </p:txBody>
      </p:sp>
      <p:sp>
        <p:nvSpPr>
          <p:cNvPr id="34" name="object 34"/>
          <p:cNvSpPr txBox="1"/>
          <p:nvPr/>
        </p:nvSpPr>
        <p:spPr>
          <a:xfrm>
            <a:off x="6702704" y="2723340"/>
            <a:ext cx="900000" cy="792000"/>
          </a:xfrm>
          <a:prstGeom prst="rect">
            <a:avLst/>
          </a:prstGeom>
          <a:solidFill>
            <a:srgbClr val="000000"/>
          </a:solidFill>
        </p:spPr>
        <p:txBody>
          <a:bodyPr vert="horz" wrap="square" lIns="0" tIns="3333" rIns="0" bIns="0" rtlCol="0">
            <a:spAutoFit/>
          </a:bodyPr>
          <a:lstStyle/>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DRAM</a:t>
            </a:r>
            <a:endParaRPr>
              <a:latin typeface="Arial" panose="020B0604020202020204"/>
              <a:cs typeface="Arial" panose="020B0604020202020204"/>
            </a:endParaRPr>
          </a:p>
        </p:txBody>
      </p:sp>
      <p:cxnSp>
        <p:nvCxnSpPr>
          <p:cNvPr id="33" name="直接箭头连接符 32"/>
          <p:cNvCxnSpPr/>
          <p:nvPr/>
        </p:nvCxnSpPr>
        <p:spPr>
          <a:xfrm flipV="1">
            <a:off x="1156970" y="2895600"/>
            <a:ext cx="400050" cy="9525"/>
          </a:xfrm>
          <a:prstGeom prst="straightConnector1">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cxnSp>
        <p:nvCxnSpPr>
          <p:cNvPr id="35" name="直接箭头连接符 34"/>
          <p:cNvCxnSpPr/>
          <p:nvPr/>
        </p:nvCxnSpPr>
        <p:spPr>
          <a:xfrm flipV="1">
            <a:off x="1156970" y="3206750"/>
            <a:ext cx="400050" cy="9525"/>
          </a:xfrm>
          <a:prstGeom prst="straightConnector1">
            <a:avLst/>
          </a:prstGeom>
          <a:ln>
            <a:solidFill>
              <a:srgbClr val="0070C0"/>
            </a:solidFill>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37" name="object 31"/>
          <p:cNvSpPr txBox="1"/>
          <p:nvPr/>
        </p:nvSpPr>
        <p:spPr>
          <a:xfrm>
            <a:off x="5624052" y="2667460"/>
            <a:ext cx="908685" cy="3096000"/>
          </a:xfrm>
          <a:prstGeom prst="rect">
            <a:avLst/>
          </a:prstGeom>
          <a:solidFill>
            <a:schemeClr val="accent1">
              <a:lumMod val="75000"/>
            </a:schemeClr>
          </a:solidFill>
        </p:spPr>
        <p:txBody>
          <a:bodyPr vert="horz" wrap="square" lIns="0" tIns="3333" rIns="0" bIns="0" rtlCol="0">
            <a:spAutoFit/>
          </a:bodyPr>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M</a:t>
            </a:r>
            <a:r>
              <a:rPr lang="en-US" b="1" dirty="0">
                <a:solidFill>
                  <a:srgbClr val="FFFFFF"/>
                </a:solidFill>
                <a:latin typeface="Arial" panose="020B0604020202020204"/>
                <a:cs typeface="Arial" panose="020B0604020202020204"/>
              </a:rPr>
              <a:t>em</a:t>
            </a:r>
            <a:endParaRPr lang="en-US" b="1" dirty="0">
              <a:solidFill>
                <a:srgbClr val="FFFFFF"/>
              </a:solidFill>
              <a:latin typeface="Arial" panose="020B0604020202020204"/>
              <a:cs typeface="Arial" panose="020B0604020202020204"/>
            </a:endParaRPr>
          </a:p>
        </p:txBody>
      </p:sp>
      <p:sp>
        <p:nvSpPr>
          <p:cNvPr id="40" name="文本框 39"/>
          <p:cNvSpPr txBox="1"/>
          <p:nvPr/>
        </p:nvSpPr>
        <p:spPr>
          <a:xfrm>
            <a:off x="456565" y="2174875"/>
            <a:ext cx="1677670" cy="368300"/>
          </a:xfrm>
          <a:prstGeom prst="rect">
            <a:avLst/>
          </a:prstGeom>
          <a:noFill/>
        </p:spPr>
        <p:txBody>
          <a:bodyPr wrap="none" rtlCol="0" anchor="t">
            <a:spAutoFit/>
          </a:bodyPr>
          <a:p>
            <a:r>
              <a:rPr b="1" spc="-5" dirty="0">
                <a:latin typeface="Arial" panose="020B0604020202020204"/>
                <a:cs typeface="Arial" panose="020B0604020202020204"/>
                <a:sym typeface="+mn-ea"/>
              </a:rPr>
              <a:t>Memory</a:t>
            </a:r>
            <a:r>
              <a:rPr b="1" dirty="0">
                <a:latin typeface="Arial" panose="020B0604020202020204"/>
                <a:cs typeface="Arial" panose="020B0604020202020204"/>
                <a:sym typeface="+mn-ea"/>
              </a:rPr>
              <a:t> Read</a:t>
            </a:r>
            <a:endParaRPr lang="zh-CN" altLang="en-US"/>
          </a:p>
        </p:txBody>
      </p:sp>
      <p:grpSp>
        <p:nvGrpSpPr>
          <p:cNvPr id="53" name="组合 52"/>
          <p:cNvGrpSpPr/>
          <p:nvPr/>
        </p:nvGrpSpPr>
        <p:grpSpPr>
          <a:xfrm>
            <a:off x="2165985" y="2225675"/>
            <a:ext cx="3514725" cy="1358265"/>
            <a:chOff x="3411" y="3505"/>
            <a:chExt cx="5535" cy="2139"/>
          </a:xfrm>
        </p:grpSpPr>
        <p:sp>
          <p:nvSpPr>
            <p:cNvPr id="3" name="object 3"/>
            <p:cNvSpPr/>
            <p:nvPr/>
          </p:nvSpPr>
          <p:spPr>
            <a:xfrm>
              <a:off x="6221" y="4260"/>
              <a:ext cx="1955" cy="1357"/>
            </a:xfrm>
            <a:prstGeom prst="rect">
              <a:avLst/>
            </a:prstGeom>
            <a:blipFill>
              <a:blip r:embed="rId1" cstate="print"/>
              <a:stretch>
                <a:fillRect/>
              </a:stretch>
            </a:blipFill>
          </p:spPr>
          <p:txBody>
            <a:bodyPr wrap="square" lIns="0" tIns="0" rIns="0" bIns="0" rtlCol="0"/>
            <a:lstStyle/>
            <a:p>
              <a:endParaRPr sz="1350"/>
            </a:p>
          </p:txBody>
        </p:sp>
        <p:sp>
          <p:nvSpPr>
            <p:cNvPr id="4" name="object 4"/>
            <p:cNvSpPr/>
            <p:nvPr/>
          </p:nvSpPr>
          <p:spPr>
            <a:xfrm>
              <a:off x="6267" y="4304"/>
              <a:ext cx="1800" cy="1205"/>
            </a:xfrm>
            <a:custGeom>
              <a:avLst/>
              <a:gdLst/>
              <a:ahLst/>
              <a:cxnLst/>
              <a:rect l="l" t="t" r="r" b="b"/>
              <a:pathLst>
                <a:path w="1524000" h="1019810">
                  <a:moveTo>
                    <a:pt x="1523999" y="0"/>
                  </a:moveTo>
                  <a:lnTo>
                    <a:pt x="0" y="0"/>
                  </a:lnTo>
                  <a:lnTo>
                    <a:pt x="0" y="1019581"/>
                  </a:lnTo>
                  <a:lnTo>
                    <a:pt x="1523999" y="1019581"/>
                  </a:lnTo>
                  <a:lnTo>
                    <a:pt x="1523999" y="0"/>
                  </a:lnTo>
                  <a:close/>
                </a:path>
              </a:pathLst>
            </a:custGeom>
            <a:solidFill>
              <a:srgbClr val="F2F2F2"/>
            </a:solidFill>
          </p:spPr>
          <p:txBody>
            <a:bodyPr wrap="square" lIns="0" tIns="0" rIns="0" bIns="0" rtlCol="0"/>
            <a:lstStyle/>
            <a:p>
              <a:endParaRPr sz="1350"/>
            </a:p>
          </p:txBody>
        </p:sp>
        <p:sp>
          <p:nvSpPr>
            <p:cNvPr id="5" name="object 5"/>
            <p:cNvSpPr/>
            <p:nvPr/>
          </p:nvSpPr>
          <p:spPr>
            <a:xfrm>
              <a:off x="6267" y="4304"/>
              <a:ext cx="1800" cy="1205"/>
            </a:xfrm>
            <a:custGeom>
              <a:avLst/>
              <a:gdLst/>
              <a:ahLst/>
              <a:cxnLst/>
              <a:rect l="l" t="t" r="r" b="b"/>
              <a:pathLst>
                <a:path w="1524000" h="1019810">
                  <a:moveTo>
                    <a:pt x="1524000" y="0"/>
                  </a:moveTo>
                  <a:lnTo>
                    <a:pt x="0" y="0"/>
                  </a:lnTo>
                  <a:lnTo>
                    <a:pt x="0" y="1019580"/>
                  </a:lnTo>
                  <a:lnTo>
                    <a:pt x="1524000" y="1019580"/>
                  </a:lnTo>
                  <a:lnTo>
                    <a:pt x="1524000" y="0"/>
                  </a:lnTo>
                  <a:close/>
                </a:path>
              </a:pathLst>
            </a:custGeom>
            <a:ln w="25400">
              <a:solidFill>
                <a:srgbClr val="000000"/>
              </a:solidFill>
            </a:ln>
          </p:spPr>
          <p:txBody>
            <a:bodyPr wrap="square" lIns="0" tIns="0" rIns="0" bIns="0" rtlCol="0"/>
            <a:lstStyle/>
            <a:p>
              <a:endParaRPr sz="1350"/>
            </a:p>
          </p:txBody>
        </p:sp>
        <p:sp>
          <p:nvSpPr>
            <p:cNvPr id="6" name="object 6"/>
            <p:cNvSpPr/>
            <p:nvPr/>
          </p:nvSpPr>
          <p:spPr>
            <a:xfrm>
              <a:off x="6915" y="4715"/>
              <a:ext cx="506" cy="350"/>
            </a:xfrm>
            <a:custGeom>
              <a:avLst/>
              <a:gdLst/>
              <a:ahLst/>
              <a:cxnLst/>
              <a:rect l="l" t="t" r="r" b="b"/>
              <a:pathLst>
                <a:path w="428625" h="296545">
                  <a:moveTo>
                    <a:pt x="342404" y="210210"/>
                  </a:moveTo>
                  <a:lnTo>
                    <a:pt x="342404" y="295935"/>
                  </a:lnTo>
                  <a:lnTo>
                    <a:pt x="399554" y="267360"/>
                  </a:lnTo>
                  <a:lnTo>
                    <a:pt x="356692" y="267360"/>
                  </a:lnTo>
                  <a:lnTo>
                    <a:pt x="356692" y="238785"/>
                  </a:lnTo>
                  <a:lnTo>
                    <a:pt x="399554" y="238785"/>
                  </a:lnTo>
                  <a:lnTo>
                    <a:pt x="342404" y="210210"/>
                  </a:lnTo>
                  <a:close/>
                </a:path>
                <a:path w="428625" h="296545">
                  <a:moveTo>
                    <a:pt x="199783" y="14287"/>
                  </a:moveTo>
                  <a:lnTo>
                    <a:pt x="199783" y="260959"/>
                  </a:lnTo>
                  <a:lnTo>
                    <a:pt x="206171" y="267360"/>
                  </a:lnTo>
                  <a:lnTo>
                    <a:pt x="342404" y="267360"/>
                  </a:lnTo>
                  <a:lnTo>
                    <a:pt x="342404" y="253072"/>
                  </a:lnTo>
                  <a:lnTo>
                    <a:pt x="228358" y="253072"/>
                  </a:lnTo>
                  <a:lnTo>
                    <a:pt x="214071" y="238785"/>
                  </a:lnTo>
                  <a:lnTo>
                    <a:pt x="228358" y="238785"/>
                  </a:lnTo>
                  <a:lnTo>
                    <a:pt x="228358" y="28575"/>
                  </a:lnTo>
                  <a:lnTo>
                    <a:pt x="214071" y="28575"/>
                  </a:lnTo>
                  <a:lnTo>
                    <a:pt x="199783" y="14287"/>
                  </a:lnTo>
                  <a:close/>
                </a:path>
                <a:path w="428625" h="296545">
                  <a:moveTo>
                    <a:pt x="399554" y="238785"/>
                  </a:moveTo>
                  <a:lnTo>
                    <a:pt x="356692" y="238785"/>
                  </a:lnTo>
                  <a:lnTo>
                    <a:pt x="356692" y="267360"/>
                  </a:lnTo>
                  <a:lnTo>
                    <a:pt x="399554" y="267360"/>
                  </a:lnTo>
                  <a:lnTo>
                    <a:pt x="428129" y="253072"/>
                  </a:lnTo>
                  <a:lnTo>
                    <a:pt x="399554" y="238785"/>
                  </a:lnTo>
                  <a:close/>
                </a:path>
                <a:path w="428625" h="296545">
                  <a:moveTo>
                    <a:pt x="228358" y="238785"/>
                  </a:moveTo>
                  <a:lnTo>
                    <a:pt x="214071" y="238785"/>
                  </a:lnTo>
                  <a:lnTo>
                    <a:pt x="228358" y="253072"/>
                  </a:lnTo>
                  <a:lnTo>
                    <a:pt x="228358" y="238785"/>
                  </a:lnTo>
                  <a:close/>
                </a:path>
                <a:path w="428625" h="296545">
                  <a:moveTo>
                    <a:pt x="342404" y="238785"/>
                  </a:moveTo>
                  <a:lnTo>
                    <a:pt x="228358" y="238785"/>
                  </a:lnTo>
                  <a:lnTo>
                    <a:pt x="228358" y="253072"/>
                  </a:lnTo>
                  <a:lnTo>
                    <a:pt x="342404" y="253072"/>
                  </a:lnTo>
                  <a:lnTo>
                    <a:pt x="342404" y="238785"/>
                  </a:lnTo>
                  <a:close/>
                </a:path>
                <a:path w="428625" h="296545">
                  <a:moveTo>
                    <a:pt x="221957" y="0"/>
                  </a:moveTo>
                  <a:lnTo>
                    <a:pt x="0" y="0"/>
                  </a:lnTo>
                  <a:lnTo>
                    <a:pt x="0" y="28575"/>
                  </a:lnTo>
                  <a:lnTo>
                    <a:pt x="199783" y="28575"/>
                  </a:lnTo>
                  <a:lnTo>
                    <a:pt x="199783" y="14287"/>
                  </a:lnTo>
                  <a:lnTo>
                    <a:pt x="228358" y="14287"/>
                  </a:lnTo>
                  <a:lnTo>
                    <a:pt x="228358" y="6388"/>
                  </a:lnTo>
                  <a:lnTo>
                    <a:pt x="221957" y="0"/>
                  </a:lnTo>
                  <a:close/>
                </a:path>
                <a:path w="428625" h="296545">
                  <a:moveTo>
                    <a:pt x="228358" y="14287"/>
                  </a:moveTo>
                  <a:lnTo>
                    <a:pt x="199783" y="14287"/>
                  </a:lnTo>
                  <a:lnTo>
                    <a:pt x="214071" y="28575"/>
                  </a:lnTo>
                  <a:lnTo>
                    <a:pt x="228358" y="28575"/>
                  </a:lnTo>
                  <a:lnTo>
                    <a:pt x="228358" y="14287"/>
                  </a:lnTo>
                  <a:close/>
                </a:path>
              </a:pathLst>
            </a:custGeom>
            <a:solidFill>
              <a:srgbClr val="000000"/>
            </a:solidFill>
          </p:spPr>
          <p:txBody>
            <a:bodyPr wrap="square" lIns="0" tIns="0" rIns="0" bIns="0" rtlCol="0"/>
            <a:lstStyle/>
            <a:p>
              <a:endParaRPr sz="1350"/>
            </a:p>
          </p:txBody>
        </p:sp>
        <p:sp>
          <p:nvSpPr>
            <p:cNvPr id="7" name="object 7"/>
            <p:cNvSpPr/>
            <p:nvPr/>
          </p:nvSpPr>
          <p:spPr>
            <a:xfrm>
              <a:off x="6445" y="4497"/>
              <a:ext cx="470" cy="470"/>
            </a:xfrm>
            <a:custGeom>
              <a:avLst/>
              <a:gdLst/>
              <a:ahLst/>
              <a:cxnLst/>
              <a:rect l="l" t="t" r="r" b="b"/>
              <a:pathLst>
                <a:path w="398145" h="398145">
                  <a:moveTo>
                    <a:pt x="198945" y="0"/>
                  </a:moveTo>
                  <a:lnTo>
                    <a:pt x="153331" y="5253"/>
                  </a:lnTo>
                  <a:lnTo>
                    <a:pt x="111457" y="20220"/>
                  </a:lnTo>
                  <a:lnTo>
                    <a:pt x="74518" y="43704"/>
                  </a:lnTo>
                  <a:lnTo>
                    <a:pt x="43708" y="74512"/>
                  </a:lnTo>
                  <a:lnTo>
                    <a:pt x="20222" y="111451"/>
                  </a:lnTo>
                  <a:lnTo>
                    <a:pt x="5254" y="153327"/>
                  </a:lnTo>
                  <a:lnTo>
                    <a:pt x="0" y="198945"/>
                  </a:lnTo>
                  <a:lnTo>
                    <a:pt x="5254" y="244559"/>
                  </a:lnTo>
                  <a:lnTo>
                    <a:pt x="20222" y="286431"/>
                  </a:lnTo>
                  <a:lnTo>
                    <a:pt x="43708" y="323367"/>
                  </a:lnTo>
                  <a:lnTo>
                    <a:pt x="74518" y="354175"/>
                  </a:lnTo>
                  <a:lnTo>
                    <a:pt x="111457" y="377658"/>
                  </a:lnTo>
                  <a:lnTo>
                    <a:pt x="153331" y="392624"/>
                  </a:lnTo>
                  <a:lnTo>
                    <a:pt x="198945" y="397878"/>
                  </a:lnTo>
                  <a:lnTo>
                    <a:pt x="244559" y="392624"/>
                  </a:lnTo>
                  <a:lnTo>
                    <a:pt x="286433" y="377658"/>
                  </a:lnTo>
                  <a:lnTo>
                    <a:pt x="323372" y="354175"/>
                  </a:lnTo>
                  <a:lnTo>
                    <a:pt x="354182" y="323367"/>
                  </a:lnTo>
                  <a:lnTo>
                    <a:pt x="377668" y="286431"/>
                  </a:lnTo>
                  <a:lnTo>
                    <a:pt x="392636" y="244559"/>
                  </a:lnTo>
                  <a:lnTo>
                    <a:pt x="397891" y="198945"/>
                  </a:lnTo>
                  <a:lnTo>
                    <a:pt x="392636" y="153327"/>
                  </a:lnTo>
                  <a:lnTo>
                    <a:pt x="377668" y="111451"/>
                  </a:lnTo>
                  <a:lnTo>
                    <a:pt x="354182" y="74512"/>
                  </a:lnTo>
                  <a:lnTo>
                    <a:pt x="323372" y="43704"/>
                  </a:lnTo>
                  <a:lnTo>
                    <a:pt x="286433" y="20220"/>
                  </a:lnTo>
                  <a:lnTo>
                    <a:pt x="244559" y="5253"/>
                  </a:lnTo>
                  <a:lnTo>
                    <a:pt x="198945" y="0"/>
                  </a:lnTo>
                  <a:close/>
                </a:path>
              </a:pathLst>
            </a:custGeom>
            <a:solidFill>
              <a:srgbClr val="FFFFFF"/>
            </a:solidFill>
          </p:spPr>
          <p:txBody>
            <a:bodyPr wrap="square" lIns="0" tIns="0" rIns="0" bIns="0" rtlCol="0"/>
            <a:lstStyle/>
            <a:p>
              <a:endParaRPr sz="1350"/>
            </a:p>
          </p:txBody>
        </p:sp>
        <p:sp>
          <p:nvSpPr>
            <p:cNvPr id="8" name="object 8"/>
            <p:cNvSpPr/>
            <p:nvPr/>
          </p:nvSpPr>
          <p:spPr>
            <a:xfrm>
              <a:off x="6513" y="4566"/>
              <a:ext cx="333" cy="333"/>
            </a:xfrm>
            <a:custGeom>
              <a:avLst/>
              <a:gdLst/>
              <a:ahLst/>
              <a:cxnLst/>
              <a:rect l="l" t="t" r="r" b="b"/>
              <a:pathLst>
                <a:path w="281939" h="281939">
                  <a:moveTo>
                    <a:pt x="0" y="0"/>
                  </a:moveTo>
                  <a:lnTo>
                    <a:pt x="281347" y="281347"/>
                  </a:lnTo>
                </a:path>
              </a:pathLst>
            </a:custGeom>
            <a:ln w="38100">
              <a:solidFill>
                <a:srgbClr val="000000"/>
              </a:solidFill>
            </a:ln>
          </p:spPr>
          <p:txBody>
            <a:bodyPr wrap="square" lIns="0" tIns="0" rIns="0" bIns="0" rtlCol="0"/>
            <a:lstStyle/>
            <a:p>
              <a:endParaRPr sz="1350"/>
            </a:p>
          </p:txBody>
        </p:sp>
        <p:sp>
          <p:nvSpPr>
            <p:cNvPr id="9" name="object 9"/>
            <p:cNvSpPr/>
            <p:nvPr/>
          </p:nvSpPr>
          <p:spPr>
            <a:xfrm>
              <a:off x="6513" y="4566"/>
              <a:ext cx="333" cy="333"/>
            </a:xfrm>
            <a:custGeom>
              <a:avLst/>
              <a:gdLst/>
              <a:ahLst/>
              <a:cxnLst/>
              <a:rect l="l" t="t" r="r" b="b"/>
              <a:pathLst>
                <a:path w="281939" h="281939">
                  <a:moveTo>
                    <a:pt x="281347" y="0"/>
                  </a:moveTo>
                  <a:lnTo>
                    <a:pt x="0" y="281347"/>
                  </a:lnTo>
                </a:path>
              </a:pathLst>
            </a:custGeom>
            <a:ln w="38100">
              <a:solidFill>
                <a:srgbClr val="000000"/>
              </a:solidFill>
            </a:ln>
          </p:spPr>
          <p:txBody>
            <a:bodyPr wrap="square" lIns="0" tIns="0" rIns="0" bIns="0" rtlCol="0"/>
            <a:lstStyle/>
            <a:p>
              <a:endParaRPr sz="1350"/>
            </a:p>
          </p:txBody>
        </p:sp>
        <p:sp>
          <p:nvSpPr>
            <p:cNvPr id="10" name="object 10"/>
            <p:cNvSpPr/>
            <p:nvPr/>
          </p:nvSpPr>
          <p:spPr>
            <a:xfrm>
              <a:off x="6445" y="4497"/>
              <a:ext cx="470" cy="470"/>
            </a:xfrm>
            <a:custGeom>
              <a:avLst/>
              <a:gdLst/>
              <a:ahLst/>
              <a:cxnLst/>
              <a:rect l="l" t="t" r="r" b="b"/>
              <a:pathLst>
                <a:path w="398145" h="398145">
                  <a:moveTo>
                    <a:pt x="0" y="198943"/>
                  </a:moveTo>
                  <a:lnTo>
                    <a:pt x="5254" y="153327"/>
                  </a:lnTo>
                  <a:lnTo>
                    <a:pt x="20220" y="111452"/>
                  </a:lnTo>
                  <a:lnTo>
                    <a:pt x="43705" y="74514"/>
                  </a:lnTo>
                  <a:lnTo>
                    <a:pt x="74514" y="43705"/>
                  </a:lnTo>
                  <a:lnTo>
                    <a:pt x="111452" y="20220"/>
                  </a:lnTo>
                  <a:lnTo>
                    <a:pt x="153327" y="5254"/>
                  </a:lnTo>
                  <a:lnTo>
                    <a:pt x="198943" y="0"/>
                  </a:lnTo>
                  <a:lnTo>
                    <a:pt x="244558" y="5254"/>
                  </a:lnTo>
                  <a:lnTo>
                    <a:pt x="286433" y="20220"/>
                  </a:lnTo>
                  <a:lnTo>
                    <a:pt x="323371" y="43705"/>
                  </a:lnTo>
                  <a:lnTo>
                    <a:pt x="354180" y="74514"/>
                  </a:lnTo>
                  <a:lnTo>
                    <a:pt x="377665" y="111452"/>
                  </a:lnTo>
                  <a:lnTo>
                    <a:pt x="392631" y="153327"/>
                  </a:lnTo>
                  <a:lnTo>
                    <a:pt x="397886" y="198943"/>
                  </a:lnTo>
                  <a:lnTo>
                    <a:pt x="392631" y="244558"/>
                  </a:lnTo>
                  <a:lnTo>
                    <a:pt x="377665" y="286433"/>
                  </a:lnTo>
                  <a:lnTo>
                    <a:pt x="354180" y="323371"/>
                  </a:lnTo>
                  <a:lnTo>
                    <a:pt x="323371" y="354180"/>
                  </a:lnTo>
                  <a:lnTo>
                    <a:pt x="286433" y="377665"/>
                  </a:lnTo>
                  <a:lnTo>
                    <a:pt x="244558" y="392631"/>
                  </a:lnTo>
                  <a:lnTo>
                    <a:pt x="198943" y="397886"/>
                  </a:lnTo>
                  <a:lnTo>
                    <a:pt x="153327" y="392631"/>
                  </a:lnTo>
                  <a:lnTo>
                    <a:pt x="111452" y="377665"/>
                  </a:lnTo>
                  <a:lnTo>
                    <a:pt x="74514" y="354180"/>
                  </a:lnTo>
                  <a:lnTo>
                    <a:pt x="43705" y="323371"/>
                  </a:lnTo>
                  <a:lnTo>
                    <a:pt x="20220" y="286433"/>
                  </a:lnTo>
                  <a:lnTo>
                    <a:pt x="5254" y="244558"/>
                  </a:lnTo>
                  <a:lnTo>
                    <a:pt x="0" y="198943"/>
                  </a:lnTo>
                  <a:close/>
                </a:path>
              </a:pathLst>
            </a:custGeom>
            <a:ln w="38100">
              <a:solidFill>
                <a:srgbClr val="000000"/>
              </a:solidFill>
            </a:ln>
          </p:spPr>
          <p:txBody>
            <a:bodyPr wrap="square" lIns="0" tIns="0" rIns="0" bIns="0" rtlCol="0"/>
            <a:lstStyle/>
            <a:p>
              <a:endParaRPr sz="1350"/>
            </a:p>
          </p:txBody>
        </p:sp>
        <p:sp>
          <p:nvSpPr>
            <p:cNvPr id="11" name="object 11"/>
            <p:cNvSpPr txBox="1"/>
            <p:nvPr/>
          </p:nvSpPr>
          <p:spPr>
            <a:xfrm>
              <a:off x="7393" y="4301"/>
              <a:ext cx="614" cy="378"/>
            </a:xfrm>
            <a:prstGeom prst="rect">
              <a:avLst/>
            </a:prstGeom>
          </p:spPr>
          <p:txBody>
            <a:bodyPr vert="horz" wrap="square" lIns="0" tIns="9525" rIns="0" bIns="0" rtlCol="0">
              <a:spAutoFit/>
            </a:bodyPr>
            <a:lstStyle/>
            <a:p>
              <a:pPr marL="12700">
                <a:lnSpc>
                  <a:spcPct val="100000"/>
                </a:lnSpc>
                <a:spcBef>
                  <a:spcPts val="100"/>
                </a:spcBef>
              </a:pPr>
              <a:r>
                <a:rPr sz="1500" dirty="0">
                  <a:latin typeface="Arial" panose="020B0604020202020204"/>
                  <a:cs typeface="Arial" panose="020B0604020202020204"/>
                </a:rPr>
                <a:t>A</a:t>
              </a:r>
              <a:r>
                <a:rPr sz="1500" spc="-5" dirty="0">
                  <a:latin typeface="Arial" panose="020B0604020202020204"/>
                  <a:cs typeface="Arial" panose="020B0604020202020204"/>
                </a:rPr>
                <a:t>L</a:t>
              </a:r>
              <a:r>
                <a:rPr sz="1500" dirty="0">
                  <a:latin typeface="Arial" panose="020B0604020202020204"/>
                  <a:cs typeface="Arial" panose="020B0604020202020204"/>
                </a:rPr>
                <a:t>U</a:t>
              </a:r>
              <a:endParaRPr sz="1500">
                <a:latin typeface="Arial" panose="020B0604020202020204"/>
                <a:cs typeface="Arial" panose="020B0604020202020204"/>
              </a:endParaRPr>
            </a:p>
          </p:txBody>
        </p:sp>
        <p:sp>
          <p:nvSpPr>
            <p:cNvPr id="12" name="object 12"/>
            <p:cNvSpPr/>
            <p:nvPr/>
          </p:nvSpPr>
          <p:spPr>
            <a:xfrm>
              <a:off x="3654" y="5196"/>
              <a:ext cx="3767" cy="101"/>
            </a:xfrm>
            <a:custGeom>
              <a:avLst/>
              <a:gdLst/>
              <a:ahLst/>
              <a:cxnLst/>
              <a:rect l="l" t="t" r="r" b="b"/>
              <a:pathLst>
                <a:path w="3189604" h="85725">
                  <a:moveTo>
                    <a:pt x="3103270" y="0"/>
                  </a:moveTo>
                  <a:lnTo>
                    <a:pt x="3103270" y="85724"/>
                  </a:lnTo>
                  <a:lnTo>
                    <a:pt x="3160420" y="57149"/>
                  </a:lnTo>
                  <a:lnTo>
                    <a:pt x="3117570" y="57149"/>
                  </a:lnTo>
                  <a:lnTo>
                    <a:pt x="3117570" y="28574"/>
                  </a:lnTo>
                  <a:lnTo>
                    <a:pt x="3160420" y="28574"/>
                  </a:lnTo>
                  <a:lnTo>
                    <a:pt x="3103270" y="0"/>
                  </a:lnTo>
                  <a:close/>
                </a:path>
                <a:path w="3189604" h="85725">
                  <a:moveTo>
                    <a:pt x="3103270" y="28574"/>
                  </a:moveTo>
                  <a:lnTo>
                    <a:pt x="0" y="28574"/>
                  </a:lnTo>
                  <a:lnTo>
                    <a:pt x="0" y="57149"/>
                  </a:lnTo>
                  <a:lnTo>
                    <a:pt x="3103270" y="57149"/>
                  </a:lnTo>
                  <a:lnTo>
                    <a:pt x="3103270" y="28574"/>
                  </a:lnTo>
                  <a:close/>
                </a:path>
                <a:path w="3189604" h="85725">
                  <a:moveTo>
                    <a:pt x="3160420" y="28574"/>
                  </a:moveTo>
                  <a:lnTo>
                    <a:pt x="3117570" y="28574"/>
                  </a:lnTo>
                  <a:lnTo>
                    <a:pt x="3117570" y="57149"/>
                  </a:lnTo>
                  <a:lnTo>
                    <a:pt x="3160420" y="57149"/>
                  </a:lnTo>
                  <a:lnTo>
                    <a:pt x="3188995" y="42862"/>
                  </a:lnTo>
                  <a:lnTo>
                    <a:pt x="3160420" y="28574"/>
                  </a:lnTo>
                  <a:close/>
                </a:path>
              </a:pathLst>
            </a:custGeom>
            <a:solidFill>
              <a:srgbClr val="FF0000"/>
            </a:solidFill>
          </p:spPr>
          <p:txBody>
            <a:bodyPr wrap="square" lIns="0" tIns="0" rIns="0" bIns="0" rtlCol="0"/>
            <a:lstStyle/>
            <a:p>
              <a:endParaRPr sz="1350"/>
            </a:p>
          </p:txBody>
        </p:sp>
        <p:sp>
          <p:nvSpPr>
            <p:cNvPr id="14" name="object 14"/>
            <p:cNvSpPr/>
            <p:nvPr/>
          </p:nvSpPr>
          <p:spPr>
            <a:xfrm>
              <a:off x="3654" y="4848"/>
              <a:ext cx="2836" cy="101"/>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00FF"/>
            </a:solidFill>
          </p:spPr>
          <p:txBody>
            <a:bodyPr wrap="square" lIns="0" tIns="0" rIns="0" bIns="0" rtlCol="0"/>
            <a:lstStyle/>
            <a:p>
              <a:endParaRPr sz="1350"/>
            </a:p>
          </p:txBody>
        </p:sp>
        <p:sp>
          <p:nvSpPr>
            <p:cNvPr id="15" name="object 15"/>
            <p:cNvSpPr/>
            <p:nvPr/>
          </p:nvSpPr>
          <p:spPr>
            <a:xfrm>
              <a:off x="3654" y="4514"/>
              <a:ext cx="2836" cy="101"/>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8000"/>
            </a:solidFill>
          </p:spPr>
          <p:txBody>
            <a:bodyPr wrap="square" lIns="0" tIns="0" rIns="0" bIns="0" rtlCol="0"/>
            <a:lstStyle/>
            <a:p>
              <a:endParaRPr sz="1350"/>
            </a:p>
          </p:txBody>
        </p:sp>
        <p:sp>
          <p:nvSpPr>
            <p:cNvPr id="17" name="object 17"/>
            <p:cNvSpPr/>
            <p:nvPr/>
          </p:nvSpPr>
          <p:spPr>
            <a:xfrm>
              <a:off x="5815" y="3516"/>
              <a:ext cx="34" cy="2128"/>
            </a:xfrm>
            <a:custGeom>
              <a:avLst/>
              <a:gdLst/>
              <a:ahLst/>
              <a:cxnLst/>
              <a:rect l="l" t="t" r="r" b="b"/>
              <a:pathLst>
                <a:path w="28575" h="1801495">
                  <a:moveTo>
                    <a:pt x="22186" y="0"/>
                  </a:moveTo>
                  <a:lnTo>
                    <a:pt x="6400" y="0"/>
                  </a:lnTo>
                  <a:lnTo>
                    <a:pt x="0" y="6400"/>
                  </a:lnTo>
                  <a:lnTo>
                    <a:pt x="0" y="22212"/>
                  </a:lnTo>
                  <a:lnTo>
                    <a:pt x="6400" y="28613"/>
                  </a:lnTo>
                  <a:lnTo>
                    <a:pt x="22186" y="28613"/>
                  </a:lnTo>
                  <a:lnTo>
                    <a:pt x="28575" y="22212"/>
                  </a:lnTo>
                  <a:lnTo>
                    <a:pt x="28575" y="6400"/>
                  </a:lnTo>
                  <a:lnTo>
                    <a:pt x="22186" y="0"/>
                  </a:lnTo>
                  <a:close/>
                </a:path>
                <a:path w="28575" h="1801495">
                  <a:moveTo>
                    <a:pt x="22186" y="57188"/>
                  </a:moveTo>
                  <a:lnTo>
                    <a:pt x="6400" y="57188"/>
                  </a:lnTo>
                  <a:lnTo>
                    <a:pt x="0" y="63576"/>
                  </a:lnTo>
                  <a:lnTo>
                    <a:pt x="0" y="79387"/>
                  </a:lnTo>
                  <a:lnTo>
                    <a:pt x="6400" y="85788"/>
                  </a:lnTo>
                  <a:lnTo>
                    <a:pt x="22186" y="85788"/>
                  </a:lnTo>
                  <a:lnTo>
                    <a:pt x="28575" y="79387"/>
                  </a:lnTo>
                  <a:lnTo>
                    <a:pt x="28575" y="63576"/>
                  </a:lnTo>
                  <a:lnTo>
                    <a:pt x="22186" y="57188"/>
                  </a:lnTo>
                  <a:close/>
                </a:path>
                <a:path w="28575" h="1801495">
                  <a:moveTo>
                    <a:pt x="22186" y="114363"/>
                  </a:moveTo>
                  <a:lnTo>
                    <a:pt x="6400" y="114363"/>
                  </a:lnTo>
                  <a:lnTo>
                    <a:pt x="0" y="120764"/>
                  </a:lnTo>
                  <a:lnTo>
                    <a:pt x="0" y="136563"/>
                  </a:lnTo>
                  <a:lnTo>
                    <a:pt x="6400" y="142963"/>
                  </a:lnTo>
                  <a:lnTo>
                    <a:pt x="22186" y="142963"/>
                  </a:lnTo>
                  <a:lnTo>
                    <a:pt x="28575" y="136563"/>
                  </a:lnTo>
                  <a:lnTo>
                    <a:pt x="28575" y="120764"/>
                  </a:lnTo>
                  <a:lnTo>
                    <a:pt x="22186" y="114363"/>
                  </a:lnTo>
                  <a:close/>
                </a:path>
                <a:path w="28575" h="1801495">
                  <a:moveTo>
                    <a:pt x="22186" y="171538"/>
                  </a:moveTo>
                  <a:lnTo>
                    <a:pt x="6400" y="171538"/>
                  </a:lnTo>
                  <a:lnTo>
                    <a:pt x="0" y="177939"/>
                  </a:lnTo>
                  <a:lnTo>
                    <a:pt x="0" y="193751"/>
                  </a:lnTo>
                  <a:lnTo>
                    <a:pt x="6400" y="200139"/>
                  </a:lnTo>
                  <a:lnTo>
                    <a:pt x="22186" y="200139"/>
                  </a:lnTo>
                  <a:lnTo>
                    <a:pt x="28575" y="193751"/>
                  </a:lnTo>
                  <a:lnTo>
                    <a:pt x="28575" y="177939"/>
                  </a:lnTo>
                  <a:lnTo>
                    <a:pt x="22186" y="171538"/>
                  </a:lnTo>
                  <a:close/>
                </a:path>
                <a:path w="28575" h="1801495">
                  <a:moveTo>
                    <a:pt x="22186" y="228714"/>
                  </a:moveTo>
                  <a:lnTo>
                    <a:pt x="6400" y="228714"/>
                  </a:lnTo>
                  <a:lnTo>
                    <a:pt x="0" y="235115"/>
                  </a:lnTo>
                  <a:lnTo>
                    <a:pt x="0" y="250926"/>
                  </a:lnTo>
                  <a:lnTo>
                    <a:pt x="6400" y="257327"/>
                  </a:lnTo>
                  <a:lnTo>
                    <a:pt x="22186" y="257327"/>
                  </a:lnTo>
                  <a:lnTo>
                    <a:pt x="28575" y="250926"/>
                  </a:lnTo>
                  <a:lnTo>
                    <a:pt x="28575" y="235115"/>
                  </a:lnTo>
                  <a:lnTo>
                    <a:pt x="22186" y="228714"/>
                  </a:lnTo>
                  <a:close/>
                </a:path>
                <a:path w="28575" h="1801495">
                  <a:moveTo>
                    <a:pt x="22186" y="285902"/>
                  </a:moveTo>
                  <a:lnTo>
                    <a:pt x="6400" y="285902"/>
                  </a:lnTo>
                  <a:lnTo>
                    <a:pt x="0" y="292290"/>
                  </a:lnTo>
                  <a:lnTo>
                    <a:pt x="0" y="308102"/>
                  </a:lnTo>
                  <a:lnTo>
                    <a:pt x="6400" y="314502"/>
                  </a:lnTo>
                  <a:lnTo>
                    <a:pt x="22186" y="314502"/>
                  </a:lnTo>
                  <a:lnTo>
                    <a:pt x="28575" y="308102"/>
                  </a:lnTo>
                  <a:lnTo>
                    <a:pt x="28575" y="292290"/>
                  </a:lnTo>
                  <a:lnTo>
                    <a:pt x="22186" y="285902"/>
                  </a:lnTo>
                  <a:close/>
                </a:path>
                <a:path w="28575" h="1801495">
                  <a:moveTo>
                    <a:pt x="22186" y="343077"/>
                  </a:moveTo>
                  <a:lnTo>
                    <a:pt x="6400" y="343077"/>
                  </a:lnTo>
                  <a:lnTo>
                    <a:pt x="0" y="349478"/>
                  </a:lnTo>
                  <a:lnTo>
                    <a:pt x="0" y="365277"/>
                  </a:lnTo>
                  <a:lnTo>
                    <a:pt x="6400" y="371678"/>
                  </a:lnTo>
                  <a:lnTo>
                    <a:pt x="22186" y="371678"/>
                  </a:lnTo>
                  <a:lnTo>
                    <a:pt x="28575" y="365277"/>
                  </a:lnTo>
                  <a:lnTo>
                    <a:pt x="28575" y="349478"/>
                  </a:lnTo>
                  <a:lnTo>
                    <a:pt x="22186" y="343077"/>
                  </a:lnTo>
                  <a:close/>
                </a:path>
                <a:path w="28575" h="1801495">
                  <a:moveTo>
                    <a:pt x="22186" y="400253"/>
                  </a:moveTo>
                  <a:lnTo>
                    <a:pt x="6400" y="400253"/>
                  </a:lnTo>
                  <a:lnTo>
                    <a:pt x="0" y="406654"/>
                  </a:lnTo>
                  <a:lnTo>
                    <a:pt x="0" y="422465"/>
                  </a:lnTo>
                  <a:lnTo>
                    <a:pt x="6400" y="428853"/>
                  </a:lnTo>
                  <a:lnTo>
                    <a:pt x="22186" y="428853"/>
                  </a:lnTo>
                  <a:lnTo>
                    <a:pt x="28575" y="422465"/>
                  </a:lnTo>
                  <a:lnTo>
                    <a:pt x="28575" y="406654"/>
                  </a:lnTo>
                  <a:lnTo>
                    <a:pt x="22186" y="400253"/>
                  </a:lnTo>
                  <a:close/>
                </a:path>
                <a:path w="28575" h="1801495">
                  <a:moveTo>
                    <a:pt x="22186" y="457428"/>
                  </a:moveTo>
                  <a:lnTo>
                    <a:pt x="6400" y="457428"/>
                  </a:lnTo>
                  <a:lnTo>
                    <a:pt x="0" y="463829"/>
                  </a:lnTo>
                  <a:lnTo>
                    <a:pt x="0" y="479640"/>
                  </a:lnTo>
                  <a:lnTo>
                    <a:pt x="6400" y="486041"/>
                  </a:lnTo>
                  <a:lnTo>
                    <a:pt x="22186" y="486041"/>
                  </a:lnTo>
                  <a:lnTo>
                    <a:pt x="28575" y="479640"/>
                  </a:lnTo>
                  <a:lnTo>
                    <a:pt x="28575" y="463829"/>
                  </a:lnTo>
                  <a:lnTo>
                    <a:pt x="22186" y="457428"/>
                  </a:lnTo>
                  <a:close/>
                </a:path>
                <a:path w="28575" h="1801495">
                  <a:moveTo>
                    <a:pt x="22186" y="514616"/>
                  </a:moveTo>
                  <a:lnTo>
                    <a:pt x="6400" y="514616"/>
                  </a:lnTo>
                  <a:lnTo>
                    <a:pt x="0" y="521004"/>
                  </a:lnTo>
                  <a:lnTo>
                    <a:pt x="0" y="536816"/>
                  </a:lnTo>
                  <a:lnTo>
                    <a:pt x="6400" y="543217"/>
                  </a:lnTo>
                  <a:lnTo>
                    <a:pt x="22186" y="543217"/>
                  </a:lnTo>
                  <a:lnTo>
                    <a:pt x="28575" y="536816"/>
                  </a:lnTo>
                  <a:lnTo>
                    <a:pt x="28575" y="521004"/>
                  </a:lnTo>
                  <a:lnTo>
                    <a:pt x="22186" y="514616"/>
                  </a:lnTo>
                  <a:close/>
                </a:path>
                <a:path w="28575" h="1801495">
                  <a:moveTo>
                    <a:pt x="22186" y="571792"/>
                  </a:moveTo>
                  <a:lnTo>
                    <a:pt x="6400" y="571792"/>
                  </a:lnTo>
                  <a:lnTo>
                    <a:pt x="0" y="578192"/>
                  </a:lnTo>
                  <a:lnTo>
                    <a:pt x="0" y="593991"/>
                  </a:lnTo>
                  <a:lnTo>
                    <a:pt x="6400" y="600392"/>
                  </a:lnTo>
                  <a:lnTo>
                    <a:pt x="22186" y="600392"/>
                  </a:lnTo>
                  <a:lnTo>
                    <a:pt x="28575" y="593991"/>
                  </a:lnTo>
                  <a:lnTo>
                    <a:pt x="28575" y="578192"/>
                  </a:lnTo>
                  <a:lnTo>
                    <a:pt x="22186" y="571792"/>
                  </a:lnTo>
                  <a:close/>
                </a:path>
                <a:path w="28575" h="1801495">
                  <a:moveTo>
                    <a:pt x="22186" y="628967"/>
                  </a:moveTo>
                  <a:lnTo>
                    <a:pt x="6400" y="628967"/>
                  </a:lnTo>
                  <a:lnTo>
                    <a:pt x="0" y="635368"/>
                  </a:lnTo>
                  <a:lnTo>
                    <a:pt x="0" y="651179"/>
                  </a:lnTo>
                  <a:lnTo>
                    <a:pt x="6400" y="657567"/>
                  </a:lnTo>
                  <a:lnTo>
                    <a:pt x="22186" y="657567"/>
                  </a:lnTo>
                  <a:lnTo>
                    <a:pt x="28575" y="651179"/>
                  </a:lnTo>
                  <a:lnTo>
                    <a:pt x="28575" y="635368"/>
                  </a:lnTo>
                  <a:lnTo>
                    <a:pt x="22186" y="628967"/>
                  </a:lnTo>
                  <a:close/>
                </a:path>
                <a:path w="28575" h="1801495">
                  <a:moveTo>
                    <a:pt x="22186" y="686142"/>
                  </a:moveTo>
                  <a:lnTo>
                    <a:pt x="6400" y="686142"/>
                  </a:lnTo>
                  <a:lnTo>
                    <a:pt x="0" y="692543"/>
                  </a:lnTo>
                  <a:lnTo>
                    <a:pt x="0" y="708355"/>
                  </a:lnTo>
                  <a:lnTo>
                    <a:pt x="6400" y="714756"/>
                  </a:lnTo>
                  <a:lnTo>
                    <a:pt x="22186" y="714756"/>
                  </a:lnTo>
                  <a:lnTo>
                    <a:pt x="28575" y="708355"/>
                  </a:lnTo>
                  <a:lnTo>
                    <a:pt x="28575" y="692543"/>
                  </a:lnTo>
                  <a:lnTo>
                    <a:pt x="22186" y="686142"/>
                  </a:lnTo>
                  <a:close/>
                </a:path>
                <a:path w="28575" h="1801495">
                  <a:moveTo>
                    <a:pt x="22186" y="743331"/>
                  </a:moveTo>
                  <a:lnTo>
                    <a:pt x="6400" y="743331"/>
                  </a:lnTo>
                  <a:lnTo>
                    <a:pt x="0" y="749719"/>
                  </a:lnTo>
                  <a:lnTo>
                    <a:pt x="0" y="765530"/>
                  </a:lnTo>
                  <a:lnTo>
                    <a:pt x="6400" y="771931"/>
                  </a:lnTo>
                  <a:lnTo>
                    <a:pt x="22186" y="771931"/>
                  </a:lnTo>
                  <a:lnTo>
                    <a:pt x="28575" y="765530"/>
                  </a:lnTo>
                  <a:lnTo>
                    <a:pt x="28575" y="749719"/>
                  </a:lnTo>
                  <a:lnTo>
                    <a:pt x="22186" y="743331"/>
                  </a:lnTo>
                  <a:close/>
                </a:path>
                <a:path w="28575" h="1801495">
                  <a:moveTo>
                    <a:pt x="22186" y="800506"/>
                  </a:moveTo>
                  <a:lnTo>
                    <a:pt x="6400" y="800506"/>
                  </a:lnTo>
                  <a:lnTo>
                    <a:pt x="0" y="806907"/>
                  </a:lnTo>
                  <a:lnTo>
                    <a:pt x="0" y="822706"/>
                  </a:lnTo>
                  <a:lnTo>
                    <a:pt x="6400" y="829106"/>
                  </a:lnTo>
                  <a:lnTo>
                    <a:pt x="22186" y="829106"/>
                  </a:lnTo>
                  <a:lnTo>
                    <a:pt x="28575" y="822706"/>
                  </a:lnTo>
                  <a:lnTo>
                    <a:pt x="28575" y="806907"/>
                  </a:lnTo>
                  <a:lnTo>
                    <a:pt x="22186" y="800506"/>
                  </a:lnTo>
                  <a:close/>
                </a:path>
                <a:path w="28575" h="1801495">
                  <a:moveTo>
                    <a:pt x="22186" y="857681"/>
                  </a:moveTo>
                  <a:lnTo>
                    <a:pt x="6400" y="857681"/>
                  </a:lnTo>
                  <a:lnTo>
                    <a:pt x="0" y="864082"/>
                  </a:lnTo>
                  <a:lnTo>
                    <a:pt x="0" y="879894"/>
                  </a:lnTo>
                  <a:lnTo>
                    <a:pt x="6400" y="886282"/>
                  </a:lnTo>
                  <a:lnTo>
                    <a:pt x="22186" y="886282"/>
                  </a:lnTo>
                  <a:lnTo>
                    <a:pt x="28575" y="879894"/>
                  </a:lnTo>
                  <a:lnTo>
                    <a:pt x="28575" y="864082"/>
                  </a:lnTo>
                  <a:lnTo>
                    <a:pt x="22186" y="857681"/>
                  </a:lnTo>
                  <a:close/>
                </a:path>
                <a:path w="28575" h="1801495">
                  <a:moveTo>
                    <a:pt x="22186" y="914857"/>
                  </a:moveTo>
                  <a:lnTo>
                    <a:pt x="6400" y="914857"/>
                  </a:lnTo>
                  <a:lnTo>
                    <a:pt x="0" y="921258"/>
                  </a:lnTo>
                  <a:lnTo>
                    <a:pt x="0" y="937069"/>
                  </a:lnTo>
                  <a:lnTo>
                    <a:pt x="6400" y="943470"/>
                  </a:lnTo>
                  <a:lnTo>
                    <a:pt x="22186" y="943470"/>
                  </a:lnTo>
                  <a:lnTo>
                    <a:pt x="28575" y="937069"/>
                  </a:lnTo>
                  <a:lnTo>
                    <a:pt x="28575" y="921258"/>
                  </a:lnTo>
                  <a:lnTo>
                    <a:pt x="22186" y="914857"/>
                  </a:lnTo>
                  <a:close/>
                </a:path>
                <a:path w="28575" h="1801495">
                  <a:moveTo>
                    <a:pt x="22186" y="972045"/>
                  </a:moveTo>
                  <a:lnTo>
                    <a:pt x="6400" y="972045"/>
                  </a:lnTo>
                  <a:lnTo>
                    <a:pt x="0" y="978433"/>
                  </a:lnTo>
                  <a:lnTo>
                    <a:pt x="0" y="994244"/>
                  </a:lnTo>
                  <a:lnTo>
                    <a:pt x="6400" y="1000645"/>
                  </a:lnTo>
                  <a:lnTo>
                    <a:pt x="22186" y="1000645"/>
                  </a:lnTo>
                  <a:lnTo>
                    <a:pt x="28575" y="994244"/>
                  </a:lnTo>
                  <a:lnTo>
                    <a:pt x="28575" y="978433"/>
                  </a:lnTo>
                  <a:lnTo>
                    <a:pt x="22186" y="972045"/>
                  </a:lnTo>
                  <a:close/>
                </a:path>
                <a:path w="28575" h="1801495">
                  <a:moveTo>
                    <a:pt x="22186" y="1029220"/>
                  </a:moveTo>
                  <a:lnTo>
                    <a:pt x="6400" y="1029220"/>
                  </a:lnTo>
                  <a:lnTo>
                    <a:pt x="0" y="1035621"/>
                  </a:lnTo>
                  <a:lnTo>
                    <a:pt x="0" y="1051420"/>
                  </a:lnTo>
                  <a:lnTo>
                    <a:pt x="6400" y="1057821"/>
                  </a:lnTo>
                  <a:lnTo>
                    <a:pt x="22186" y="1057821"/>
                  </a:lnTo>
                  <a:lnTo>
                    <a:pt x="28575" y="1051420"/>
                  </a:lnTo>
                  <a:lnTo>
                    <a:pt x="28575" y="1035621"/>
                  </a:lnTo>
                  <a:lnTo>
                    <a:pt x="22186" y="1029220"/>
                  </a:lnTo>
                  <a:close/>
                </a:path>
                <a:path w="28575" h="1801495">
                  <a:moveTo>
                    <a:pt x="22186" y="1086396"/>
                  </a:moveTo>
                  <a:lnTo>
                    <a:pt x="6400" y="1086396"/>
                  </a:lnTo>
                  <a:lnTo>
                    <a:pt x="0" y="1092796"/>
                  </a:lnTo>
                  <a:lnTo>
                    <a:pt x="0" y="1108608"/>
                  </a:lnTo>
                  <a:lnTo>
                    <a:pt x="6400" y="1114996"/>
                  </a:lnTo>
                  <a:lnTo>
                    <a:pt x="22186" y="1114996"/>
                  </a:lnTo>
                  <a:lnTo>
                    <a:pt x="28575" y="1108608"/>
                  </a:lnTo>
                  <a:lnTo>
                    <a:pt x="28575" y="1092796"/>
                  </a:lnTo>
                  <a:lnTo>
                    <a:pt x="22186" y="1086396"/>
                  </a:lnTo>
                  <a:close/>
                </a:path>
                <a:path w="28575" h="1801495">
                  <a:moveTo>
                    <a:pt x="22186" y="1143571"/>
                  </a:moveTo>
                  <a:lnTo>
                    <a:pt x="6400" y="1143571"/>
                  </a:lnTo>
                  <a:lnTo>
                    <a:pt x="0" y="1149972"/>
                  </a:lnTo>
                  <a:lnTo>
                    <a:pt x="0" y="1165783"/>
                  </a:lnTo>
                  <a:lnTo>
                    <a:pt x="6400" y="1172184"/>
                  </a:lnTo>
                  <a:lnTo>
                    <a:pt x="22186" y="1172184"/>
                  </a:lnTo>
                  <a:lnTo>
                    <a:pt x="28575" y="1165783"/>
                  </a:lnTo>
                  <a:lnTo>
                    <a:pt x="28575" y="1149972"/>
                  </a:lnTo>
                  <a:lnTo>
                    <a:pt x="22186" y="1143571"/>
                  </a:lnTo>
                  <a:close/>
                </a:path>
                <a:path w="28575" h="1801495">
                  <a:moveTo>
                    <a:pt x="22186" y="1200759"/>
                  </a:moveTo>
                  <a:lnTo>
                    <a:pt x="6400" y="1200759"/>
                  </a:lnTo>
                  <a:lnTo>
                    <a:pt x="0" y="1207147"/>
                  </a:lnTo>
                  <a:lnTo>
                    <a:pt x="0" y="1222959"/>
                  </a:lnTo>
                  <a:lnTo>
                    <a:pt x="6400" y="1229360"/>
                  </a:lnTo>
                  <a:lnTo>
                    <a:pt x="22186" y="1229360"/>
                  </a:lnTo>
                  <a:lnTo>
                    <a:pt x="28575" y="1222959"/>
                  </a:lnTo>
                  <a:lnTo>
                    <a:pt x="28575" y="1207147"/>
                  </a:lnTo>
                  <a:lnTo>
                    <a:pt x="22186" y="1200759"/>
                  </a:lnTo>
                  <a:close/>
                </a:path>
                <a:path w="28575" h="1801495">
                  <a:moveTo>
                    <a:pt x="22186" y="1257935"/>
                  </a:moveTo>
                  <a:lnTo>
                    <a:pt x="6400" y="1257935"/>
                  </a:lnTo>
                  <a:lnTo>
                    <a:pt x="0" y="1264335"/>
                  </a:lnTo>
                  <a:lnTo>
                    <a:pt x="0" y="1280147"/>
                  </a:lnTo>
                  <a:lnTo>
                    <a:pt x="6400" y="1286535"/>
                  </a:lnTo>
                  <a:lnTo>
                    <a:pt x="22186" y="1286535"/>
                  </a:lnTo>
                  <a:lnTo>
                    <a:pt x="28575" y="1280147"/>
                  </a:lnTo>
                  <a:lnTo>
                    <a:pt x="28575" y="1264335"/>
                  </a:lnTo>
                  <a:lnTo>
                    <a:pt x="22186" y="1257935"/>
                  </a:lnTo>
                  <a:close/>
                </a:path>
                <a:path w="28575" h="1801495">
                  <a:moveTo>
                    <a:pt x="22186" y="1315110"/>
                  </a:moveTo>
                  <a:lnTo>
                    <a:pt x="6400" y="1315110"/>
                  </a:lnTo>
                  <a:lnTo>
                    <a:pt x="0" y="1321511"/>
                  </a:lnTo>
                  <a:lnTo>
                    <a:pt x="0" y="1337322"/>
                  </a:lnTo>
                  <a:lnTo>
                    <a:pt x="6400" y="1343710"/>
                  </a:lnTo>
                  <a:lnTo>
                    <a:pt x="22186" y="1343710"/>
                  </a:lnTo>
                  <a:lnTo>
                    <a:pt x="28575" y="1337322"/>
                  </a:lnTo>
                  <a:lnTo>
                    <a:pt x="28575" y="1321511"/>
                  </a:lnTo>
                  <a:lnTo>
                    <a:pt x="22186" y="1315110"/>
                  </a:lnTo>
                  <a:close/>
                </a:path>
                <a:path w="28575" h="1801495">
                  <a:moveTo>
                    <a:pt x="22186" y="1372285"/>
                  </a:moveTo>
                  <a:lnTo>
                    <a:pt x="6400" y="1372285"/>
                  </a:lnTo>
                  <a:lnTo>
                    <a:pt x="0" y="1378686"/>
                  </a:lnTo>
                  <a:lnTo>
                    <a:pt x="0" y="1394498"/>
                  </a:lnTo>
                  <a:lnTo>
                    <a:pt x="6400" y="1400898"/>
                  </a:lnTo>
                  <a:lnTo>
                    <a:pt x="22186" y="1400898"/>
                  </a:lnTo>
                  <a:lnTo>
                    <a:pt x="28575" y="1394498"/>
                  </a:lnTo>
                  <a:lnTo>
                    <a:pt x="28575" y="1378686"/>
                  </a:lnTo>
                  <a:lnTo>
                    <a:pt x="22186" y="1372285"/>
                  </a:lnTo>
                  <a:close/>
                </a:path>
                <a:path w="28575" h="1801495">
                  <a:moveTo>
                    <a:pt x="22186" y="1429473"/>
                  </a:moveTo>
                  <a:lnTo>
                    <a:pt x="6400" y="1429473"/>
                  </a:lnTo>
                  <a:lnTo>
                    <a:pt x="0" y="1435862"/>
                  </a:lnTo>
                  <a:lnTo>
                    <a:pt x="0" y="1451673"/>
                  </a:lnTo>
                  <a:lnTo>
                    <a:pt x="6400" y="1458074"/>
                  </a:lnTo>
                  <a:lnTo>
                    <a:pt x="22186" y="1458074"/>
                  </a:lnTo>
                  <a:lnTo>
                    <a:pt x="28575" y="1451673"/>
                  </a:lnTo>
                  <a:lnTo>
                    <a:pt x="28575" y="1435862"/>
                  </a:lnTo>
                  <a:lnTo>
                    <a:pt x="22186" y="1429473"/>
                  </a:lnTo>
                  <a:close/>
                </a:path>
                <a:path w="28575" h="1801495">
                  <a:moveTo>
                    <a:pt x="22186" y="1486649"/>
                  </a:moveTo>
                  <a:lnTo>
                    <a:pt x="6400" y="1486649"/>
                  </a:lnTo>
                  <a:lnTo>
                    <a:pt x="0" y="1493050"/>
                  </a:lnTo>
                  <a:lnTo>
                    <a:pt x="0" y="1508861"/>
                  </a:lnTo>
                  <a:lnTo>
                    <a:pt x="6400" y="1515249"/>
                  </a:lnTo>
                  <a:lnTo>
                    <a:pt x="22186" y="1515249"/>
                  </a:lnTo>
                  <a:lnTo>
                    <a:pt x="28575" y="1508861"/>
                  </a:lnTo>
                  <a:lnTo>
                    <a:pt x="28575" y="1493050"/>
                  </a:lnTo>
                  <a:lnTo>
                    <a:pt x="22186" y="1486649"/>
                  </a:lnTo>
                  <a:close/>
                </a:path>
                <a:path w="28575" h="1801495">
                  <a:moveTo>
                    <a:pt x="22186" y="1543824"/>
                  </a:moveTo>
                  <a:lnTo>
                    <a:pt x="6400" y="1543824"/>
                  </a:lnTo>
                  <a:lnTo>
                    <a:pt x="0" y="1550225"/>
                  </a:lnTo>
                  <a:lnTo>
                    <a:pt x="0" y="1566037"/>
                  </a:lnTo>
                  <a:lnTo>
                    <a:pt x="6400" y="1572425"/>
                  </a:lnTo>
                  <a:lnTo>
                    <a:pt x="22186" y="1572425"/>
                  </a:lnTo>
                  <a:lnTo>
                    <a:pt x="28575" y="1566037"/>
                  </a:lnTo>
                  <a:lnTo>
                    <a:pt x="28575" y="1550225"/>
                  </a:lnTo>
                  <a:lnTo>
                    <a:pt x="22186" y="1543824"/>
                  </a:lnTo>
                  <a:close/>
                </a:path>
                <a:path w="28575" h="1801495">
                  <a:moveTo>
                    <a:pt x="22186" y="1601000"/>
                  </a:moveTo>
                  <a:lnTo>
                    <a:pt x="6400" y="1601000"/>
                  </a:lnTo>
                  <a:lnTo>
                    <a:pt x="0" y="1607400"/>
                  </a:lnTo>
                  <a:lnTo>
                    <a:pt x="0" y="1623212"/>
                  </a:lnTo>
                  <a:lnTo>
                    <a:pt x="6400" y="1629613"/>
                  </a:lnTo>
                  <a:lnTo>
                    <a:pt x="22186" y="1629613"/>
                  </a:lnTo>
                  <a:lnTo>
                    <a:pt x="28575" y="1623212"/>
                  </a:lnTo>
                  <a:lnTo>
                    <a:pt x="28575" y="1607400"/>
                  </a:lnTo>
                  <a:lnTo>
                    <a:pt x="22186" y="1601000"/>
                  </a:lnTo>
                  <a:close/>
                </a:path>
                <a:path w="28575" h="1801495">
                  <a:moveTo>
                    <a:pt x="22186" y="1658188"/>
                  </a:moveTo>
                  <a:lnTo>
                    <a:pt x="6400" y="1658188"/>
                  </a:lnTo>
                  <a:lnTo>
                    <a:pt x="0" y="1664576"/>
                  </a:lnTo>
                  <a:lnTo>
                    <a:pt x="0" y="1680387"/>
                  </a:lnTo>
                  <a:lnTo>
                    <a:pt x="6400" y="1686788"/>
                  </a:lnTo>
                  <a:lnTo>
                    <a:pt x="22186" y="1686788"/>
                  </a:lnTo>
                  <a:lnTo>
                    <a:pt x="28575" y="1680387"/>
                  </a:lnTo>
                  <a:lnTo>
                    <a:pt x="28575" y="1664576"/>
                  </a:lnTo>
                  <a:lnTo>
                    <a:pt x="22186" y="1658188"/>
                  </a:lnTo>
                  <a:close/>
                </a:path>
                <a:path w="28575" h="1801495">
                  <a:moveTo>
                    <a:pt x="22186" y="1715363"/>
                  </a:moveTo>
                  <a:lnTo>
                    <a:pt x="6400" y="1715363"/>
                  </a:lnTo>
                  <a:lnTo>
                    <a:pt x="0" y="1721764"/>
                  </a:lnTo>
                  <a:lnTo>
                    <a:pt x="0" y="1737575"/>
                  </a:lnTo>
                  <a:lnTo>
                    <a:pt x="6400" y="1743964"/>
                  </a:lnTo>
                  <a:lnTo>
                    <a:pt x="22186" y="1743964"/>
                  </a:lnTo>
                  <a:lnTo>
                    <a:pt x="28575" y="1737575"/>
                  </a:lnTo>
                  <a:lnTo>
                    <a:pt x="28575" y="1721764"/>
                  </a:lnTo>
                  <a:lnTo>
                    <a:pt x="22186" y="1715363"/>
                  </a:lnTo>
                  <a:close/>
                </a:path>
                <a:path w="28575" h="1801495">
                  <a:moveTo>
                    <a:pt x="22186" y="1772539"/>
                  </a:moveTo>
                  <a:lnTo>
                    <a:pt x="6400" y="1772539"/>
                  </a:lnTo>
                  <a:lnTo>
                    <a:pt x="0" y="1778939"/>
                  </a:lnTo>
                  <a:lnTo>
                    <a:pt x="0" y="1794751"/>
                  </a:lnTo>
                  <a:lnTo>
                    <a:pt x="6400" y="1801139"/>
                  </a:lnTo>
                  <a:lnTo>
                    <a:pt x="22186" y="1801139"/>
                  </a:lnTo>
                  <a:lnTo>
                    <a:pt x="28575" y="1794751"/>
                  </a:lnTo>
                  <a:lnTo>
                    <a:pt x="28575" y="1778939"/>
                  </a:lnTo>
                  <a:lnTo>
                    <a:pt x="22186" y="1772539"/>
                  </a:lnTo>
                  <a:close/>
                </a:path>
              </a:pathLst>
            </a:custGeom>
            <a:solidFill>
              <a:srgbClr val="7F7F7F"/>
            </a:solidFill>
          </p:spPr>
          <p:txBody>
            <a:bodyPr wrap="square" lIns="0" tIns="0" rIns="0" bIns="0" rtlCol="0"/>
            <a:lstStyle/>
            <a:p>
              <a:endParaRPr sz="1350"/>
            </a:p>
          </p:txBody>
        </p:sp>
        <p:sp>
          <p:nvSpPr>
            <p:cNvPr id="18" name="object 18"/>
            <p:cNvSpPr/>
            <p:nvPr/>
          </p:nvSpPr>
          <p:spPr>
            <a:xfrm>
              <a:off x="8527" y="3516"/>
              <a:ext cx="34" cy="2128"/>
            </a:xfrm>
            <a:custGeom>
              <a:avLst/>
              <a:gdLst/>
              <a:ahLst/>
              <a:cxnLst/>
              <a:rect l="l" t="t" r="r" b="b"/>
              <a:pathLst>
                <a:path w="28575" h="1801495">
                  <a:moveTo>
                    <a:pt x="22174" y="0"/>
                  </a:moveTo>
                  <a:lnTo>
                    <a:pt x="6388" y="0"/>
                  </a:lnTo>
                  <a:lnTo>
                    <a:pt x="0" y="6400"/>
                  </a:lnTo>
                  <a:lnTo>
                    <a:pt x="0" y="22212"/>
                  </a:lnTo>
                  <a:lnTo>
                    <a:pt x="6388" y="28613"/>
                  </a:lnTo>
                  <a:lnTo>
                    <a:pt x="22174" y="28613"/>
                  </a:lnTo>
                  <a:lnTo>
                    <a:pt x="28575" y="22212"/>
                  </a:lnTo>
                  <a:lnTo>
                    <a:pt x="28575" y="6400"/>
                  </a:lnTo>
                  <a:lnTo>
                    <a:pt x="22174" y="0"/>
                  </a:lnTo>
                  <a:close/>
                </a:path>
                <a:path w="28575" h="1801495">
                  <a:moveTo>
                    <a:pt x="22174" y="57188"/>
                  </a:moveTo>
                  <a:lnTo>
                    <a:pt x="6388" y="57188"/>
                  </a:lnTo>
                  <a:lnTo>
                    <a:pt x="0" y="63576"/>
                  </a:lnTo>
                  <a:lnTo>
                    <a:pt x="0" y="79387"/>
                  </a:lnTo>
                  <a:lnTo>
                    <a:pt x="6388" y="85788"/>
                  </a:lnTo>
                  <a:lnTo>
                    <a:pt x="22174" y="85788"/>
                  </a:lnTo>
                  <a:lnTo>
                    <a:pt x="28575" y="79387"/>
                  </a:lnTo>
                  <a:lnTo>
                    <a:pt x="28575" y="63576"/>
                  </a:lnTo>
                  <a:lnTo>
                    <a:pt x="22174" y="57188"/>
                  </a:lnTo>
                  <a:close/>
                </a:path>
                <a:path w="28575" h="1801495">
                  <a:moveTo>
                    <a:pt x="22174" y="114363"/>
                  </a:moveTo>
                  <a:lnTo>
                    <a:pt x="6388" y="114363"/>
                  </a:lnTo>
                  <a:lnTo>
                    <a:pt x="0" y="120764"/>
                  </a:lnTo>
                  <a:lnTo>
                    <a:pt x="0" y="136563"/>
                  </a:lnTo>
                  <a:lnTo>
                    <a:pt x="6388" y="142963"/>
                  </a:lnTo>
                  <a:lnTo>
                    <a:pt x="22174" y="142963"/>
                  </a:lnTo>
                  <a:lnTo>
                    <a:pt x="28575" y="136563"/>
                  </a:lnTo>
                  <a:lnTo>
                    <a:pt x="28575" y="120764"/>
                  </a:lnTo>
                  <a:lnTo>
                    <a:pt x="22174" y="114363"/>
                  </a:lnTo>
                  <a:close/>
                </a:path>
                <a:path w="28575" h="1801495">
                  <a:moveTo>
                    <a:pt x="22174" y="171538"/>
                  </a:moveTo>
                  <a:lnTo>
                    <a:pt x="6388" y="171538"/>
                  </a:lnTo>
                  <a:lnTo>
                    <a:pt x="0" y="177939"/>
                  </a:lnTo>
                  <a:lnTo>
                    <a:pt x="0" y="193751"/>
                  </a:lnTo>
                  <a:lnTo>
                    <a:pt x="6388" y="200139"/>
                  </a:lnTo>
                  <a:lnTo>
                    <a:pt x="22174" y="200139"/>
                  </a:lnTo>
                  <a:lnTo>
                    <a:pt x="28575" y="193751"/>
                  </a:lnTo>
                  <a:lnTo>
                    <a:pt x="28575" y="177939"/>
                  </a:lnTo>
                  <a:lnTo>
                    <a:pt x="22174" y="171538"/>
                  </a:lnTo>
                  <a:close/>
                </a:path>
                <a:path w="28575" h="1801495">
                  <a:moveTo>
                    <a:pt x="22174" y="228714"/>
                  </a:moveTo>
                  <a:lnTo>
                    <a:pt x="6388" y="228714"/>
                  </a:lnTo>
                  <a:lnTo>
                    <a:pt x="0" y="235115"/>
                  </a:lnTo>
                  <a:lnTo>
                    <a:pt x="0" y="250926"/>
                  </a:lnTo>
                  <a:lnTo>
                    <a:pt x="6388" y="257327"/>
                  </a:lnTo>
                  <a:lnTo>
                    <a:pt x="22174" y="257327"/>
                  </a:lnTo>
                  <a:lnTo>
                    <a:pt x="28575" y="250926"/>
                  </a:lnTo>
                  <a:lnTo>
                    <a:pt x="28575" y="235115"/>
                  </a:lnTo>
                  <a:lnTo>
                    <a:pt x="22174" y="228714"/>
                  </a:lnTo>
                  <a:close/>
                </a:path>
                <a:path w="28575" h="1801495">
                  <a:moveTo>
                    <a:pt x="22174" y="285902"/>
                  </a:moveTo>
                  <a:lnTo>
                    <a:pt x="6388" y="285902"/>
                  </a:lnTo>
                  <a:lnTo>
                    <a:pt x="0" y="292290"/>
                  </a:lnTo>
                  <a:lnTo>
                    <a:pt x="0" y="308102"/>
                  </a:lnTo>
                  <a:lnTo>
                    <a:pt x="6388" y="314502"/>
                  </a:lnTo>
                  <a:lnTo>
                    <a:pt x="22174" y="314502"/>
                  </a:lnTo>
                  <a:lnTo>
                    <a:pt x="28575" y="308102"/>
                  </a:lnTo>
                  <a:lnTo>
                    <a:pt x="28575" y="292290"/>
                  </a:lnTo>
                  <a:lnTo>
                    <a:pt x="22174" y="285902"/>
                  </a:lnTo>
                  <a:close/>
                </a:path>
                <a:path w="28575" h="1801495">
                  <a:moveTo>
                    <a:pt x="22174" y="343077"/>
                  </a:moveTo>
                  <a:lnTo>
                    <a:pt x="6388" y="343077"/>
                  </a:lnTo>
                  <a:lnTo>
                    <a:pt x="0" y="349478"/>
                  </a:lnTo>
                  <a:lnTo>
                    <a:pt x="0" y="365277"/>
                  </a:lnTo>
                  <a:lnTo>
                    <a:pt x="6388" y="371678"/>
                  </a:lnTo>
                  <a:lnTo>
                    <a:pt x="22174" y="371678"/>
                  </a:lnTo>
                  <a:lnTo>
                    <a:pt x="28575" y="365277"/>
                  </a:lnTo>
                  <a:lnTo>
                    <a:pt x="28575" y="349478"/>
                  </a:lnTo>
                  <a:lnTo>
                    <a:pt x="22174" y="343077"/>
                  </a:lnTo>
                  <a:close/>
                </a:path>
                <a:path w="28575" h="1801495">
                  <a:moveTo>
                    <a:pt x="22174" y="400253"/>
                  </a:moveTo>
                  <a:lnTo>
                    <a:pt x="6388" y="400253"/>
                  </a:lnTo>
                  <a:lnTo>
                    <a:pt x="0" y="406654"/>
                  </a:lnTo>
                  <a:lnTo>
                    <a:pt x="0" y="422465"/>
                  </a:lnTo>
                  <a:lnTo>
                    <a:pt x="6388" y="428853"/>
                  </a:lnTo>
                  <a:lnTo>
                    <a:pt x="22174" y="428853"/>
                  </a:lnTo>
                  <a:lnTo>
                    <a:pt x="28575" y="422465"/>
                  </a:lnTo>
                  <a:lnTo>
                    <a:pt x="28575" y="406654"/>
                  </a:lnTo>
                  <a:lnTo>
                    <a:pt x="22174" y="400253"/>
                  </a:lnTo>
                  <a:close/>
                </a:path>
                <a:path w="28575" h="1801495">
                  <a:moveTo>
                    <a:pt x="22174" y="457428"/>
                  </a:moveTo>
                  <a:lnTo>
                    <a:pt x="6388" y="457428"/>
                  </a:lnTo>
                  <a:lnTo>
                    <a:pt x="0" y="463829"/>
                  </a:lnTo>
                  <a:lnTo>
                    <a:pt x="0" y="479640"/>
                  </a:lnTo>
                  <a:lnTo>
                    <a:pt x="6388" y="486041"/>
                  </a:lnTo>
                  <a:lnTo>
                    <a:pt x="22174" y="486041"/>
                  </a:lnTo>
                  <a:lnTo>
                    <a:pt x="28575" y="479640"/>
                  </a:lnTo>
                  <a:lnTo>
                    <a:pt x="28575" y="463829"/>
                  </a:lnTo>
                  <a:lnTo>
                    <a:pt x="22174" y="457428"/>
                  </a:lnTo>
                  <a:close/>
                </a:path>
                <a:path w="28575" h="1801495">
                  <a:moveTo>
                    <a:pt x="22174" y="514616"/>
                  </a:moveTo>
                  <a:lnTo>
                    <a:pt x="6388" y="514616"/>
                  </a:lnTo>
                  <a:lnTo>
                    <a:pt x="0" y="521004"/>
                  </a:lnTo>
                  <a:lnTo>
                    <a:pt x="0" y="536816"/>
                  </a:lnTo>
                  <a:lnTo>
                    <a:pt x="6388" y="543217"/>
                  </a:lnTo>
                  <a:lnTo>
                    <a:pt x="22174" y="543217"/>
                  </a:lnTo>
                  <a:lnTo>
                    <a:pt x="28575" y="536816"/>
                  </a:lnTo>
                  <a:lnTo>
                    <a:pt x="28575" y="521004"/>
                  </a:lnTo>
                  <a:lnTo>
                    <a:pt x="22174" y="514616"/>
                  </a:lnTo>
                  <a:close/>
                </a:path>
                <a:path w="28575" h="1801495">
                  <a:moveTo>
                    <a:pt x="22174" y="571792"/>
                  </a:moveTo>
                  <a:lnTo>
                    <a:pt x="6388" y="571792"/>
                  </a:lnTo>
                  <a:lnTo>
                    <a:pt x="0" y="578192"/>
                  </a:lnTo>
                  <a:lnTo>
                    <a:pt x="0" y="593991"/>
                  </a:lnTo>
                  <a:lnTo>
                    <a:pt x="6388" y="600392"/>
                  </a:lnTo>
                  <a:lnTo>
                    <a:pt x="22174" y="600392"/>
                  </a:lnTo>
                  <a:lnTo>
                    <a:pt x="28575" y="593991"/>
                  </a:lnTo>
                  <a:lnTo>
                    <a:pt x="28575" y="578192"/>
                  </a:lnTo>
                  <a:lnTo>
                    <a:pt x="22174" y="571792"/>
                  </a:lnTo>
                  <a:close/>
                </a:path>
                <a:path w="28575" h="1801495">
                  <a:moveTo>
                    <a:pt x="22174" y="628967"/>
                  </a:moveTo>
                  <a:lnTo>
                    <a:pt x="6388" y="628967"/>
                  </a:lnTo>
                  <a:lnTo>
                    <a:pt x="0" y="635368"/>
                  </a:lnTo>
                  <a:lnTo>
                    <a:pt x="0" y="651179"/>
                  </a:lnTo>
                  <a:lnTo>
                    <a:pt x="6388" y="657567"/>
                  </a:lnTo>
                  <a:lnTo>
                    <a:pt x="22174" y="657567"/>
                  </a:lnTo>
                  <a:lnTo>
                    <a:pt x="28575" y="651179"/>
                  </a:lnTo>
                  <a:lnTo>
                    <a:pt x="28575" y="635368"/>
                  </a:lnTo>
                  <a:lnTo>
                    <a:pt x="22174" y="628967"/>
                  </a:lnTo>
                  <a:close/>
                </a:path>
                <a:path w="28575" h="1801495">
                  <a:moveTo>
                    <a:pt x="22174" y="686142"/>
                  </a:moveTo>
                  <a:lnTo>
                    <a:pt x="6388" y="686142"/>
                  </a:lnTo>
                  <a:lnTo>
                    <a:pt x="0" y="692543"/>
                  </a:lnTo>
                  <a:lnTo>
                    <a:pt x="0" y="708355"/>
                  </a:lnTo>
                  <a:lnTo>
                    <a:pt x="6388" y="714756"/>
                  </a:lnTo>
                  <a:lnTo>
                    <a:pt x="22174" y="714756"/>
                  </a:lnTo>
                  <a:lnTo>
                    <a:pt x="28575" y="708355"/>
                  </a:lnTo>
                  <a:lnTo>
                    <a:pt x="28575" y="692543"/>
                  </a:lnTo>
                  <a:lnTo>
                    <a:pt x="22174" y="686142"/>
                  </a:lnTo>
                  <a:close/>
                </a:path>
                <a:path w="28575" h="1801495">
                  <a:moveTo>
                    <a:pt x="22174" y="743331"/>
                  </a:moveTo>
                  <a:lnTo>
                    <a:pt x="6388" y="743331"/>
                  </a:lnTo>
                  <a:lnTo>
                    <a:pt x="0" y="749719"/>
                  </a:lnTo>
                  <a:lnTo>
                    <a:pt x="0" y="765530"/>
                  </a:lnTo>
                  <a:lnTo>
                    <a:pt x="6388" y="771931"/>
                  </a:lnTo>
                  <a:lnTo>
                    <a:pt x="22174" y="771931"/>
                  </a:lnTo>
                  <a:lnTo>
                    <a:pt x="28575" y="765530"/>
                  </a:lnTo>
                  <a:lnTo>
                    <a:pt x="28575" y="749719"/>
                  </a:lnTo>
                  <a:lnTo>
                    <a:pt x="22174" y="743331"/>
                  </a:lnTo>
                  <a:close/>
                </a:path>
                <a:path w="28575" h="1801495">
                  <a:moveTo>
                    <a:pt x="22174" y="800506"/>
                  </a:moveTo>
                  <a:lnTo>
                    <a:pt x="6388" y="800506"/>
                  </a:lnTo>
                  <a:lnTo>
                    <a:pt x="0" y="806907"/>
                  </a:lnTo>
                  <a:lnTo>
                    <a:pt x="0" y="822706"/>
                  </a:lnTo>
                  <a:lnTo>
                    <a:pt x="6388" y="829106"/>
                  </a:lnTo>
                  <a:lnTo>
                    <a:pt x="22174" y="829106"/>
                  </a:lnTo>
                  <a:lnTo>
                    <a:pt x="28575" y="822706"/>
                  </a:lnTo>
                  <a:lnTo>
                    <a:pt x="28575" y="806907"/>
                  </a:lnTo>
                  <a:lnTo>
                    <a:pt x="22174" y="800506"/>
                  </a:lnTo>
                  <a:close/>
                </a:path>
                <a:path w="28575" h="1801495">
                  <a:moveTo>
                    <a:pt x="22174" y="857681"/>
                  </a:moveTo>
                  <a:lnTo>
                    <a:pt x="6388" y="857681"/>
                  </a:lnTo>
                  <a:lnTo>
                    <a:pt x="0" y="864082"/>
                  </a:lnTo>
                  <a:lnTo>
                    <a:pt x="0" y="879894"/>
                  </a:lnTo>
                  <a:lnTo>
                    <a:pt x="6388" y="886282"/>
                  </a:lnTo>
                  <a:lnTo>
                    <a:pt x="22174" y="886282"/>
                  </a:lnTo>
                  <a:lnTo>
                    <a:pt x="28575" y="879894"/>
                  </a:lnTo>
                  <a:lnTo>
                    <a:pt x="28575" y="864082"/>
                  </a:lnTo>
                  <a:lnTo>
                    <a:pt x="22174" y="857681"/>
                  </a:lnTo>
                  <a:close/>
                </a:path>
                <a:path w="28575" h="1801495">
                  <a:moveTo>
                    <a:pt x="22174" y="914857"/>
                  </a:moveTo>
                  <a:lnTo>
                    <a:pt x="6388" y="914857"/>
                  </a:lnTo>
                  <a:lnTo>
                    <a:pt x="0" y="921258"/>
                  </a:lnTo>
                  <a:lnTo>
                    <a:pt x="0" y="937069"/>
                  </a:lnTo>
                  <a:lnTo>
                    <a:pt x="6388" y="943470"/>
                  </a:lnTo>
                  <a:lnTo>
                    <a:pt x="22174" y="943470"/>
                  </a:lnTo>
                  <a:lnTo>
                    <a:pt x="28575" y="937069"/>
                  </a:lnTo>
                  <a:lnTo>
                    <a:pt x="28575" y="921258"/>
                  </a:lnTo>
                  <a:lnTo>
                    <a:pt x="22174" y="914857"/>
                  </a:lnTo>
                  <a:close/>
                </a:path>
                <a:path w="28575" h="1801495">
                  <a:moveTo>
                    <a:pt x="22174" y="972045"/>
                  </a:moveTo>
                  <a:lnTo>
                    <a:pt x="6388" y="972045"/>
                  </a:lnTo>
                  <a:lnTo>
                    <a:pt x="0" y="978433"/>
                  </a:lnTo>
                  <a:lnTo>
                    <a:pt x="0" y="994244"/>
                  </a:lnTo>
                  <a:lnTo>
                    <a:pt x="6388" y="1000645"/>
                  </a:lnTo>
                  <a:lnTo>
                    <a:pt x="22174" y="1000645"/>
                  </a:lnTo>
                  <a:lnTo>
                    <a:pt x="28575" y="994244"/>
                  </a:lnTo>
                  <a:lnTo>
                    <a:pt x="28575" y="978433"/>
                  </a:lnTo>
                  <a:lnTo>
                    <a:pt x="22174" y="972045"/>
                  </a:lnTo>
                  <a:close/>
                </a:path>
                <a:path w="28575" h="1801495">
                  <a:moveTo>
                    <a:pt x="22174" y="1029220"/>
                  </a:moveTo>
                  <a:lnTo>
                    <a:pt x="6388" y="1029220"/>
                  </a:lnTo>
                  <a:lnTo>
                    <a:pt x="0" y="1035621"/>
                  </a:lnTo>
                  <a:lnTo>
                    <a:pt x="0" y="1051420"/>
                  </a:lnTo>
                  <a:lnTo>
                    <a:pt x="6388" y="1057821"/>
                  </a:lnTo>
                  <a:lnTo>
                    <a:pt x="22174" y="1057821"/>
                  </a:lnTo>
                  <a:lnTo>
                    <a:pt x="28575" y="1051420"/>
                  </a:lnTo>
                  <a:lnTo>
                    <a:pt x="28575" y="1035621"/>
                  </a:lnTo>
                  <a:lnTo>
                    <a:pt x="22174" y="1029220"/>
                  </a:lnTo>
                  <a:close/>
                </a:path>
                <a:path w="28575" h="1801495">
                  <a:moveTo>
                    <a:pt x="22174" y="1086396"/>
                  </a:moveTo>
                  <a:lnTo>
                    <a:pt x="6388" y="1086396"/>
                  </a:lnTo>
                  <a:lnTo>
                    <a:pt x="0" y="1092796"/>
                  </a:lnTo>
                  <a:lnTo>
                    <a:pt x="0" y="1108608"/>
                  </a:lnTo>
                  <a:lnTo>
                    <a:pt x="6388" y="1114996"/>
                  </a:lnTo>
                  <a:lnTo>
                    <a:pt x="22174" y="1114996"/>
                  </a:lnTo>
                  <a:lnTo>
                    <a:pt x="28575" y="1108608"/>
                  </a:lnTo>
                  <a:lnTo>
                    <a:pt x="28575" y="1092796"/>
                  </a:lnTo>
                  <a:lnTo>
                    <a:pt x="22174" y="1086396"/>
                  </a:lnTo>
                  <a:close/>
                </a:path>
                <a:path w="28575" h="1801495">
                  <a:moveTo>
                    <a:pt x="22174" y="1143571"/>
                  </a:moveTo>
                  <a:lnTo>
                    <a:pt x="6388" y="1143571"/>
                  </a:lnTo>
                  <a:lnTo>
                    <a:pt x="0" y="1149972"/>
                  </a:lnTo>
                  <a:lnTo>
                    <a:pt x="0" y="1165783"/>
                  </a:lnTo>
                  <a:lnTo>
                    <a:pt x="6388" y="1172184"/>
                  </a:lnTo>
                  <a:lnTo>
                    <a:pt x="22174" y="1172184"/>
                  </a:lnTo>
                  <a:lnTo>
                    <a:pt x="28575" y="1165783"/>
                  </a:lnTo>
                  <a:lnTo>
                    <a:pt x="28575" y="1149972"/>
                  </a:lnTo>
                  <a:lnTo>
                    <a:pt x="22174" y="1143571"/>
                  </a:lnTo>
                  <a:close/>
                </a:path>
                <a:path w="28575" h="1801495">
                  <a:moveTo>
                    <a:pt x="22174" y="1200759"/>
                  </a:moveTo>
                  <a:lnTo>
                    <a:pt x="6388" y="1200759"/>
                  </a:lnTo>
                  <a:lnTo>
                    <a:pt x="0" y="1207147"/>
                  </a:lnTo>
                  <a:lnTo>
                    <a:pt x="0" y="1222959"/>
                  </a:lnTo>
                  <a:lnTo>
                    <a:pt x="6388" y="1229360"/>
                  </a:lnTo>
                  <a:lnTo>
                    <a:pt x="22174" y="1229360"/>
                  </a:lnTo>
                  <a:lnTo>
                    <a:pt x="28575" y="1222959"/>
                  </a:lnTo>
                  <a:lnTo>
                    <a:pt x="28575" y="1207147"/>
                  </a:lnTo>
                  <a:lnTo>
                    <a:pt x="22174" y="1200759"/>
                  </a:lnTo>
                  <a:close/>
                </a:path>
                <a:path w="28575" h="1801495">
                  <a:moveTo>
                    <a:pt x="22174" y="1257935"/>
                  </a:moveTo>
                  <a:lnTo>
                    <a:pt x="6388" y="1257935"/>
                  </a:lnTo>
                  <a:lnTo>
                    <a:pt x="0" y="1264335"/>
                  </a:lnTo>
                  <a:lnTo>
                    <a:pt x="0" y="1280147"/>
                  </a:lnTo>
                  <a:lnTo>
                    <a:pt x="6388" y="1286535"/>
                  </a:lnTo>
                  <a:lnTo>
                    <a:pt x="22174" y="1286535"/>
                  </a:lnTo>
                  <a:lnTo>
                    <a:pt x="28575" y="1280147"/>
                  </a:lnTo>
                  <a:lnTo>
                    <a:pt x="28575" y="1264335"/>
                  </a:lnTo>
                  <a:lnTo>
                    <a:pt x="22174" y="1257935"/>
                  </a:lnTo>
                  <a:close/>
                </a:path>
                <a:path w="28575" h="1801495">
                  <a:moveTo>
                    <a:pt x="22174" y="1315110"/>
                  </a:moveTo>
                  <a:lnTo>
                    <a:pt x="6388" y="1315110"/>
                  </a:lnTo>
                  <a:lnTo>
                    <a:pt x="0" y="1321511"/>
                  </a:lnTo>
                  <a:lnTo>
                    <a:pt x="0" y="1337322"/>
                  </a:lnTo>
                  <a:lnTo>
                    <a:pt x="6388" y="1343710"/>
                  </a:lnTo>
                  <a:lnTo>
                    <a:pt x="22174" y="1343710"/>
                  </a:lnTo>
                  <a:lnTo>
                    <a:pt x="28575" y="1337322"/>
                  </a:lnTo>
                  <a:lnTo>
                    <a:pt x="28575" y="1321511"/>
                  </a:lnTo>
                  <a:lnTo>
                    <a:pt x="22174" y="1315110"/>
                  </a:lnTo>
                  <a:close/>
                </a:path>
                <a:path w="28575" h="1801495">
                  <a:moveTo>
                    <a:pt x="22174" y="1372285"/>
                  </a:moveTo>
                  <a:lnTo>
                    <a:pt x="6388" y="1372285"/>
                  </a:lnTo>
                  <a:lnTo>
                    <a:pt x="0" y="1378686"/>
                  </a:lnTo>
                  <a:lnTo>
                    <a:pt x="0" y="1394498"/>
                  </a:lnTo>
                  <a:lnTo>
                    <a:pt x="6388" y="1400898"/>
                  </a:lnTo>
                  <a:lnTo>
                    <a:pt x="22174" y="1400898"/>
                  </a:lnTo>
                  <a:lnTo>
                    <a:pt x="28575" y="1394498"/>
                  </a:lnTo>
                  <a:lnTo>
                    <a:pt x="28575" y="1378686"/>
                  </a:lnTo>
                  <a:lnTo>
                    <a:pt x="22174" y="1372285"/>
                  </a:lnTo>
                  <a:close/>
                </a:path>
                <a:path w="28575" h="1801495">
                  <a:moveTo>
                    <a:pt x="22174" y="1429473"/>
                  </a:moveTo>
                  <a:lnTo>
                    <a:pt x="6388" y="1429473"/>
                  </a:lnTo>
                  <a:lnTo>
                    <a:pt x="0" y="1435862"/>
                  </a:lnTo>
                  <a:lnTo>
                    <a:pt x="0" y="1451673"/>
                  </a:lnTo>
                  <a:lnTo>
                    <a:pt x="6388" y="1458074"/>
                  </a:lnTo>
                  <a:lnTo>
                    <a:pt x="22174" y="1458074"/>
                  </a:lnTo>
                  <a:lnTo>
                    <a:pt x="28575" y="1451673"/>
                  </a:lnTo>
                  <a:lnTo>
                    <a:pt x="28575" y="1435862"/>
                  </a:lnTo>
                  <a:lnTo>
                    <a:pt x="22174" y="1429473"/>
                  </a:lnTo>
                  <a:close/>
                </a:path>
                <a:path w="28575" h="1801495">
                  <a:moveTo>
                    <a:pt x="22174" y="1486649"/>
                  </a:moveTo>
                  <a:lnTo>
                    <a:pt x="6388" y="1486649"/>
                  </a:lnTo>
                  <a:lnTo>
                    <a:pt x="0" y="1493050"/>
                  </a:lnTo>
                  <a:lnTo>
                    <a:pt x="0" y="1508861"/>
                  </a:lnTo>
                  <a:lnTo>
                    <a:pt x="6388" y="1515249"/>
                  </a:lnTo>
                  <a:lnTo>
                    <a:pt x="22174" y="1515249"/>
                  </a:lnTo>
                  <a:lnTo>
                    <a:pt x="28575" y="1508861"/>
                  </a:lnTo>
                  <a:lnTo>
                    <a:pt x="28575" y="1493050"/>
                  </a:lnTo>
                  <a:lnTo>
                    <a:pt x="22174" y="1486649"/>
                  </a:lnTo>
                  <a:close/>
                </a:path>
                <a:path w="28575" h="1801495">
                  <a:moveTo>
                    <a:pt x="22174" y="1543824"/>
                  </a:moveTo>
                  <a:lnTo>
                    <a:pt x="6388" y="1543824"/>
                  </a:lnTo>
                  <a:lnTo>
                    <a:pt x="0" y="1550225"/>
                  </a:lnTo>
                  <a:lnTo>
                    <a:pt x="0" y="1566037"/>
                  </a:lnTo>
                  <a:lnTo>
                    <a:pt x="6388" y="1572425"/>
                  </a:lnTo>
                  <a:lnTo>
                    <a:pt x="22174" y="1572425"/>
                  </a:lnTo>
                  <a:lnTo>
                    <a:pt x="28575" y="1566037"/>
                  </a:lnTo>
                  <a:lnTo>
                    <a:pt x="28575" y="1550225"/>
                  </a:lnTo>
                  <a:lnTo>
                    <a:pt x="22174" y="1543824"/>
                  </a:lnTo>
                  <a:close/>
                </a:path>
                <a:path w="28575" h="1801495">
                  <a:moveTo>
                    <a:pt x="22174" y="1601000"/>
                  </a:moveTo>
                  <a:lnTo>
                    <a:pt x="6388" y="1601000"/>
                  </a:lnTo>
                  <a:lnTo>
                    <a:pt x="0" y="1607400"/>
                  </a:lnTo>
                  <a:lnTo>
                    <a:pt x="0" y="1623212"/>
                  </a:lnTo>
                  <a:lnTo>
                    <a:pt x="6388" y="1629613"/>
                  </a:lnTo>
                  <a:lnTo>
                    <a:pt x="22174" y="1629613"/>
                  </a:lnTo>
                  <a:lnTo>
                    <a:pt x="28575" y="1623212"/>
                  </a:lnTo>
                  <a:lnTo>
                    <a:pt x="28575" y="1607400"/>
                  </a:lnTo>
                  <a:lnTo>
                    <a:pt x="22174" y="1601000"/>
                  </a:lnTo>
                  <a:close/>
                </a:path>
                <a:path w="28575" h="1801495">
                  <a:moveTo>
                    <a:pt x="22174" y="1658188"/>
                  </a:moveTo>
                  <a:lnTo>
                    <a:pt x="6388" y="1658188"/>
                  </a:lnTo>
                  <a:lnTo>
                    <a:pt x="0" y="1664576"/>
                  </a:lnTo>
                  <a:lnTo>
                    <a:pt x="0" y="1680387"/>
                  </a:lnTo>
                  <a:lnTo>
                    <a:pt x="6388" y="1686788"/>
                  </a:lnTo>
                  <a:lnTo>
                    <a:pt x="22174" y="1686788"/>
                  </a:lnTo>
                  <a:lnTo>
                    <a:pt x="28575" y="1680387"/>
                  </a:lnTo>
                  <a:lnTo>
                    <a:pt x="28575" y="1664576"/>
                  </a:lnTo>
                  <a:lnTo>
                    <a:pt x="22174" y="1658188"/>
                  </a:lnTo>
                  <a:close/>
                </a:path>
                <a:path w="28575" h="1801495">
                  <a:moveTo>
                    <a:pt x="22174" y="1715363"/>
                  </a:moveTo>
                  <a:lnTo>
                    <a:pt x="6388" y="1715363"/>
                  </a:lnTo>
                  <a:lnTo>
                    <a:pt x="0" y="1721764"/>
                  </a:lnTo>
                  <a:lnTo>
                    <a:pt x="0" y="1737575"/>
                  </a:lnTo>
                  <a:lnTo>
                    <a:pt x="6388" y="1743964"/>
                  </a:lnTo>
                  <a:lnTo>
                    <a:pt x="22174" y="1743964"/>
                  </a:lnTo>
                  <a:lnTo>
                    <a:pt x="28575" y="1737575"/>
                  </a:lnTo>
                  <a:lnTo>
                    <a:pt x="28575" y="1721764"/>
                  </a:lnTo>
                  <a:lnTo>
                    <a:pt x="22174" y="1715363"/>
                  </a:lnTo>
                  <a:close/>
                </a:path>
                <a:path w="28575" h="1801495">
                  <a:moveTo>
                    <a:pt x="22174" y="1772539"/>
                  </a:moveTo>
                  <a:lnTo>
                    <a:pt x="6388" y="1772539"/>
                  </a:lnTo>
                  <a:lnTo>
                    <a:pt x="0" y="1778939"/>
                  </a:lnTo>
                  <a:lnTo>
                    <a:pt x="0" y="1794751"/>
                  </a:lnTo>
                  <a:lnTo>
                    <a:pt x="6388" y="1801139"/>
                  </a:lnTo>
                  <a:lnTo>
                    <a:pt x="22174" y="1801139"/>
                  </a:lnTo>
                  <a:lnTo>
                    <a:pt x="28575" y="1794751"/>
                  </a:lnTo>
                  <a:lnTo>
                    <a:pt x="28575" y="1778939"/>
                  </a:lnTo>
                  <a:lnTo>
                    <a:pt x="22174" y="1772539"/>
                  </a:lnTo>
                  <a:close/>
                </a:path>
              </a:pathLst>
            </a:custGeom>
            <a:solidFill>
              <a:srgbClr val="7F7F7F"/>
            </a:solidFill>
          </p:spPr>
          <p:txBody>
            <a:bodyPr wrap="square" lIns="0" tIns="0" rIns="0" bIns="0" rtlCol="0"/>
            <a:lstStyle/>
            <a:p>
              <a:endParaRPr sz="1350"/>
            </a:p>
          </p:txBody>
        </p:sp>
        <p:sp>
          <p:nvSpPr>
            <p:cNvPr id="21" name="object 21"/>
            <p:cNvSpPr/>
            <p:nvPr/>
          </p:nvSpPr>
          <p:spPr>
            <a:xfrm>
              <a:off x="7401" y="4885"/>
              <a:ext cx="486" cy="487"/>
            </a:xfrm>
            <a:custGeom>
              <a:avLst/>
              <a:gdLst/>
              <a:ahLst/>
              <a:cxnLst/>
              <a:rect l="l" t="t" r="r" b="b"/>
              <a:pathLst>
                <a:path w="411479" h="412114">
                  <a:moveTo>
                    <a:pt x="205739" y="0"/>
                  </a:moveTo>
                  <a:lnTo>
                    <a:pt x="158565" y="5433"/>
                  </a:lnTo>
                  <a:lnTo>
                    <a:pt x="115260" y="20911"/>
                  </a:lnTo>
                  <a:lnTo>
                    <a:pt x="77060" y="45199"/>
                  </a:lnTo>
                  <a:lnTo>
                    <a:pt x="45198" y="77062"/>
                  </a:lnTo>
                  <a:lnTo>
                    <a:pt x="20911" y="115265"/>
                  </a:lnTo>
                  <a:lnTo>
                    <a:pt x="5433" y="158573"/>
                  </a:lnTo>
                  <a:lnTo>
                    <a:pt x="0" y="205752"/>
                  </a:lnTo>
                  <a:lnTo>
                    <a:pt x="5433" y="252926"/>
                  </a:lnTo>
                  <a:lnTo>
                    <a:pt x="20911" y="296231"/>
                  </a:lnTo>
                  <a:lnTo>
                    <a:pt x="45198" y="334432"/>
                  </a:lnTo>
                  <a:lnTo>
                    <a:pt x="77060" y="366293"/>
                  </a:lnTo>
                  <a:lnTo>
                    <a:pt x="115260" y="390581"/>
                  </a:lnTo>
                  <a:lnTo>
                    <a:pt x="158565" y="406058"/>
                  </a:lnTo>
                  <a:lnTo>
                    <a:pt x="205739" y="411492"/>
                  </a:lnTo>
                  <a:lnTo>
                    <a:pt x="252914" y="406058"/>
                  </a:lnTo>
                  <a:lnTo>
                    <a:pt x="296219" y="390581"/>
                  </a:lnTo>
                  <a:lnTo>
                    <a:pt x="334419" y="366293"/>
                  </a:lnTo>
                  <a:lnTo>
                    <a:pt x="366281" y="334432"/>
                  </a:lnTo>
                  <a:lnTo>
                    <a:pt x="390568" y="296231"/>
                  </a:lnTo>
                  <a:lnTo>
                    <a:pt x="406046" y="252926"/>
                  </a:lnTo>
                  <a:lnTo>
                    <a:pt x="411480" y="205752"/>
                  </a:lnTo>
                  <a:lnTo>
                    <a:pt x="406046" y="158573"/>
                  </a:lnTo>
                  <a:lnTo>
                    <a:pt x="390568" y="115265"/>
                  </a:lnTo>
                  <a:lnTo>
                    <a:pt x="366281" y="77062"/>
                  </a:lnTo>
                  <a:lnTo>
                    <a:pt x="334419" y="45199"/>
                  </a:lnTo>
                  <a:lnTo>
                    <a:pt x="296219" y="20911"/>
                  </a:lnTo>
                  <a:lnTo>
                    <a:pt x="252914" y="5433"/>
                  </a:lnTo>
                  <a:lnTo>
                    <a:pt x="205739" y="0"/>
                  </a:lnTo>
                  <a:close/>
                </a:path>
              </a:pathLst>
            </a:custGeom>
            <a:solidFill>
              <a:srgbClr val="FFFFFF"/>
            </a:solidFill>
          </p:spPr>
          <p:txBody>
            <a:bodyPr wrap="square" lIns="0" tIns="0" rIns="0" bIns="0" rtlCol="0"/>
            <a:lstStyle/>
            <a:p>
              <a:endParaRPr sz="1350"/>
            </a:p>
          </p:txBody>
        </p:sp>
        <p:sp>
          <p:nvSpPr>
            <p:cNvPr id="22" name="object 22"/>
            <p:cNvSpPr/>
            <p:nvPr/>
          </p:nvSpPr>
          <p:spPr>
            <a:xfrm>
              <a:off x="7644" y="4885"/>
              <a:ext cx="0" cy="486"/>
            </a:xfrm>
            <a:custGeom>
              <a:avLst/>
              <a:gdLst/>
              <a:ahLst/>
              <a:cxnLst/>
              <a:rect l="l" t="t" r="r" b="b"/>
              <a:pathLst>
                <a:path h="411479">
                  <a:moveTo>
                    <a:pt x="0" y="0"/>
                  </a:moveTo>
                  <a:lnTo>
                    <a:pt x="0" y="411486"/>
                  </a:lnTo>
                </a:path>
              </a:pathLst>
            </a:custGeom>
            <a:ln w="38100">
              <a:solidFill>
                <a:srgbClr val="000000"/>
              </a:solidFill>
            </a:ln>
          </p:spPr>
          <p:txBody>
            <a:bodyPr wrap="square" lIns="0" tIns="0" rIns="0" bIns="0" rtlCol="0"/>
            <a:lstStyle/>
            <a:p>
              <a:endParaRPr sz="1350"/>
            </a:p>
          </p:txBody>
        </p:sp>
        <p:sp>
          <p:nvSpPr>
            <p:cNvPr id="23" name="object 23"/>
            <p:cNvSpPr/>
            <p:nvPr/>
          </p:nvSpPr>
          <p:spPr>
            <a:xfrm>
              <a:off x="7401" y="5128"/>
              <a:ext cx="486" cy="0"/>
            </a:xfrm>
            <a:custGeom>
              <a:avLst/>
              <a:gdLst/>
              <a:ahLst/>
              <a:cxnLst/>
              <a:rect l="l" t="t" r="r" b="b"/>
              <a:pathLst>
                <a:path w="411479">
                  <a:moveTo>
                    <a:pt x="0" y="0"/>
                  </a:moveTo>
                  <a:lnTo>
                    <a:pt x="411486" y="0"/>
                  </a:lnTo>
                </a:path>
              </a:pathLst>
            </a:custGeom>
            <a:ln w="38100">
              <a:solidFill>
                <a:srgbClr val="000000"/>
              </a:solidFill>
            </a:ln>
          </p:spPr>
          <p:txBody>
            <a:bodyPr wrap="square" lIns="0" tIns="0" rIns="0" bIns="0" rtlCol="0"/>
            <a:lstStyle/>
            <a:p>
              <a:endParaRPr sz="1350"/>
            </a:p>
          </p:txBody>
        </p:sp>
        <p:sp>
          <p:nvSpPr>
            <p:cNvPr id="24" name="object 24"/>
            <p:cNvSpPr/>
            <p:nvPr/>
          </p:nvSpPr>
          <p:spPr>
            <a:xfrm>
              <a:off x="7401" y="4885"/>
              <a:ext cx="486" cy="486"/>
            </a:xfrm>
            <a:custGeom>
              <a:avLst/>
              <a:gdLst/>
              <a:ahLst/>
              <a:cxnLst/>
              <a:rect l="l" t="t" r="r" b="b"/>
              <a:pathLst>
                <a:path w="411479" h="411479">
                  <a:moveTo>
                    <a:pt x="0" y="205743"/>
                  </a:moveTo>
                  <a:lnTo>
                    <a:pt x="5433" y="158568"/>
                  </a:lnTo>
                  <a:lnTo>
                    <a:pt x="20911" y="115262"/>
                  </a:lnTo>
                  <a:lnTo>
                    <a:pt x="45199" y="77061"/>
                  </a:lnTo>
                  <a:lnTo>
                    <a:pt x="77061" y="45199"/>
                  </a:lnTo>
                  <a:lnTo>
                    <a:pt x="115262" y="20911"/>
                  </a:lnTo>
                  <a:lnTo>
                    <a:pt x="158568" y="5433"/>
                  </a:lnTo>
                  <a:lnTo>
                    <a:pt x="205743" y="0"/>
                  </a:lnTo>
                  <a:lnTo>
                    <a:pt x="252918" y="5433"/>
                  </a:lnTo>
                  <a:lnTo>
                    <a:pt x="296223" y="20911"/>
                  </a:lnTo>
                  <a:lnTo>
                    <a:pt x="334425" y="45199"/>
                  </a:lnTo>
                  <a:lnTo>
                    <a:pt x="366286" y="77061"/>
                  </a:lnTo>
                  <a:lnTo>
                    <a:pt x="390574" y="115262"/>
                  </a:lnTo>
                  <a:lnTo>
                    <a:pt x="406052" y="158568"/>
                  </a:lnTo>
                  <a:lnTo>
                    <a:pt x="411486" y="205743"/>
                  </a:lnTo>
                  <a:lnTo>
                    <a:pt x="406052" y="252918"/>
                  </a:lnTo>
                  <a:lnTo>
                    <a:pt x="390574" y="296223"/>
                  </a:lnTo>
                  <a:lnTo>
                    <a:pt x="366286" y="334425"/>
                  </a:lnTo>
                  <a:lnTo>
                    <a:pt x="334425" y="366286"/>
                  </a:lnTo>
                  <a:lnTo>
                    <a:pt x="296223" y="390574"/>
                  </a:lnTo>
                  <a:lnTo>
                    <a:pt x="252918" y="406052"/>
                  </a:lnTo>
                  <a:lnTo>
                    <a:pt x="205743" y="411486"/>
                  </a:lnTo>
                  <a:lnTo>
                    <a:pt x="158568" y="406052"/>
                  </a:lnTo>
                  <a:lnTo>
                    <a:pt x="115262" y="390574"/>
                  </a:lnTo>
                  <a:lnTo>
                    <a:pt x="77061" y="366286"/>
                  </a:lnTo>
                  <a:lnTo>
                    <a:pt x="45199" y="334425"/>
                  </a:lnTo>
                  <a:lnTo>
                    <a:pt x="20911" y="296223"/>
                  </a:lnTo>
                  <a:lnTo>
                    <a:pt x="5433" y="252918"/>
                  </a:lnTo>
                  <a:lnTo>
                    <a:pt x="0" y="205743"/>
                  </a:lnTo>
                  <a:close/>
                </a:path>
              </a:pathLst>
            </a:custGeom>
            <a:ln w="38100">
              <a:solidFill>
                <a:srgbClr val="000000"/>
              </a:solidFill>
            </a:ln>
          </p:spPr>
          <p:txBody>
            <a:bodyPr wrap="square" lIns="0" tIns="0" rIns="0" bIns="0" rtlCol="0"/>
            <a:lstStyle/>
            <a:p>
              <a:endParaRPr sz="1350"/>
            </a:p>
          </p:txBody>
        </p:sp>
        <p:cxnSp>
          <p:nvCxnSpPr>
            <p:cNvPr id="39" name="直接箭头连接符 38"/>
            <p:cNvCxnSpPr/>
            <p:nvPr/>
          </p:nvCxnSpPr>
          <p:spPr>
            <a:xfrm>
              <a:off x="7916" y="5126"/>
              <a:ext cx="1031" cy="4"/>
            </a:xfrm>
            <a:prstGeom prst="straightConnector1">
              <a:avLst/>
            </a:prstGeom>
            <a:ln>
              <a:solidFill>
                <a:srgbClr val="C00000"/>
              </a:solidFill>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41" name="文本框 40"/>
            <p:cNvSpPr txBox="1"/>
            <p:nvPr/>
          </p:nvSpPr>
          <p:spPr>
            <a:xfrm>
              <a:off x="3411" y="3505"/>
              <a:ext cx="4368" cy="580"/>
            </a:xfrm>
            <a:prstGeom prst="rect">
              <a:avLst/>
            </a:prstGeom>
            <a:noFill/>
          </p:spPr>
          <p:txBody>
            <a:bodyPr wrap="none" rtlCol="0" anchor="t">
              <a:spAutoFit/>
            </a:bodyPr>
            <a:p>
              <a:pPr marL="2012315">
                <a:lnSpc>
                  <a:spcPct val="100000"/>
                </a:lnSpc>
                <a:spcBef>
                  <a:spcPts val="1420"/>
                </a:spcBef>
                <a:tabLst>
                  <a:tab pos="4867910" algn="l"/>
                </a:tabLst>
              </a:pPr>
              <a:r>
                <a:rPr b="1" dirty="0">
                  <a:latin typeface="Arial" panose="020B0604020202020204"/>
                  <a:cs typeface="Arial" panose="020B0604020202020204"/>
                  <a:sym typeface="+mn-ea"/>
                </a:rPr>
                <a:t>MAC</a:t>
              </a:r>
              <a:r>
                <a:rPr b="1" baseline="24000" dirty="0">
                  <a:latin typeface="Arial" panose="020B0604020202020204"/>
                  <a:cs typeface="Arial" panose="020B0604020202020204"/>
                  <a:sym typeface="+mn-ea"/>
                </a:rPr>
                <a:t>*</a:t>
              </a:r>
              <a:endParaRPr lang="zh-CN" altLang="en-US"/>
            </a:p>
          </p:txBody>
        </p:sp>
      </p:grpSp>
      <p:grpSp>
        <p:nvGrpSpPr>
          <p:cNvPr id="54" name="组合 53"/>
          <p:cNvGrpSpPr/>
          <p:nvPr/>
        </p:nvGrpSpPr>
        <p:grpSpPr>
          <a:xfrm>
            <a:off x="2266315" y="3216910"/>
            <a:ext cx="3361055" cy="1351280"/>
            <a:chOff x="3654" y="3516"/>
            <a:chExt cx="5293" cy="2128"/>
          </a:xfrm>
        </p:grpSpPr>
        <p:sp>
          <p:nvSpPr>
            <p:cNvPr id="55" name="object 3"/>
            <p:cNvSpPr/>
            <p:nvPr/>
          </p:nvSpPr>
          <p:spPr>
            <a:xfrm>
              <a:off x="6221" y="4260"/>
              <a:ext cx="1955" cy="1357"/>
            </a:xfrm>
            <a:prstGeom prst="rect">
              <a:avLst/>
            </a:prstGeom>
            <a:blipFill>
              <a:blip r:embed="rId1" cstate="print"/>
              <a:stretch>
                <a:fillRect/>
              </a:stretch>
            </a:blipFill>
          </p:spPr>
          <p:txBody>
            <a:bodyPr wrap="square" lIns="0" tIns="0" rIns="0" bIns="0" rtlCol="0"/>
            <a:p>
              <a:endParaRPr sz="1350"/>
            </a:p>
          </p:txBody>
        </p:sp>
        <p:sp>
          <p:nvSpPr>
            <p:cNvPr id="56" name="object 4"/>
            <p:cNvSpPr/>
            <p:nvPr/>
          </p:nvSpPr>
          <p:spPr>
            <a:xfrm>
              <a:off x="6267" y="4304"/>
              <a:ext cx="1800" cy="1205"/>
            </a:xfrm>
            <a:custGeom>
              <a:avLst/>
              <a:gdLst/>
              <a:ahLst/>
              <a:cxnLst/>
              <a:rect l="l" t="t" r="r" b="b"/>
              <a:pathLst>
                <a:path w="1524000" h="1019810">
                  <a:moveTo>
                    <a:pt x="1523999" y="0"/>
                  </a:moveTo>
                  <a:lnTo>
                    <a:pt x="0" y="0"/>
                  </a:lnTo>
                  <a:lnTo>
                    <a:pt x="0" y="1019581"/>
                  </a:lnTo>
                  <a:lnTo>
                    <a:pt x="1523999" y="1019581"/>
                  </a:lnTo>
                  <a:lnTo>
                    <a:pt x="1523999" y="0"/>
                  </a:lnTo>
                  <a:close/>
                </a:path>
              </a:pathLst>
            </a:custGeom>
            <a:solidFill>
              <a:srgbClr val="F2F2F2"/>
            </a:solidFill>
          </p:spPr>
          <p:txBody>
            <a:bodyPr wrap="square" lIns="0" tIns="0" rIns="0" bIns="0" rtlCol="0"/>
            <a:p>
              <a:endParaRPr sz="1350"/>
            </a:p>
          </p:txBody>
        </p:sp>
        <p:sp>
          <p:nvSpPr>
            <p:cNvPr id="57" name="object 5"/>
            <p:cNvSpPr/>
            <p:nvPr/>
          </p:nvSpPr>
          <p:spPr>
            <a:xfrm>
              <a:off x="6267" y="4304"/>
              <a:ext cx="1800" cy="1205"/>
            </a:xfrm>
            <a:custGeom>
              <a:avLst/>
              <a:gdLst/>
              <a:ahLst/>
              <a:cxnLst/>
              <a:rect l="l" t="t" r="r" b="b"/>
              <a:pathLst>
                <a:path w="1524000" h="1019810">
                  <a:moveTo>
                    <a:pt x="1524000" y="0"/>
                  </a:moveTo>
                  <a:lnTo>
                    <a:pt x="0" y="0"/>
                  </a:lnTo>
                  <a:lnTo>
                    <a:pt x="0" y="1019580"/>
                  </a:lnTo>
                  <a:lnTo>
                    <a:pt x="1524000" y="1019580"/>
                  </a:lnTo>
                  <a:lnTo>
                    <a:pt x="1524000" y="0"/>
                  </a:lnTo>
                  <a:close/>
                </a:path>
              </a:pathLst>
            </a:custGeom>
            <a:ln w="25400">
              <a:solidFill>
                <a:srgbClr val="000000"/>
              </a:solidFill>
            </a:ln>
          </p:spPr>
          <p:txBody>
            <a:bodyPr wrap="square" lIns="0" tIns="0" rIns="0" bIns="0" rtlCol="0"/>
            <a:p>
              <a:endParaRPr sz="1350"/>
            </a:p>
          </p:txBody>
        </p:sp>
        <p:sp>
          <p:nvSpPr>
            <p:cNvPr id="58" name="object 6"/>
            <p:cNvSpPr/>
            <p:nvPr/>
          </p:nvSpPr>
          <p:spPr>
            <a:xfrm>
              <a:off x="6915" y="4715"/>
              <a:ext cx="506" cy="350"/>
            </a:xfrm>
            <a:custGeom>
              <a:avLst/>
              <a:gdLst/>
              <a:ahLst/>
              <a:cxnLst/>
              <a:rect l="l" t="t" r="r" b="b"/>
              <a:pathLst>
                <a:path w="428625" h="296545">
                  <a:moveTo>
                    <a:pt x="342404" y="210210"/>
                  </a:moveTo>
                  <a:lnTo>
                    <a:pt x="342404" y="295935"/>
                  </a:lnTo>
                  <a:lnTo>
                    <a:pt x="399554" y="267360"/>
                  </a:lnTo>
                  <a:lnTo>
                    <a:pt x="356692" y="267360"/>
                  </a:lnTo>
                  <a:lnTo>
                    <a:pt x="356692" y="238785"/>
                  </a:lnTo>
                  <a:lnTo>
                    <a:pt x="399554" y="238785"/>
                  </a:lnTo>
                  <a:lnTo>
                    <a:pt x="342404" y="210210"/>
                  </a:lnTo>
                  <a:close/>
                </a:path>
                <a:path w="428625" h="296545">
                  <a:moveTo>
                    <a:pt x="199783" y="14287"/>
                  </a:moveTo>
                  <a:lnTo>
                    <a:pt x="199783" y="260959"/>
                  </a:lnTo>
                  <a:lnTo>
                    <a:pt x="206171" y="267360"/>
                  </a:lnTo>
                  <a:lnTo>
                    <a:pt x="342404" y="267360"/>
                  </a:lnTo>
                  <a:lnTo>
                    <a:pt x="342404" y="253072"/>
                  </a:lnTo>
                  <a:lnTo>
                    <a:pt x="228358" y="253072"/>
                  </a:lnTo>
                  <a:lnTo>
                    <a:pt x="214071" y="238785"/>
                  </a:lnTo>
                  <a:lnTo>
                    <a:pt x="228358" y="238785"/>
                  </a:lnTo>
                  <a:lnTo>
                    <a:pt x="228358" y="28575"/>
                  </a:lnTo>
                  <a:lnTo>
                    <a:pt x="214071" y="28575"/>
                  </a:lnTo>
                  <a:lnTo>
                    <a:pt x="199783" y="14287"/>
                  </a:lnTo>
                  <a:close/>
                </a:path>
                <a:path w="428625" h="296545">
                  <a:moveTo>
                    <a:pt x="399554" y="238785"/>
                  </a:moveTo>
                  <a:lnTo>
                    <a:pt x="356692" y="238785"/>
                  </a:lnTo>
                  <a:lnTo>
                    <a:pt x="356692" y="267360"/>
                  </a:lnTo>
                  <a:lnTo>
                    <a:pt x="399554" y="267360"/>
                  </a:lnTo>
                  <a:lnTo>
                    <a:pt x="428129" y="253072"/>
                  </a:lnTo>
                  <a:lnTo>
                    <a:pt x="399554" y="238785"/>
                  </a:lnTo>
                  <a:close/>
                </a:path>
                <a:path w="428625" h="296545">
                  <a:moveTo>
                    <a:pt x="228358" y="238785"/>
                  </a:moveTo>
                  <a:lnTo>
                    <a:pt x="214071" y="238785"/>
                  </a:lnTo>
                  <a:lnTo>
                    <a:pt x="228358" y="253072"/>
                  </a:lnTo>
                  <a:lnTo>
                    <a:pt x="228358" y="238785"/>
                  </a:lnTo>
                  <a:close/>
                </a:path>
                <a:path w="428625" h="296545">
                  <a:moveTo>
                    <a:pt x="342404" y="238785"/>
                  </a:moveTo>
                  <a:lnTo>
                    <a:pt x="228358" y="238785"/>
                  </a:lnTo>
                  <a:lnTo>
                    <a:pt x="228358" y="253072"/>
                  </a:lnTo>
                  <a:lnTo>
                    <a:pt x="342404" y="253072"/>
                  </a:lnTo>
                  <a:lnTo>
                    <a:pt x="342404" y="238785"/>
                  </a:lnTo>
                  <a:close/>
                </a:path>
                <a:path w="428625" h="296545">
                  <a:moveTo>
                    <a:pt x="221957" y="0"/>
                  </a:moveTo>
                  <a:lnTo>
                    <a:pt x="0" y="0"/>
                  </a:lnTo>
                  <a:lnTo>
                    <a:pt x="0" y="28575"/>
                  </a:lnTo>
                  <a:lnTo>
                    <a:pt x="199783" y="28575"/>
                  </a:lnTo>
                  <a:lnTo>
                    <a:pt x="199783" y="14287"/>
                  </a:lnTo>
                  <a:lnTo>
                    <a:pt x="228358" y="14287"/>
                  </a:lnTo>
                  <a:lnTo>
                    <a:pt x="228358" y="6388"/>
                  </a:lnTo>
                  <a:lnTo>
                    <a:pt x="221957" y="0"/>
                  </a:lnTo>
                  <a:close/>
                </a:path>
                <a:path w="428625" h="296545">
                  <a:moveTo>
                    <a:pt x="228358" y="14287"/>
                  </a:moveTo>
                  <a:lnTo>
                    <a:pt x="199783" y="14287"/>
                  </a:lnTo>
                  <a:lnTo>
                    <a:pt x="214071" y="28575"/>
                  </a:lnTo>
                  <a:lnTo>
                    <a:pt x="228358" y="28575"/>
                  </a:lnTo>
                  <a:lnTo>
                    <a:pt x="228358" y="14287"/>
                  </a:lnTo>
                  <a:close/>
                </a:path>
              </a:pathLst>
            </a:custGeom>
            <a:solidFill>
              <a:srgbClr val="000000"/>
            </a:solidFill>
          </p:spPr>
          <p:txBody>
            <a:bodyPr wrap="square" lIns="0" tIns="0" rIns="0" bIns="0" rtlCol="0"/>
            <a:p>
              <a:endParaRPr sz="1350"/>
            </a:p>
          </p:txBody>
        </p:sp>
        <p:sp>
          <p:nvSpPr>
            <p:cNvPr id="59" name="object 7"/>
            <p:cNvSpPr/>
            <p:nvPr/>
          </p:nvSpPr>
          <p:spPr>
            <a:xfrm>
              <a:off x="6445" y="4497"/>
              <a:ext cx="470" cy="470"/>
            </a:xfrm>
            <a:custGeom>
              <a:avLst/>
              <a:gdLst/>
              <a:ahLst/>
              <a:cxnLst/>
              <a:rect l="l" t="t" r="r" b="b"/>
              <a:pathLst>
                <a:path w="398145" h="398145">
                  <a:moveTo>
                    <a:pt x="198945" y="0"/>
                  </a:moveTo>
                  <a:lnTo>
                    <a:pt x="153331" y="5253"/>
                  </a:lnTo>
                  <a:lnTo>
                    <a:pt x="111457" y="20220"/>
                  </a:lnTo>
                  <a:lnTo>
                    <a:pt x="74518" y="43704"/>
                  </a:lnTo>
                  <a:lnTo>
                    <a:pt x="43708" y="74512"/>
                  </a:lnTo>
                  <a:lnTo>
                    <a:pt x="20222" y="111451"/>
                  </a:lnTo>
                  <a:lnTo>
                    <a:pt x="5254" y="153327"/>
                  </a:lnTo>
                  <a:lnTo>
                    <a:pt x="0" y="198945"/>
                  </a:lnTo>
                  <a:lnTo>
                    <a:pt x="5254" y="244559"/>
                  </a:lnTo>
                  <a:lnTo>
                    <a:pt x="20222" y="286431"/>
                  </a:lnTo>
                  <a:lnTo>
                    <a:pt x="43708" y="323367"/>
                  </a:lnTo>
                  <a:lnTo>
                    <a:pt x="74518" y="354175"/>
                  </a:lnTo>
                  <a:lnTo>
                    <a:pt x="111457" y="377658"/>
                  </a:lnTo>
                  <a:lnTo>
                    <a:pt x="153331" y="392624"/>
                  </a:lnTo>
                  <a:lnTo>
                    <a:pt x="198945" y="397878"/>
                  </a:lnTo>
                  <a:lnTo>
                    <a:pt x="244559" y="392624"/>
                  </a:lnTo>
                  <a:lnTo>
                    <a:pt x="286433" y="377658"/>
                  </a:lnTo>
                  <a:lnTo>
                    <a:pt x="323372" y="354175"/>
                  </a:lnTo>
                  <a:lnTo>
                    <a:pt x="354182" y="323367"/>
                  </a:lnTo>
                  <a:lnTo>
                    <a:pt x="377668" y="286431"/>
                  </a:lnTo>
                  <a:lnTo>
                    <a:pt x="392636" y="244559"/>
                  </a:lnTo>
                  <a:lnTo>
                    <a:pt x="397891" y="198945"/>
                  </a:lnTo>
                  <a:lnTo>
                    <a:pt x="392636" y="153327"/>
                  </a:lnTo>
                  <a:lnTo>
                    <a:pt x="377668" y="111451"/>
                  </a:lnTo>
                  <a:lnTo>
                    <a:pt x="354182" y="74512"/>
                  </a:lnTo>
                  <a:lnTo>
                    <a:pt x="323372" y="43704"/>
                  </a:lnTo>
                  <a:lnTo>
                    <a:pt x="286433" y="20220"/>
                  </a:lnTo>
                  <a:lnTo>
                    <a:pt x="244559" y="5253"/>
                  </a:lnTo>
                  <a:lnTo>
                    <a:pt x="198945" y="0"/>
                  </a:lnTo>
                  <a:close/>
                </a:path>
              </a:pathLst>
            </a:custGeom>
            <a:solidFill>
              <a:srgbClr val="FFFFFF"/>
            </a:solidFill>
          </p:spPr>
          <p:txBody>
            <a:bodyPr wrap="square" lIns="0" tIns="0" rIns="0" bIns="0" rtlCol="0"/>
            <a:p>
              <a:endParaRPr sz="1350"/>
            </a:p>
          </p:txBody>
        </p:sp>
        <p:sp>
          <p:nvSpPr>
            <p:cNvPr id="60" name="object 8"/>
            <p:cNvSpPr/>
            <p:nvPr/>
          </p:nvSpPr>
          <p:spPr>
            <a:xfrm>
              <a:off x="6513" y="4566"/>
              <a:ext cx="333" cy="333"/>
            </a:xfrm>
            <a:custGeom>
              <a:avLst/>
              <a:gdLst/>
              <a:ahLst/>
              <a:cxnLst/>
              <a:rect l="l" t="t" r="r" b="b"/>
              <a:pathLst>
                <a:path w="281939" h="281939">
                  <a:moveTo>
                    <a:pt x="0" y="0"/>
                  </a:moveTo>
                  <a:lnTo>
                    <a:pt x="281347" y="281347"/>
                  </a:lnTo>
                </a:path>
              </a:pathLst>
            </a:custGeom>
            <a:ln w="38100">
              <a:solidFill>
                <a:srgbClr val="000000"/>
              </a:solidFill>
            </a:ln>
          </p:spPr>
          <p:txBody>
            <a:bodyPr wrap="square" lIns="0" tIns="0" rIns="0" bIns="0" rtlCol="0"/>
            <a:p>
              <a:endParaRPr sz="1350"/>
            </a:p>
          </p:txBody>
        </p:sp>
        <p:sp>
          <p:nvSpPr>
            <p:cNvPr id="61" name="object 9"/>
            <p:cNvSpPr/>
            <p:nvPr/>
          </p:nvSpPr>
          <p:spPr>
            <a:xfrm>
              <a:off x="6513" y="4566"/>
              <a:ext cx="333" cy="333"/>
            </a:xfrm>
            <a:custGeom>
              <a:avLst/>
              <a:gdLst/>
              <a:ahLst/>
              <a:cxnLst/>
              <a:rect l="l" t="t" r="r" b="b"/>
              <a:pathLst>
                <a:path w="281939" h="281939">
                  <a:moveTo>
                    <a:pt x="281347" y="0"/>
                  </a:moveTo>
                  <a:lnTo>
                    <a:pt x="0" y="281347"/>
                  </a:lnTo>
                </a:path>
              </a:pathLst>
            </a:custGeom>
            <a:ln w="38100">
              <a:solidFill>
                <a:srgbClr val="000000"/>
              </a:solidFill>
            </a:ln>
          </p:spPr>
          <p:txBody>
            <a:bodyPr wrap="square" lIns="0" tIns="0" rIns="0" bIns="0" rtlCol="0"/>
            <a:p>
              <a:endParaRPr sz="1350"/>
            </a:p>
          </p:txBody>
        </p:sp>
        <p:sp>
          <p:nvSpPr>
            <p:cNvPr id="62" name="object 10"/>
            <p:cNvSpPr/>
            <p:nvPr/>
          </p:nvSpPr>
          <p:spPr>
            <a:xfrm>
              <a:off x="6445" y="4497"/>
              <a:ext cx="470" cy="470"/>
            </a:xfrm>
            <a:custGeom>
              <a:avLst/>
              <a:gdLst/>
              <a:ahLst/>
              <a:cxnLst/>
              <a:rect l="l" t="t" r="r" b="b"/>
              <a:pathLst>
                <a:path w="398145" h="398145">
                  <a:moveTo>
                    <a:pt x="0" y="198943"/>
                  </a:moveTo>
                  <a:lnTo>
                    <a:pt x="5254" y="153327"/>
                  </a:lnTo>
                  <a:lnTo>
                    <a:pt x="20220" y="111452"/>
                  </a:lnTo>
                  <a:lnTo>
                    <a:pt x="43705" y="74514"/>
                  </a:lnTo>
                  <a:lnTo>
                    <a:pt x="74514" y="43705"/>
                  </a:lnTo>
                  <a:lnTo>
                    <a:pt x="111452" y="20220"/>
                  </a:lnTo>
                  <a:lnTo>
                    <a:pt x="153327" y="5254"/>
                  </a:lnTo>
                  <a:lnTo>
                    <a:pt x="198943" y="0"/>
                  </a:lnTo>
                  <a:lnTo>
                    <a:pt x="244558" y="5254"/>
                  </a:lnTo>
                  <a:lnTo>
                    <a:pt x="286433" y="20220"/>
                  </a:lnTo>
                  <a:lnTo>
                    <a:pt x="323371" y="43705"/>
                  </a:lnTo>
                  <a:lnTo>
                    <a:pt x="354180" y="74514"/>
                  </a:lnTo>
                  <a:lnTo>
                    <a:pt x="377665" y="111452"/>
                  </a:lnTo>
                  <a:lnTo>
                    <a:pt x="392631" y="153327"/>
                  </a:lnTo>
                  <a:lnTo>
                    <a:pt x="397886" y="198943"/>
                  </a:lnTo>
                  <a:lnTo>
                    <a:pt x="392631" y="244558"/>
                  </a:lnTo>
                  <a:lnTo>
                    <a:pt x="377665" y="286433"/>
                  </a:lnTo>
                  <a:lnTo>
                    <a:pt x="354180" y="323371"/>
                  </a:lnTo>
                  <a:lnTo>
                    <a:pt x="323371" y="354180"/>
                  </a:lnTo>
                  <a:lnTo>
                    <a:pt x="286433" y="377665"/>
                  </a:lnTo>
                  <a:lnTo>
                    <a:pt x="244558" y="392631"/>
                  </a:lnTo>
                  <a:lnTo>
                    <a:pt x="198943" y="397886"/>
                  </a:lnTo>
                  <a:lnTo>
                    <a:pt x="153327" y="392631"/>
                  </a:lnTo>
                  <a:lnTo>
                    <a:pt x="111452" y="377665"/>
                  </a:lnTo>
                  <a:lnTo>
                    <a:pt x="74514" y="354180"/>
                  </a:lnTo>
                  <a:lnTo>
                    <a:pt x="43705" y="323371"/>
                  </a:lnTo>
                  <a:lnTo>
                    <a:pt x="20220" y="286433"/>
                  </a:lnTo>
                  <a:lnTo>
                    <a:pt x="5254" y="244558"/>
                  </a:lnTo>
                  <a:lnTo>
                    <a:pt x="0" y="198943"/>
                  </a:lnTo>
                  <a:close/>
                </a:path>
              </a:pathLst>
            </a:custGeom>
            <a:ln w="38100">
              <a:solidFill>
                <a:srgbClr val="000000"/>
              </a:solidFill>
            </a:ln>
          </p:spPr>
          <p:txBody>
            <a:bodyPr wrap="square" lIns="0" tIns="0" rIns="0" bIns="0" rtlCol="0"/>
            <a:p>
              <a:endParaRPr sz="1350"/>
            </a:p>
          </p:txBody>
        </p:sp>
        <p:sp>
          <p:nvSpPr>
            <p:cNvPr id="63" name="object 11"/>
            <p:cNvSpPr txBox="1"/>
            <p:nvPr/>
          </p:nvSpPr>
          <p:spPr>
            <a:xfrm>
              <a:off x="7393" y="4301"/>
              <a:ext cx="614" cy="378"/>
            </a:xfrm>
            <a:prstGeom prst="rect">
              <a:avLst/>
            </a:prstGeom>
          </p:spPr>
          <p:txBody>
            <a:bodyPr vert="horz" wrap="square" lIns="0" tIns="9525" rIns="0" bIns="0" rtlCol="0">
              <a:spAutoFit/>
            </a:bodyPr>
            <a:p>
              <a:pPr marL="12700">
                <a:lnSpc>
                  <a:spcPct val="100000"/>
                </a:lnSpc>
                <a:spcBef>
                  <a:spcPts val="100"/>
                </a:spcBef>
              </a:pPr>
              <a:r>
                <a:rPr sz="1500" dirty="0">
                  <a:latin typeface="Arial" panose="020B0604020202020204"/>
                  <a:cs typeface="Arial" panose="020B0604020202020204"/>
                </a:rPr>
                <a:t>A</a:t>
              </a:r>
              <a:r>
                <a:rPr sz="1500" spc="-5" dirty="0">
                  <a:latin typeface="Arial" panose="020B0604020202020204"/>
                  <a:cs typeface="Arial" panose="020B0604020202020204"/>
                </a:rPr>
                <a:t>L</a:t>
              </a:r>
              <a:r>
                <a:rPr sz="1500" dirty="0">
                  <a:latin typeface="Arial" panose="020B0604020202020204"/>
                  <a:cs typeface="Arial" panose="020B0604020202020204"/>
                </a:rPr>
                <a:t>U</a:t>
              </a:r>
              <a:endParaRPr sz="1500">
                <a:latin typeface="Arial" panose="020B0604020202020204"/>
                <a:cs typeface="Arial" panose="020B0604020202020204"/>
              </a:endParaRPr>
            </a:p>
          </p:txBody>
        </p:sp>
        <p:sp>
          <p:nvSpPr>
            <p:cNvPr id="64" name="object 12"/>
            <p:cNvSpPr/>
            <p:nvPr/>
          </p:nvSpPr>
          <p:spPr>
            <a:xfrm>
              <a:off x="3654" y="5196"/>
              <a:ext cx="3767" cy="101"/>
            </a:xfrm>
            <a:custGeom>
              <a:avLst/>
              <a:gdLst/>
              <a:ahLst/>
              <a:cxnLst/>
              <a:rect l="l" t="t" r="r" b="b"/>
              <a:pathLst>
                <a:path w="3189604" h="85725">
                  <a:moveTo>
                    <a:pt x="3103270" y="0"/>
                  </a:moveTo>
                  <a:lnTo>
                    <a:pt x="3103270" y="85724"/>
                  </a:lnTo>
                  <a:lnTo>
                    <a:pt x="3160420" y="57149"/>
                  </a:lnTo>
                  <a:lnTo>
                    <a:pt x="3117570" y="57149"/>
                  </a:lnTo>
                  <a:lnTo>
                    <a:pt x="3117570" y="28574"/>
                  </a:lnTo>
                  <a:lnTo>
                    <a:pt x="3160420" y="28574"/>
                  </a:lnTo>
                  <a:lnTo>
                    <a:pt x="3103270" y="0"/>
                  </a:lnTo>
                  <a:close/>
                </a:path>
                <a:path w="3189604" h="85725">
                  <a:moveTo>
                    <a:pt x="3103270" y="28574"/>
                  </a:moveTo>
                  <a:lnTo>
                    <a:pt x="0" y="28574"/>
                  </a:lnTo>
                  <a:lnTo>
                    <a:pt x="0" y="57149"/>
                  </a:lnTo>
                  <a:lnTo>
                    <a:pt x="3103270" y="57149"/>
                  </a:lnTo>
                  <a:lnTo>
                    <a:pt x="3103270" y="28574"/>
                  </a:lnTo>
                  <a:close/>
                </a:path>
                <a:path w="3189604" h="85725">
                  <a:moveTo>
                    <a:pt x="3160420" y="28574"/>
                  </a:moveTo>
                  <a:lnTo>
                    <a:pt x="3117570" y="28574"/>
                  </a:lnTo>
                  <a:lnTo>
                    <a:pt x="3117570" y="57149"/>
                  </a:lnTo>
                  <a:lnTo>
                    <a:pt x="3160420" y="57149"/>
                  </a:lnTo>
                  <a:lnTo>
                    <a:pt x="3188995" y="42862"/>
                  </a:lnTo>
                  <a:lnTo>
                    <a:pt x="3160420" y="28574"/>
                  </a:lnTo>
                  <a:close/>
                </a:path>
              </a:pathLst>
            </a:custGeom>
            <a:solidFill>
              <a:srgbClr val="FF0000"/>
            </a:solidFill>
          </p:spPr>
          <p:txBody>
            <a:bodyPr wrap="square" lIns="0" tIns="0" rIns="0" bIns="0" rtlCol="0"/>
            <a:p>
              <a:endParaRPr sz="1350"/>
            </a:p>
          </p:txBody>
        </p:sp>
        <p:sp>
          <p:nvSpPr>
            <p:cNvPr id="65" name="object 14"/>
            <p:cNvSpPr/>
            <p:nvPr/>
          </p:nvSpPr>
          <p:spPr>
            <a:xfrm>
              <a:off x="3654" y="4848"/>
              <a:ext cx="2836" cy="101"/>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00FF"/>
            </a:solidFill>
          </p:spPr>
          <p:txBody>
            <a:bodyPr wrap="square" lIns="0" tIns="0" rIns="0" bIns="0" rtlCol="0"/>
            <a:p>
              <a:endParaRPr sz="1350"/>
            </a:p>
          </p:txBody>
        </p:sp>
        <p:sp>
          <p:nvSpPr>
            <p:cNvPr id="66" name="object 15"/>
            <p:cNvSpPr/>
            <p:nvPr/>
          </p:nvSpPr>
          <p:spPr>
            <a:xfrm>
              <a:off x="3654" y="4514"/>
              <a:ext cx="2836" cy="101"/>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8000"/>
            </a:solidFill>
          </p:spPr>
          <p:txBody>
            <a:bodyPr wrap="square" lIns="0" tIns="0" rIns="0" bIns="0" rtlCol="0"/>
            <a:p>
              <a:endParaRPr sz="1350"/>
            </a:p>
          </p:txBody>
        </p:sp>
        <p:sp>
          <p:nvSpPr>
            <p:cNvPr id="67" name="object 17"/>
            <p:cNvSpPr/>
            <p:nvPr/>
          </p:nvSpPr>
          <p:spPr>
            <a:xfrm>
              <a:off x="5815" y="3516"/>
              <a:ext cx="34" cy="2128"/>
            </a:xfrm>
            <a:custGeom>
              <a:avLst/>
              <a:gdLst/>
              <a:ahLst/>
              <a:cxnLst/>
              <a:rect l="l" t="t" r="r" b="b"/>
              <a:pathLst>
                <a:path w="28575" h="1801495">
                  <a:moveTo>
                    <a:pt x="22186" y="0"/>
                  </a:moveTo>
                  <a:lnTo>
                    <a:pt x="6400" y="0"/>
                  </a:lnTo>
                  <a:lnTo>
                    <a:pt x="0" y="6400"/>
                  </a:lnTo>
                  <a:lnTo>
                    <a:pt x="0" y="22212"/>
                  </a:lnTo>
                  <a:lnTo>
                    <a:pt x="6400" y="28613"/>
                  </a:lnTo>
                  <a:lnTo>
                    <a:pt x="22186" y="28613"/>
                  </a:lnTo>
                  <a:lnTo>
                    <a:pt x="28575" y="22212"/>
                  </a:lnTo>
                  <a:lnTo>
                    <a:pt x="28575" y="6400"/>
                  </a:lnTo>
                  <a:lnTo>
                    <a:pt x="22186" y="0"/>
                  </a:lnTo>
                  <a:close/>
                </a:path>
                <a:path w="28575" h="1801495">
                  <a:moveTo>
                    <a:pt x="22186" y="57188"/>
                  </a:moveTo>
                  <a:lnTo>
                    <a:pt x="6400" y="57188"/>
                  </a:lnTo>
                  <a:lnTo>
                    <a:pt x="0" y="63576"/>
                  </a:lnTo>
                  <a:lnTo>
                    <a:pt x="0" y="79387"/>
                  </a:lnTo>
                  <a:lnTo>
                    <a:pt x="6400" y="85788"/>
                  </a:lnTo>
                  <a:lnTo>
                    <a:pt x="22186" y="85788"/>
                  </a:lnTo>
                  <a:lnTo>
                    <a:pt x="28575" y="79387"/>
                  </a:lnTo>
                  <a:lnTo>
                    <a:pt x="28575" y="63576"/>
                  </a:lnTo>
                  <a:lnTo>
                    <a:pt x="22186" y="57188"/>
                  </a:lnTo>
                  <a:close/>
                </a:path>
                <a:path w="28575" h="1801495">
                  <a:moveTo>
                    <a:pt x="22186" y="114363"/>
                  </a:moveTo>
                  <a:lnTo>
                    <a:pt x="6400" y="114363"/>
                  </a:lnTo>
                  <a:lnTo>
                    <a:pt x="0" y="120764"/>
                  </a:lnTo>
                  <a:lnTo>
                    <a:pt x="0" y="136563"/>
                  </a:lnTo>
                  <a:lnTo>
                    <a:pt x="6400" y="142963"/>
                  </a:lnTo>
                  <a:lnTo>
                    <a:pt x="22186" y="142963"/>
                  </a:lnTo>
                  <a:lnTo>
                    <a:pt x="28575" y="136563"/>
                  </a:lnTo>
                  <a:lnTo>
                    <a:pt x="28575" y="120764"/>
                  </a:lnTo>
                  <a:lnTo>
                    <a:pt x="22186" y="114363"/>
                  </a:lnTo>
                  <a:close/>
                </a:path>
                <a:path w="28575" h="1801495">
                  <a:moveTo>
                    <a:pt x="22186" y="171538"/>
                  </a:moveTo>
                  <a:lnTo>
                    <a:pt x="6400" y="171538"/>
                  </a:lnTo>
                  <a:lnTo>
                    <a:pt x="0" y="177939"/>
                  </a:lnTo>
                  <a:lnTo>
                    <a:pt x="0" y="193751"/>
                  </a:lnTo>
                  <a:lnTo>
                    <a:pt x="6400" y="200139"/>
                  </a:lnTo>
                  <a:lnTo>
                    <a:pt x="22186" y="200139"/>
                  </a:lnTo>
                  <a:lnTo>
                    <a:pt x="28575" y="193751"/>
                  </a:lnTo>
                  <a:lnTo>
                    <a:pt x="28575" y="177939"/>
                  </a:lnTo>
                  <a:lnTo>
                    <a:pt x="22186" y="171538"/>
                  </a:lnTo>
                  <a:close/>
                </a:path>
                <a:path w="28575" h="1801495">
                  <a:moveTo>
                    <a:pt x="22186" y="228714"/>
                  </a:moveTo>
                  <a:lnTo>
                    <a:pt x="6400" y="228714"/>
                  </a:lnTo>
                  <a:lnTo>
                    <a:pt x="0" y="235115"/>
                  </a:lnTo>
                  <a:lnTo>
                    <a:pt x="0" y="250926"/>
                  </a:lnTo>
                  <a:lnTo>
                    <a:pt x="6400" y="257327"/>
                  </a:lnTo>
                  <a:lnTo>
                    <a:pt x="22186" y="257327"/>
                  </a:lnTo>
                  <a:lnTo>
                    <a:pt x="28575" y="250926"/>
                  </a:lnTo>
                  <a:lnTo>
                    <a:pt x="28575" y="235115"/>
                  </a:lnTo>
                  <a:lnTo>
                    <a:pt x="22186" y="228714"/>
                  </a:lnTo>
                  <a:close/>
                </a:path>
                <a:path w="28575" h="1801495">
                  <a:moveTo>
                    <a:pt x="22186" y="285902"/>
                  </a:moveTo>
                  <a:lnTo>
                    <a:pt x="6400" y="285902"/>
                  </a:lnTo>
                  <a:lnTo>
                    <a:pt x="0" y="292290"/>
                  </a:lnTo>
                  <a:lnTo>
                    <a:pt x="0" y="308102"/>
                  </a:lnTo>
                  <a:lnTo>
                    <a:pt x="6400" y="314502"/>
                  </a:lnTo>
                  <a:lnTo>
                    <a:pt x="22186" y="314502"/>
                  </a:lnTo>
                  <a:lnTo>
                    <a:pt x="28575" y="308102"/>
                  </a:lnTo>
                  <a:lnTo>
                    <a:pt x="28575" y="292290"/>
                  </a:lnTo>
                  <a:lnTo>
                    <a:pt x="22186" y="285902"/>
                  </a:lnTo>
                  <a:close/>
                </a:path>
                <a:path w="28575" h="1801495">
                  <a:moveTo>
                    <a:pt x="22186" y="343077"/>
                  </a:moveTo>
                  <a:lnTo>
                    <a:pt x="6400" y="343077"/>
                  </a:lnTo>
                  <a:lnTo>
                    <a:pt x="0" y="349478"/>
                  </a:lnTo>
                  <a:lnTo>
                    <a:pt x="0" y="365277"/>
                  </a:lnTo>
                  <a:lnTo>
                    <a:pt x="6400" y="371678"/>
                  </a:lnTo>
                  <a:lnTo>
                    <a:pt x="22186" y="371678"/>
                  </a:lnTo>
                  <a:lnTo>
                    <a:pt x="28575" y="365277"/>
                  </a:lnTo>
                  <a:lnTo>
                    <a:pt x="28575" y="349478"/>
                  </a:lnTo>
                  <a:lnTo>
                    <a:pt x="22186" y="343077"/>
                  </a:lnTo>
                  <a:close/>
                </a:path>
                <a:path w="28575" h="1801495">
                  <a:moveTo>
                    <a:pt x="22186" y="400253"/>
                  </a:moveTo>
                  <a:lnTo>
                    <a:pt x="6400" y="400253"/>
                  </a:lnTo>
                  <a:lnTo>
                    <a:pt x="0" y="406654"/>
                  </a:lnTo>
                  <a:lnTo>
                    <a:pt x="0" y="422465"/>
                  </a:lnTo>
                  <a:lnTo>
                    <a:pt x="6400" y="428853"/>
                  </a:lnTo>
                  <a:lnTo>
                    <a:pt x="22186" y="428853"/>
                  </a:lnTo>
                  <a:lnTo>
                    <a:pt x="28575" y="422465"/>
                  </a:lnTo>
                  <a:lnTo>
                    <a:pt x="28575" y="406654"/>
                  </a:lnTo>
                  <a:lnTo>
                    <a:pt x="22186" y="400253"/>
                  </a:lnTo>
                  <a:close/>
                </a:path>
                <a:path w="28575" h="1801495">
                  <a:moveTo>
                    <a:pt x="22186" y="457428"/>
                  </a:moveTo>
                  <a:lnTo>
                    <a:pt x="6400" y="457428"/>
                  </a:lnTo>
                  <a:lnTo>
                    <a:pt x="0" y="463829"/>
                  </a:lnTo>
                  <a:lnTo>
                    <a:pt x="0" y="479640"/>
                  </a:lnTo>
                  <a:lnTo>
                    <a:pt x="6400" y="486041"/>
                  </a:lnTo>
                  <a:lnTo>
                    <a:pt x="22186" y="486041"/>
                  </a:lnTo>
                  <a:lnTo>
                    <a:pt x="28575" y="479640"/>
                  </a:lnTo>
                  <a:lnTo>
                    <a:pt x="28575" y="463829"/>
                  </a:lnTo>
                  <a:lnTo>
                    <a:pt x="22186" y="457428"/>
                  </a:lnTo>
                  <a:close/>
                </a:path>
                <a:path w="28575" h="1801495">
                  <a:moveTo>
                    <a:pt x="22186" y="514616"/>
                  </a:moveTo>
                  <a:lnTo>
                    <a:pt x="6400" y="514616"/>
                  </a:lnTo>
                  <a:lnTo>
                    <a:pt x="0" y="521004"/>
                  </a:lnTo>
                  <a:lnTo>
                    <a:pt x="0" y="536816"/>
                  </a:lnTo>
                  <a:lnTo>
                    <a:pt x="6400" y="543217"/>
                  </a:lnTo>
                  <a:lnTo>
                    <a:pt x="22186" y="543217"/>
                  </a:lnTo>
                  <a:lnTo>
                    <a:pt x="28575" y="536816"/>
                  </a:lnTo>
                  <a:lnTo>
                    <a:pt x="28575" y="521004"/>
                  </a:lnTo>
                  <a:lnTo>
                    <a:pt x="22186" y="514616"/>
                  </a:lnTo>
                  <a:close/>
                </a:path>
                <a:path w="28575" h="1801495">
                  <a:moveTo>
                    <a:pt x="22186" y="571792"/>
                  </a:moveTo>
                  <a:lnTo>
                    <a:pt x="6400" y="571792"/>
                  </a:lnTo>
                  <a:lnTo>
                    <a:pt x="0" y="578192"/>
                  </a:lnTo>
                  <a:lnTo>
                    <a:pt x="0" y="593991"/>
                  </a:lnTo>
                  <a:lnTo>
                    <a:pt x="6400" y="600392"/>
                  </a:lnTo>
                  <a:lnTo>
                    <a:pt x="22186" y="600392"/>
                  </a:lnTo>
                  <a:lnTo>
                    <a:pt x="28575" y="593991"/>
                  </a:lnTo>
                  <a:lnTo>
                    <a:pt x="28575" y="578192"/>
                  </a:lnTo>
                  <a:lnTo>
                    <a:pt x="22186" y="571792"/>
                  </a:lnTo>
                  <a:close/>
                </a:path>
                <a:path w="28575" h="1801495">
                  <a:moveTo>
                    <a:pt x="22186" y="628967"/>
                  </a:moveTo>
                  <a:lnTo>
                    <a:pt x="6400" y="628967"/>
                  </a:lnTo>
                  <a:lnTo>
                    <a:pt x="0" y="635368"/>
                  </a:lnTo>
                  <a:lnTo>
                    <a:pt x="0" y="651179"/>
                  </a:lnTo>
                  <a:lnTo>
                    <a:pt x="6400" y="657567"/>
                  </a:lnTo>
                  <a:lnTo>
                    <a:pt x="22186" y="657567"/>
                  </a:lnTo>
                  <a:lnTo>
                    <a:pt x="28575" y="651179"/>
                  </a:lnTo>
                  <a:lnTo>
                    <a:pt x="28575" y="635368"/>
                  </a:lnTo>
                  <a:lnTo>
                    <a:pt x="22186" y="628967"/>
                  </a:lnTo>
                  <a:close/>
                </a:path>
                <a:path w="28575" h="1801495">
                  <a:moveTo>
                    <a:pt x="22186" y="686142"/>
                  </a:moveTo>
                  <a:lnTo>
                    <a:pt x="6400" y="686142"/>
                  </a:lnTo>
                  <a:lnTo>
                    <a:pt x="0" y="692543"/>
                  </a:lnTo>
                  <a:lnTo>
                    <a:pt x="0" y="708355"/>
                  </a:lnTo>
                  <a:lnTo>
                    <a:pt x="6400" y="714756"/>
                  </a:lnTo>
                  <a:lnTo>
                    <a:pt x="22186" y="714756"/>
                  </a:lnTo>
                  <a:lnTo>
                    <a:pt x="28575" y="708355"/>
                  </a:lnTo>
                  <a:lnTo>
                    <a:pt x="28575" y="692543"/>
                  </a:lnTo>
                  <a:lnTo>
                    <a:pt x="22186" y="686142"/>
                  </a:lnTo>
                  <a:close/>
                </a:path>
                <a:path w="28575" h="1801495">
                  <a:moveTo>
                    <a:pt x="22186" y="743331"/>
                  </a:moveTo>
                  <a:lnTo>
                    <a:pt x="6400" y="743331"/>
                  </a:lnTo>
                  <a:lnTo>
                    <a:pt x="0" y="749719"/>
                  </a:lnTo>
                  <a:lnTo>
                    <a:pt x="0" y="765530"/>
                  </a:lnTo>
                  <a:lnTo>
                    <a:pt x="6400" y="771931"/>
                  </a:lnTo>
                  <a:lnTo>
                    <a:pt x="22186" y="771931"/>
                  </a:lnTo>
                  <a:lnTo>
                    <a:pt x="28575" y="765530"/>
                  </a:lnTo>
                  <a:lnTo>
                    <a:pt x="28575" y="749719"/>
                  </a:lnTo>
                  <a:lnTo>
                    <a:pt x="22186" y="743331"/>
                  </a:lnTo>
                  <a:close/>
                </a:path>
                <a:path w="28575" h="1801495">
                  <a:moveTo>
                    <a:pt x="22186" y="800506"/>
                  </a:moveTo>
                  <a:lnTo>
                    <a:pt x="6400" y="800506"/>
                  </a:lnTo>
                  <a:lnTo>
                    <a:pt x="0" y="806907"/>
                  </a:lnTo>
                  <a:lnTo>
                    <a:pt x="0" y="822706"/>
                  </a:lnTo>
                  <a:lnTo>
                    <a:pt x="6400" y="829106"/>
                  </a:lnTo>
                  <a:lnTo>
                    <a:pt x="22186" y="829106"/>
                  </a:lnTo>
                  <a:lnTo>
                    <a:pt x="28575" y="822706"/>
                  </a:lnTo>
                  <a:lnTo>
                    <a:pt x="28575" y="806907"/>
                  </a:lnTo>
                  <a:lnTo>
                    <a:pt x="22186" y="800506"/>
                  </a:lnTo>
                  <a:close/>
                </a:path>
                <a:path w="28575" h="1801495">
                  <a:moveTo>
                    <a:pt x="22186" y="857681"/>
                  </a:moveTo>
                  <a:lnTo>
                    <a:pt x="6400" y="857681"/>
                  </a:lnTo>
                  <a:lnTo>
                    <a:pt x="0" y="864082"/>
                  </a:lnTo>
                  <a:lnTo>
                    <a:pt x="0" y="879894"/>
                  </a:lnTo>
                  <a:lnTo>
                    <a:pt x="6400" y="886282"/>
                  </a:lnTo>
                  <a:lnTo>
                    <a:pt x="22186" y="886282"/>
                  </a:lnTo>
                  <a:lnTo>
                    <a:pt x="28575" y="879894"/>
                  </a:lnTo>
                  <a:lnTo>
                    <a:pt x="28575" y="864082"/>
                  </a:lnTo>
                  <a:lnTo>
                    <a:pt x="22186" y="857681"/>
                  </a:lnTo>
                  <a:close/>
                </a:path>
                <a:path w="28575" h="1801495">
                  <a:moveTo>
                    <a:pt x="22186" y="914857"/>
                  </a:moveTo>
                  <a:lnTo>
                    <a:pt x="6400" y="914857"/>
                  </a:lnTo>
                  <a:lnTo>
                    <a:pt x="0" y="921258"/>
                  </a:lnTo>
                  <a:lnTo>
                    <a:pt x="0" y="937069"/>
                  </a:lnTo>
                  <a:lnTo>
                    <a:pt x="6400" y="943470"/>
                  </a:lnTo>
                  <a:lnTo>
                    <a:pt x="22186" y="943470"/>
                  </a:lnTo>
                  <a:lnTo>
                    <a:pt x="28575" y="937069"/>
                  </a:lnTo>
                  <a:lnTo>
                    <a:pt x="28575" y="921258"/>
                  </a:lnTo>
                  <a:lnTo>
                    <a:pt x="22186" y="914857"/>
                  </a:lnTo>
                  <a:close/>
                </a:path>
                <a:path w="28575" h="1801495">
                  <a:moveTo>
                    <a:pt x="22186" y="972045"/>
                  </a:moveTo>
                  <a:lnTo>
                    <a:pt x="6400" y="972045"/>
                  </a:lnTo>
                  <a:lnTo>
                    <a:pt x="0" y="978433"/>
                  </a:lnTo>
                  <a:lnTo>
                    <a:pt x="0" y="994244"/>
                  </a:lnTo>
                  <a:lnTo>
                    <a:pt x="6400" y="1000645"/>
                  </a:lnTo>
                  <a:lnTo>
                    <a:pt x="22186" y="1000645"/>
                  </a:lnTo>
                  <a:lnTo>
                    <a:pt x="28575" y="994244"/>
                  </a:lnTo>
                  <a:lnTo>
                    <a:pt x="28575" y="978433"/>
                  </a:lnTo>
                  <a:lnTo>
                    <a:pt x="22186" y="972045"/>
                  </a:lnTo>
                  <a:close/>
                </a:path>
                <a:path w="28575" h="1801495">
                  <a:moveTo>
                    <a:pt x="22186" y="1029220"/>
                  </a:moveTo>
                  <a:lnTo>
                    <a:pt x="6400" y="1029220"/>
                  </a:lnTo>
                  <a:lnTo>
                    <a:pt x="0" y="1035621"/>
                  </a:lnTo>
                  <a:lnTo>
                    <a:pt x="0" y="1051420"/>
                  </a:lnTo>
                  <a:lnTo>
                    <a:pt x="6400" y="1057821"/>
                  </a:lnTo>
                  <a:lnTo>
                    <a:pt x="22186" y="1057821"/>
                  </a:lnTo>
                  <a:lnTo>
                    <a:pt x="28575" y="1051420"/>
                  </a:lnTo>
                  <a:lnTo>
                    <a:pt x="28575" y="1035621"/>
                  </a:lnTo>
                  <a:lnTo>
                    <a:pt x="22186" y="1029220"/>
                  </a:lnTo>
                  <a:close/>
                </a:path>
                <a:path w="28575" h="1801495">
                  <a:moveTo>
                    <a:pt x="22186" y="1086396"/>
                  </a:moveTo>
                  <a:lnTo>
                    <a:pt x="6400" y="1086396"/>
                  </a:lnTo>
                  <a:lnTo>
                    <a:pt x="0" y="1092796"/>
                  </a:lnTo>
                  <a:lnTo>
                    <a:pt x="0" y="1108608"/>
                  </a:lnTo>
                  <a:lnTo>
                    <a:pt x="6400" y="1114996"/>
                  </a:lnTo>
                  <a:lnTo>
                    <a:pt x="22186" y="1114996"/>
                  </a:lnTo>
                  <a:lnTo>
                    <a:pt x="28575" y="1108608"/>
                  </a:lnTo>
                  <a:lnTo>
                    <a:pt x="28575" y="1092796"/>
                  </a:lnTo>
                  <a:lnTo>
                    <a:pt x="22186" y="1086396"/>
                  </a:lnTo>
                  <a:close/>
                </a:path>
                <a:path w="28575" h="1801495">
                  <a:moveTo>
                    <a:pt x="22186" y="1143571"/>
                  </a:moveTo>
                  <a:lnTo>
                    <a:pt x="6400" y="1143571"/>
                  </a:lnTo>
                  <a:lnTo>
                    <a:pt x="0" y="1149972"/>
                  </a:lnTo>
                  <a:lnTo>
                    <a:pt x="0" y="1165783"/>
                  </a:lnTo>
                  <a:lnTo>
                    <a:pt x="6400" y="1172184"/>
                  </a:lnTo>
                  <a:lnTo>
                    <a:pt x="22186" y="1172184"/>
                  </a:lnTo>
                  <a:lnTo>
                    <a:pt x="28575" y="1165783"/>
                  </a:lnTo>
                  <a:lnTo>
                    <a:pt x="28575" y="1149972"/>
                  </a:lnTo>
                  <a:lnTo>
                    <a:pt x="22186" y="1143571"/>
                  </a:lnTo>
                  <a:close/>
                </a:path>
                <a:path w="28575" h="1801495">
                  <a:moveTo>
                    <a:pt x="22186" y="1200759"/>
                  </a:moveTo>
                  <a:lnTo>
                    <a:pt x="6400" y="1200759"/>
                  </a:lnTo>
                  <a:lnTo>
                    <a:pt x="0" y="1207147"/>
                  </a:lnTo>
                  <a:lnTo>
                    <a:pt x="0" y="1222959"/>
                  </a:lnTo>
                  <a:lnTo>
                    <a:pt x="6400" y="1229360"/>
                  </a:lnTo>
                  <a:lnTo>
                    <a:pt x="22186" y="1229360"/>
                  </a:lnTo>
                  <a:lnTo>
                    <a:pt x="28575" y="1222959"/>
                  </a:lnTo>
                  <a:lnTo>
                    <a:pt x="28575" y="1207147"/>
                  </a:lnTo>
                  <a:lnTo>
                    <a:pt x="22186" y="1200759"/>
                  </a:lnTo>
                  <a:close/>
                </a:path>
                <a:path w="28575" h="1801495">
                  <a:moveTo>
                    <a:pt x="22186" y="1257935"/>
                  </a:moveTo>
                  <a:lnTo>
                    <a:pt x="6400" y="1257935"/>
                  </a:lnTo>
                  <a:lnTo>
                    <a:pt x="0" y="1264335"/>
                  </a:lnTo>
                  <a:lnTo>
                    <a:pt x="0" y="1280147"/>
                  </a:lnTo>
                  <a:lnTo>
                    <a:pt x="6400" y="1286535"/>
                  </a:lnTo>
                  <a:lnTo>
                    <a:pt x="22186" y="1286535"/>
                  </a:lnTo>
                  <a:lnTo>
                    <a:pt x="28575" y="1280147"/>
                  </a:lnTo>
                  <a:lnTo>
                    <a:pt x="28575" y="1264335"/>
                  </a:lnTo>
                  <a:lnTo>
                    <a:pt x="22186" y="1257935"/>
                  </a:lnTo>
                  <a:close/>
                </a:path>
                <a:path w="28575" h="1801495">
                  <a:moveTo>
                    <a:pt x="22186" y="1315110"/>
                  </a:moveTo>
                  <a:lnTo>
                    <a:pt x="6400" y="1315110"/>
                  </a:lnTo>
                  <a:lnTo>
                    <a:pt x="0" y="1321511"/>
                  </a:lnTo>
                  <a:lnTo>
                    <a:pt x="0" y="1337322"/>
                  </a:lnTo>
                  <a:lnTo>
                    <a:pt x="6400" y="1343710"/>
                  </a:lnTo>
                  <a:lnTo>
                    <a:pt x="22186" y="1343710"/>
                  </a:lnTo>
                  <a:lnTo>
                    <a:pt x="28575" y="1337322"/>
                  </a:lnTo>
                  <a:lnTo>
                    <a:pt x="28575" y="1321511"/>
                  </a:lnTo>
                  <a:lnTo>
                    <a:pt x="22186" y="1315110"/>
                  </a:lnTo>
                  <a:close/>
                </a:path>
                <a:path w="28575" h="1801495">
                  <a:moveTo>
                    <a:pt x="22186" y="1372285"/>
                  </a:moveTo>
                  <a:lnTo>
                    <a:pt x="6400" y="1372285"/>
                  </a:lnTo>
                  <a:lnTo>
                    <a:pt x="0" y="1378686"/>
                  </a:lnTo>
                  <a:lnTo>
                    <a:pt x="0" y="1394498"/>
                  </a:lnTo>
                  <a:lnTo>
                    <a:pt x="6400" y="1400898"/>
                  </a:lnTo>
                  <a:lnTo>
                    <a:pt x="22186" y="1400898"/>
                  </a:lnTo>
                  <a:lnTo>
                    <a:pt x="28575" y="1394498"/>
                  </a:lnTo>
                  <a:lnTo>
                    <a:pt x="28575" y="1378686"/>
                  </a:lnTo>
                  <a:lnTo>
                    <a:pt x="22186" y="1372285"/>
                  </a:lnTo>
                  <a:close/>
                </a:path>
                <a:path w="28575" h="1801495">
                  <a:moveTo>
                    <a:pt x="22186" y="1429473"/>
                  </a:moveTo>
                  <a:lnTo>
                    <a:pt x="6400" y="1429473"/>
                  </a:lnTo>
                  <a:lnTo>
                    <a:pt x="0" y="1435862"/>
                  </a:lnTo>
                  <a:lnTo>
                    <a:pt x="0" y="1451673"/>
                  </a:lnTo>
                  <a:lnTo>
                    <a:pt x="6400" y="1458074"/>
                  </a:lnTo>
                  <a:lnTo>
                    <a:pt x="22186" y="1458074"/>
                  </a:lnTo>
                  <a:lnTo>
                    <a:pt x="28575" y="1451673"/>
                  </a:lnTo>
                  <a:lnTo>
                    <a:pt x="28575" y="1435862"/>
                  </a:lnTo>
                  <a:lnTo>
                    <a:pt x="22186" y="1429473"/>
                  </a:lnTo>
                  <a:close/>
                </a:path>
                <a:path w="28575" h="1801495">
                  <a:moveTo>
                    <a:pt x="22186" y="1486649"/>
                  </a:moveTo>
                  <a:lnTo>
                    <a:pt x="6400" y="1486649"/>
                  </a:lnTo>
                  <a:lnTo>
                    <a:pt x="0" y="1493050"/>
                  </a:lnTo>
                  <a:lnTo>
                    <a:pt x="0" y="1508861"/>
                  </a:lnTo>
                  <a:lnTo>
                    <a:pt x="6400" y="1515249"/>
                  </a:lnTo>
                  <a:lnTo>
                    <a:pt x="22186" y="1515249"/>
                  </a:lnTo>
                  <a:lnTo>
                    <a:pt x="28575" y="1508861"/>
                  </a:lnTo>
                  <a:lnTo>
                    <a:pt x="28575" y="1493050"/>
                  </a:lnTo>
                  <a:lnTo>
                    <a:pt x="22186" y="1486649"/>
                  </a:lnTo>
                  <a:close/>
                </a:path>
                <a:path w="28575" h="1801495">
                  <a:moveTo>
                    <a:pt x="22186" y="1543824"/>
                  </a:moveTo>
                  <a:lnTo>
                    <a:pt x="6400" y="1543824"/>
                  </a:lnTo>
                  <a:lnTo>
                    <a:pt x="0" y="1550225"/>
                  </a:lnTo>
                  <a:lnTo>
                    <a:pt x="0" y="1566037"/>
                  </a:lnTo>
                  <a:lnTo>
                    <a:pt x="6400" y="1572425"/>
                  </a:lnTo>
                  <a:lnTo>
                    <a:pt x="22186" y="1572425"/>
                  </a:lnTo>
                  <a:lnTo>
                    <a:pt x="28575" y="1566037"/>
                  </a:lnTo>
                  <a:lnTo>
                    <a:pt x="28575" y="1550225"/>
                  </a:lnTo>
                  <a:lnTo>
                    <a:pt x="22186" y="1543824"/>
                  </a:lnTo>
                  <a:close/>
                </a:path>
                <a:path w="28575" h="1801495">
                  <a:moveTo>
                    <a:pt x="22186" y="1601000"/>
                  </a:moveTo>
                  <a:lnTo>
                    <a:pt x="6400" y="1601000"/>
                  </a:lnTo>
                  <a:lnTo>
                    <a:pt x="0" y="1607400"/>
                  </a:lnTo>
                  <a:lnTo>
                    <a:pt x="0" y="1623212"/>
                  </a:lnTo>
                  <a:lnTo>
                    <a:pt x="6400" y="1629613"/>
                  </a:lnTo>
                  <a:lnTo>
                    <a:pt x="22186" y="1629613"/>
                  </a:lnTo>
                  <a:lnTo>
                    <a:pt x="28575" y="1623212"/>
                  </a:lnTo>
                  <a:lnTo>
                    <a:pt x="28575" y="1607400"/>
                  </a:lnTo>
                  <a:lnTo>
                    <a:pt x="22186" y="1601000"/>
                  </a:lnTo>
                  <a:close/>
                </a:path>
                <a:path w="28575" h="1801495">
                  <a:moveTo>
                    <a:pt x="22186" y="1658188"/>
                  </a:moveTo>
                  <a:lnTo>
                    <a:pt x="6400" y="1658188"/>
                  </a:lnTo>
                  <a:lnTo>
                    <a:pt x="0" y="1664576"/>
                  </a:lnTo>
                  <a:lnTo>
                    <a:pt x="0" y="1680387"/>
                  </a:lnTo>
                  <a:lnTo>
                    <a:pt x="6400" y="1686788"/>
                  </a:lnTo>
                  <a:lnTo>
                    <a:pt x="22186" y="1686788"/>
                  </a:lnTo>
                  <a:lnTo>
                    <a:pt x="28575" y="1680387"/>
                  </a:lnTo>
                  <a:lnTo>
                    <a:pt x="28575" y="1664576"/>
                  </a:lnTo>
                  <a:lnTo>
                    <a:pt x="22186" y="1658188"/>
                  </a:lnTo>
                  <a:close/>
                </a:path>
                <a:path w="28575" h="1801495">
                  <a:moveTo>
                    <a:pt x="22186" y="1715363"/>
                  </a:moveTo>
                  <a:lnTo>
                    <a:pt x="6400" y="1715363"/>
                  </a:lnTo>
                  <a:lnTo>
                    <a:pt x="0" y="1721764"/>
                  </a:lnTo>
                  <a:lnTo>
                    <a:pt x="0" y="1737575"/>
                  </a:lnTo>
                  <a:lnTo>
                    <a:pt x="6400" y="1743964"/>
                  </a:lnTo>
                  <a:lnTo>
                    <a:pt x="22186" y="1743964"/>
                  </a:lnTo>
                  <a:lnTo>
                    <a:pt x="28575" y="1737575"/>
                  </a:lnTo>
                  <a:lnTo>
                    <a:pt x="28575" y="1721764"/>
                  </a:lnTo>
                  <a:lnTo>
                    <a:pt x="22186" y="1715363"/>
                  </a:lnTo>
                  <a:close/>
                </a:path>
                <a:path w="28575" h="1801495">
                  <a:moveTo>
                    <a:pt x="22186" y="1772539"/>
                  </a:moveTo>
                  <a:lnTo>
                    <a:pt x="6400" y="1772539"/>
                  </a:lnTo>
                  <a:lnTo>
                    <a:pt x="0" y="1778939"/>
                  </a:lnTo>
                  <a:lnTo>
                    <a:pt x="0" y="1794751"/>
                  </a:lnTo>
                  <a:lnTo>
                    <a:pt x="6400" y="1801139"/>
                  </a:lnTo>
                  <a:lnTo>
                    <a:pt x="22186" y="1801139"/>
                  </a:lnTo>
                  <a:lnTo>
                    <a:pt x="28575" y="1794751"/>
                  </a:lnTo>
                  <a:lnTo>
                    <a:pt x="28575" y="1778939"/>
                  </a:lnTo>
                  <a:lnTo>
                    <a:pt x="22186" y="1772539"/>
                  </a:lnTo>
                  <a:close/>
                </a:path>
              </a:pathLst>
            </a:custGeom>
            <a:solidFill>
              <a:srgbClr val="7F7F7F"/>
            </a:solidFill>
          </p:spPr>
          <p:txBody>
            <a:bodyPr wrap="square" lIns="0" tIns="0" rIns="0" bIns="0" rtlCol="0"/>
            <a:p>
              <a:endParaRPr sz="1350"/>
            </a:p>
          </p:txBody>
        </p:sp>
        <p:sp>
          <p:nvSpPr>
            <p:cNvPr id="68" name="object 18"/>
            <p:cNvSpPr/>
            <p:nvPr/>
          </p:nvSpPr>
          <p:spPr>
            <a:xfrm>
              <a:off x="8527" y="3516"/>
              <a:ext cx="34" cy="2128"/>
            </a:xfrm>
            <a:custGeom>
              <a:avLst/>
              <a:gdLst/>
              <a:ahLst/>
              <a:cxnLst/>
              <a:rect l="l" t="t" r="r" b="b"/>
              <a:pathLst>
                <a:path w="28575" h="1801495">
                  <a:moveTo>
                    <a:pt x="22174" y="0"/>
                  </a:moveTo>
                  <a:lnTo>
                    <a:pt x="6388" y="0"/>
                  </a:lnTo>
                  <a:lnTo>
                    <a:pt x="0" y="6400"/>
                  </a:lnTo>
                  <a:lnTo>
                    <a:pt x="0" y="22212"/>
                  </a:lnTo>
                  <a:lnTo>
                    <a:pt x="6388" y="28613"/>
                  </a:lnTo>
                  <a:lnTo>
                    <a:pt x="22174" y="28613"/>
                  </a:lnTo>
                  <a:lnTo>
                    <a:pt x="28575" y="22212"/>
                  </a:lnTo>
                  <a:lnTo>
                    <a:pt x="28575" y="6400"/>
                  </a:lnTo>
                  <a:lnTo>
                    <a:pt x="22174" y="0"/>
                  </a:lnTo>
                  <a:close/>
                </a:path>
                <a:path w="28575" h="1801495">
                  <a:moveTo>
                    <a:pt x="22174" y="57188"/>
                  </a:moveTo>
                  <a:lnTo>
                    <a:pt x="6388" y="57188"/>
                  </a:lnTo>
                  <a:lnTo>
                    <a:pt x="0" y="63576"/>
                  </a:lnTo>
                  <a:lnTo>
                    <a:pt x="0" y="79387"/>
                  </a:lnTo>
                  <a:lnTo>
                    <a:pt x="6388" y="85788"/>
                  </a:lnTo>
                  <a:lnTo>
                    <a:pt x="22174" y="85788"/>
                  </a:lnTo>
                  <a:lnTo>
                    <a:pt x="28575" y="79387"/>
                  </a:lnTo>
                  <a:lnTo>
                    <a:pt x="28575" y="63576"/>
                  </a:lnTo>
                  <a:lnTo>
                    <a:pt x="22174" y="57188"/>
                  </a:lnTo>
                  <a:close/>
                </a:path>
                <a:path w="28575" h="1801495">
                  <a:moveTo>
                    <a:pt x="22174" y="114363"/>
                  </a:moveTo>
                  <a:lnTo>
                    <a:pt x="6388" y="114363"/>
                  </a:lnTo>
                  <a:lnTo>
                    <a:pt x="0" y="120764"/>
                  </a:lnTo>
                  <a:lnTo>
                    <a:pt x="0" y="136563"/>
                  </a:lnTo>
                  <a:lnTo>
                    <a:pt x="6388" y="142963"/>
                  </a:lnTo>
                  <a:lnTo>
                    <a:pt x="22174" y="142963"/>
                  </a:lnTo>
                  <a:lnTo>
                    <a:pt x="28575" y="136563"/>
                  </a:lnTo>
                  <a:lnTo>
                    <a:pt x="28575" y="120764"/>
                  </a:lnTo>
                  <a:lnTo>
                    <a:pt x="22174" y="114363"/>
                  </a:lnTo>
                  <a:close/>
                </a:path>
                <a:path w="28575" h="1801495">
                  <a:moveTo>
                    <a:pt x="22174" y="171538"/>
                  </a:moveTo>
                  <a:lnTo>
                    <a:pt x="6388" y="171538"/>
                  </a:lnTo>
                  <a:lnTo>
                    <a:pt x="0" y="177939"/>
                  </a:lnTo>
                  <a:lnTo>
                    <a:pt x="0" y="193751"/>
                  </a:lnTo>
                  <a:lnTo>
                    <a:pt x="6388" y="200139"/>
                  </a:lnTo>
                  <a:lnTo>
                    <a:pt x="22174" y="200139"/>
                  </a:lnTo>
                  <a:lnTo>
                    <a:pt x="28575" y="193751"/>
                  </a:lnTo>
                  <a:lnTo>
                    <a:pt x="28575" y="177939"/>
                  </a:lnTo>
                  <a:lnTo>
                    <a:pt x="22174" y="171538"/>
                  </a:lnTo>
                  <a:close/>
                </a:path>
                <a:path w="28575" h="1801495">
                  <a:moveTo>
                    <a:pt x="22174" y="228714"/>
                  </a:moveTo>
                  <a:lnTo>
                    <a:pt x="6388" y="228714"/>
                  </a:lnTo>
                  <a:lnTo>
                    <a:pt x="0" y="235115"/>
                  </a:lnTo>
                  <a:lnTo>
                    <a:pt x="0" y="250926"/>
                  </a:lnTo>
                  <a:lnTo>
                    <a:pt x="6388" y="257327"/>
                  </a:lnTo>
                  <a:lnTo>
                    <a:pt x="22174" y="257327"/>
                  </a:lnTo>
                  <a:lnTo>
                    <a:pt x="28575" y="250926"/>
                  </a:lnTo>
                  <a:lnTo>
                    <a:pt x="28575" y="235115"/>
                  </a:lnTo>
                  <a:lnTo>
                    <a:pt x="22174" y="228714"/>
                  </a:lnTo>
                  <a:close/>
                </a:path>
                <a:path w="28575" h="1801495">
                  <a:moveTo>
                    <a:pt x="22174" y="285902"/>
                  </a:moveTo>
                  <a:lnTo>
                    <a:pt x="6388" y="285902"/>
                  </a:lnTo>
                  <a:lnTo>
                    <a:pt x="0" y="292290"/>
                  </a:lnTo>
                  <a:lnTo>
                    <a:pt x="0" y="308102"/>
                  </a:lnTo>
                  <a:lnTo>
                    <a:pt x="6388" y="314502"/>
                  </a:lnTo>
                  <a:lnTo>
                    <a:pt x="22174" y="314502"/>
                  </a:lnTo>
                  <a:lnTo>
                    <a:pt x="28575" y="308102"/>
                  </a:lnTo>
                  <a:lnTo>
                    <a:pt x="28575" y="292290"/>
                  </a:lnTo>
                  <a:lnTo>
                    <a:pt x="22174" y="285902"/>
                  </a:lnTo>
                  <a:close/>
                </a:path>
                <a:path w="28575" h="1801495">
                  <a:moveTo>
                    <a:pt x="22174" y="343077"/>
                  </a:moveTo>
                  <a:lnTo>
                    <a:pt x="6388" y="343077"/>
                  </a:lnTo>
                  <a:lnTo>
                    <a:pt x="0" y="349478"/>
                  </a:lnTo>
                  <a:lnTo>
                    <a:pt x="0" y="365277"/>
                  </a:lnTo>
                  <a:lnTo>
                    <a:pt x="6388" y="371678"/>
                  </a:lnTo>
                  <a:lnTo>
                    <a:pt x="22174" y="371678"/>
                  </a:lnTo>
                  <a:lnTo>
                    <a:pt x="28575" y="365277"/>
                  </a:lnTo>
                  <a:lnTo>
                    <a:pt x="28575" y="349478"/>
                  </a:lnTo>
                  <a:lnTo>
                    <a:pt x="22174" y="343077"/>
                  </a:lnTo>
                  <a:close/>
                </a:path>
                <a:path w="28575" h="1801495">
                  <a:moveTo>
                    <a:pt x="22174" y="400253"/>
                  </a:moveTo>
                  <a:lnTo>
                    <a:pt x="6388" y="400253"/>
                  </a:lnTo>
                  <a:lnTo>
                    <a:pt x="0" y="406654"/>
                  </a:lnTo>
                  <a:lnTo>
                    <a:pt x="0" y="422465"/>
                  </a:lnTo>
                  <a:lnTo>
                    <a:pt x="6388" y="428853"/>
                  </a:lnTo>
                  <a:lnTo>
                    <a:pt x="22174" y="428853"/>
                  </a:lnTo>
                  <a:lnTo>
                    <a:pt x="28575" y="422465"/>
                  </a:lnTo>
                  <a:lnTo>
                    <a:pt x="28575" y="406654"/>
                  </a:lnTo>
                  <a:lnTo>
                    <a:pt x="22174" y="400253"/>
                  </a:lnTo>
                  <a:close/>
                </a:path>
                <a:path w="28575" h="1801495">
                  <a:moveTo>
                    <a:pt x="22174" y="457428"/>
                  </a:moveTo>
                  <a:lnTo>
                    <a:pt x="6388" y="457428"/>
                  </a:lnTo>
                  <a:lnTo>
                    <a:pt x="0" y="463829"/>
                  </a:lnTo>
                  <a:lnTo>
                    <a:pt x="0" y="479640"/>
                  </a:lnTo>
                  <a:lnTo>
                    <a:pt x="6388" y="486041"/>
                  </a:lnTo>
                  <a:lnTo>
                    <a:pt x="22174" y="486041"/>
                  </a:lnTo>
                  <a:lnTo>
                    <a:pt x="28575" y="479640"/>
                  </a:lnTo>
                  <a:lnTo>
                    <a:pt x="28575" y="463829"/>
                  </a:lnTo>
                  <a:lnTo>
                    <a:pt x="22174" y="457428"/>
                  </a:lnTo>
                  <a:close/>
                </a:path>
                <a:path w="28575" h="1801495">
                  <a:moveTo>
                    <a:pt x="22174" y="514616"/>
                  </a:moveTo>
                  <a:lnTo>
                    <a:pt x="6388" y="514616"/>
                  </a:lnTo>
                  <a:lnTo>
                    <a:pt x="0" y="521004"/>
                  </a:lnTo>
                  <a:lnTo>
                    <a:pt x="0" y="536816"/>
                  </a:lnTo>
                  <a:lnTo>
                    <a:pt x="6388" y="543217"/>
                  </a:lnTo>
                  <a:lnTo>
                    <a:pt x="22174" y="543217"/>
                  </a:lnTo>
                  <a:lnTo>
                    <a:pt x="28575" y="536816"/>
                  </a:lnTo>
                  <a:lnTo>
                    <a:pt x="28575" y="521004"/>
                  </a:lnTo>
                  <a:lnTo>
                    <a:pt x="22174" y="514616"/>
                  </a:lnTo>
                  <a:close/>
                </a:path>
                <a:path w="28575" h="1801495">
                  <a:moveTo>
                    <a:pt x="22174" y="571792"/>
                  </a:moveTo>
                  <a:lnTo>
                    <a:pt x="6388" y="571792"/>
                  </a:lnTo>
                  <a:lnTo>
                    <a:pt x="0" y="578192"/>
                  </a:lnTo>
                  <a:lnTo>
                    <a:pt x="0" y="593991"/>
                  </a:lnTo>
                  <a:lnTo>
                    <a:pt x="6388" y="600392"/>
                  </a:lnTo>
                  <a:lnTo>
                    <a:pt x="22174" y="600392"/>
                  </a:lnTo>
                  <a:lnTo>
                    <a:pt x="28575" y="593991"/>
                  </a:lnTo>
                  <a:lnTo>
                    <a:pt x="28575" y="578192"/>
                  </a:lnTo>
                  <a:lnTo>
                    <a:pt x="22174" y="571792"/>
                  </a:lnTo>
                  <a:close/>
                </a:path>
                <a:path w="28575" h="1801495">
                  <a:moveTo>
                    <a:pt x="22174" y="628967"/>
                  </a:moveTo>
                  <a:lnTo>
                    <a:pt x="6388" y="628967"/>
                  </a:lnTo>
                  <a:lnTo>
                    <a:pt x="0" y="635368"/>
                  </a:lnTo>
                  <a:lnTo>
                    <a:pt x="0" y="651179"/>
                  </a:lnTo>
                  <a:lnTo>
                    <a:pt x="6388" y="657567"/>
                  </a:lnTo>
                  <a:lnTo>
                    <a:pt x="22174" y="657567"/>
                  </a:lnTo>
                  <a:lnTo>
                    <a:pt x="28575" y="651179"/>
                  </a:lnTo>
                  <a:lnTo>
                    <a:pt x="28575" y="635368"/>
                  </a:lnTo>
                  <a:lnTo>
                    <a:pt x="22174" y="628967"/>
                  </a:lnTo>
                  <a:close/>
                </a:path>
                <a:path w="28575" h="1801495">
                  <a:moveTo>
                    <a:pt x="22174" y="686142"/>
                  </a:moveTo>
                  <a:lnTo>
                    <a:pt x="6388" y="686142"/>
                  </a:lnTo>
                  <a:lnTo>
                    <a:pt x="0" y="692543"/>
                  </a:lnTo>
                  <a:lnTo>
                    <a:pt x="0" y="708355"/>
                  </a:lnTo>
                  <a:lnTo>
                    <a:pt x="6388" y="714756"/>
                  </a:lnTo>
                  <a:lnTo>
                    <a:pt x="22174" y="714756"/>
                  </a:lnTo>
                  <a:lnTo>
                    <a:pt x="28575" y="708355"/>
                  </a:lnTo>
                  <a:lnTo>
                    <a:pt x="28575" y="692543"/>
                  </a:lnTo>
                  <a:lnTo>
                    <a:pt x="22174" y="686142"/>
                  </a:lnTo>
                  <a:close/>
                </a:path>
                <a:path w="28575" h="1801495">
                  <a:moveTo>
                    <a:pt x="22174" y="743331"/>
                  </a:moveTo>
                  <a:lnTo>
                    <a:pt x="6388" y="743331"/>
                  </a:lnTo>
                  <a:lnTo>
                    <a:pt x="0" y="749719"/>
                  </a:lnTo>
                  <a:lnTo>
                    <a:pt x="0" y="765530"/>
                  </a:lnTo>
                  <a:lnTo>
                    <a:pt x="6388" y="771931"/>
                  </a:lnTo>
                  <a:lnTo>
                    <a:pt x="22174" y="771931"/>
                  </a:lnTo>
                  <a:lnTo>
                    <a:pt x="28575" y="765530"/>
                  </a:lnTo>
                  <a:lnTo>
                    <a:pt x="28575" y="749719"/>
                  </a:lnTo>
                  <a:lnTo>
                    <a:pt x="22174" y="743331"/>
                  </a:lnTo>
                  <a:close/>
                </a:path>
                <a:path w="28575" h="1801495">
                  <a:moveTo>
                    <a:pt x="22174" y="800506"/>
                  </a:moveTo>
                  <a:lnTo>
                    <a:pt x="6388" y="800506"/>
                  </a:lnTo>
                  <a:lnTo>
                    <a:pt x="0" y="806907"/>
                  </a:lnTo>
                  <a:lnTo>
                    <a:pt x="0" y="822706"/>
                  </a:lnTo>
                  <a:lnTo>
                    <a:pt x="6388" y="829106"/>
                  </a:lnTo>
                  <a:lnTo>
                    <a:pt x="22174" y="829106"/>
                  </a:lnTo>
                  <a:lnTo>
                    <a:pt x="28575" y="822706"/>
                  </a:lnTo>
                  <a:lnTo>
                    <a:pt x="28575" y="806907"/>
                  </a:lnTo>
                  <a:lnTo>
                    <a:pt x="22174" y="800506"/>
                  </a:lnTo>
                  <a:close/>
                </a:path>
                <a:path w="28575" h="1801495">
                  <a:moveTo>
                    <a:pt x="22174" y="857681"/>
                  </a:moveTo>
                  <a:lnTo>
                    <a:pt x="6388" y="857681"/>
                  </a:lnTo>
                  <a:lnTo>
                    <a:pt x="0" y="864082"/>
                  </a:lnTo>
                  <a:lnTo>
                    <a:pt x="0" y="879894"/>
                  </a:lnTo>
                  <a:lnTo>
                    <a:pt x="6388" y="886282"/>
                  </a:lnTo>
                  <a:lnTo>
                    <a:pt x="22174" y="886282"/>
                  </a:lnTo>
                  <a:lnTo>
                    <a:pt x="28575" y="879894"/>
                  </a:lnTo>
                  <a:lnTo>
                    <a:pt x="28575" y="864082"/>
                  </a:lnTo>
                  <a:lnTo>
                    <a:pt x="22174" y="857681"/>
                  </a:lnTo>
                  <a:close/>
                </a:path>
                <a:path w="28575" h="1801495">
                  <a:moveTo>
                    <a:pt x="22174" y="914857"/>
                  </a:moveTo>
                  <a:lnTo>
                    <a:pt x="6388" y="914857"/>
                  </a:lnTo>
                  <a:lnTo>
                    <a:pt x="0" y="921258"/>
                  </a:lnTo>
                  <a:lnTo>
                    <a:pt x="0" y="937069"/>
                  </a:lnTo>
                  <a:lnTo>
                    <a:pt x="6388" y="943470"/>
                  </a:lnTo>
                  <a:lnTo>
                    <a:pt x="22174" y="943470"/>
                  </a:lnTo>
                  <a:lnTo>
                    <a:pt x="28575" y="937069"/>
                  </a:lnTo>
                  <a:lnTo>
                    <a:pt x="28575" y="921258"/>
                  </a:lnTo>
                  <a:lnTo>
                    <a:pt x="22174" y="914857"/>
                  </a:lnTo>
                  <a:close/>
                </a:path>
                <a:path w="28575" h="1801495">
                  <a:moveTo>
                    <a:pt x="22174" y="972045"/>
                  </a:moveTo>
                  <a:lnTo>
                    <a:pt x="6388" y="972045"/>
                  </a:lnTo>
                  <a:lnTo>
                    <a:pt x="0" y="978433"/>
                  </a:lnTo>
                  <a:lnTo>
                    <a:pt x="0" y="994244"/>
                  </a:lnTo>
                  <a:lnTo>
                    <a:pt x="6388" y="1000645"/>
                  </a:lnTo>
                  <a:lnTo>
                    <a:pt x="22174" y="1000645"/>
                  </a:lnTo>
                  <a:lnTo>
                    <a:pt x="28575" y="994244"/>
                  </a:lnTo>
                  <a:lnTo>
                    <a:pt x="28575" y="978433"/>
                  </a:lnTo>
                  <a:lnTo>
                    <a:pt x="22174" y="972045"/>
                  </a:lnTo>
                  <a:close/>
                </a:path>
                <a:path w="28575" h="1801495">
                  <a:moveTo>
                    <a:pt x="22174" y="1029220"/>
                  </a:moveTo>
                  <a:lnTo>
                    <a:pt x="6388" y="1029220"/>
                  </a:lnTo>
                  <a:lnTo>
                    <a:pt x="0" y="1035621"/>
                  </a:lnTo>
                  <a:lnTo>
                    <a:pt x="0" y="1051420"/>
                  </a:lnTo>
                  <a:lnTo>
                    <a:pt x="6388" y="1057821"/>
                  </a:lnTo>
                  <a:lnTo>
                    <a:pt x="22174" y="1057821"/>
                  </a:lnTo>
                  <a:lnTo>
                    <a:pt x="28575" y="1051420"/>
                  </a:lnTo>
                  <a:lnTo>
                    <a:pt x="28575" y="1035621"/>
                  </a:lnTo>
                  <a:lnTo>
                    <a:pt x="22174" y="1029220"/>
                  </a:lnTo>
                  <a:close/>
                </a:path>
                <a:path w="28575" h="1801495">
                  <a:moveTo>
                    <a:pt x="22174" y="1086396"/>
                  </a:moveTo>
                  <a:lnTo>
                    <a:pt x="6388" y="1086396"/>
                  </a:lnTo>
                  <a:lnTo>
                    <a:pt x="0" y="1092796"/>
                  </a:lnTo>
                  <a:lnTo>
                    <a:pt x="0" y="1108608"/>
                  </a:lnTo>
                  <a:lnTo>
                    <a:pt x="6388" y="1114996"/>
                  </a:lnTo>
                  <a:lnTo>
                    <a:pt x="22174" y="1114996"/>
                  </a:lnTo>
                  <a:lnTo>
                    <a:pt x="28575" y="1108608"/>
                  </a:lnTo>
                  <a:lnTo>
                    <a:pt x="28575" y="1092796"/>
                  </a:lnTo>
                  <a:lnTo>
                    <a:pt x="22174" y="1086396"/>
                  </a:lnTo>
                  <a:close/>
                </a:path>
                <a:path w="28575" h="1801495">
                  <a:moveTo>
                    <a:pt x="22174" y="1143571"/>
                  </a:moveTo>
                  <a:lnTo>
                    <a:pt x="6388" y="1143571"/>
                  </a:lnTo>
                  <a:lnTo>
                    <a:pt x="0" y="1149972"/>
                  </a:lnTo>
                  <a:lnTo>
                    <a:pt x="0" y="1165783"/>
                  </a:lnTo>
                  <a:lnTo>
                    <a:pt x="6388" y="1172184"/>
                  </a:lnTo>
                  <a:lnTo>
                    <a:pt x="22174" y="1172184"/>
                  </a:lnTo>
                  <a:lnTo>
                    <a:pt x="28575" y="1165783"/>
                  </a:lnTo>
                  <a:lnTo>
                    <a:pt x="28575" y="1149972"/>
                  </a:lnTo>
                  <a:lnTo>
                    <a:pt x="22174" y="1143571"/>
                  </a:lnTo>
                  <a:close/>
                </a:path>
                <a:path w="28575" h="1801495">
                  <a:moveTo>
                    <a:pt x="22174" y="1200759"/>
                  </a:moveTo>
                  <a:lnTo>
                    <a:pt x="6388" y="1200759"/>
                  </a:lnTo>
                  <a:lnTo>
                    <a:pt x="0" y="1207147"/>
                  </a:lnTo>
                  <a:lnTo>
                    <a:pt x="0" y="1222959"/>
                  </a:lnTo>
                  <a:lnTo>
                    <a:pt x="6388" y="1229360"/>
                  </a:lnTo>
                  <a:lnTo>
                    <a:pt x="22174" y="1229360"/>
                  </a:lnTo>
                  <a:lnTo>
                    <a:pt x="28575" y="1222959"/>
                  </a:lnTo>
                  <a:lnTo>
                    <a:pt x="28575" y="1207147"/>
                  </a:lnTo>
                  <a:lnTo>
                    <a:pt x="22174" y="1200759"/>
                  </a:lnTo>
                  <a:close/>
                </a:path>
                <a:path w="28575" h="1801495">
                  <a:moveTo>
                    <a:pt x="22174" y="1257935"/>
                  </a:moveTo>
                  <a:lnTo>
                    <a:pt x="6388" y="1257935"/>
                  </a:lnTo>
                  <a:lnTo>
                    <a:pt x="0" y="1264335"/>
                  </a:lnTo>
                  <a:lnTo>
                    <a:pt x="0" y="1280147"/>
                  </a:lnTo>
                  <a:lnTo>
                    <a:pt x="6388" y="1286535"/>
                  </a:lnTo>
                  <a:lnTo>
                    <a:pt x="22174" y="1286535"/>
                  </a:lnTo>
                  <a:lnTo>
                    <a:pt x="28575" y="1280147"/>
                  </a:lnTo>
                  <a:lnTo>
                    <a:pt x="28575" y="1264335"/>
                  </a:lnTo>
                  <a:lnTo>
                    <a:pt x="22174" y="1257935"/>
                  </a:lnTo>
                  <a:close/>
                </a:path>
                <a:path w="28575" h="1801495">
                  <a:moveTo>
                    <a:pt x="22174" y="1315110"/>
                  </a:moveTo>
                  <a:lnTo>
                    <a:pt x="6388" y="1315110"/>
                  </a:lnTo>
                  <a:lnTo>
                    <a:pt x="0" y="1321511"/>
                  </a:lnTo>
                  <a:lnTo>
                    <a:pt x="0" y="1337322"/>
                  </a:lnTo>
                  <a:lnTo>
                    <a:pt x="6388" y="1343710"/>
                  </a:lnTo>
                  <a:lnTo>
                    <a:pt x="22174" y="1343710"/>
                  </a:lnTo>
                  <a:lnTo>
                    <a:pt x="28575" y="1337322"/>
                  </a:lnTo>
                  <a:lnTo>
                    <a:pt x="28575" y="1321511"/>
                  </a:lnTo>
                  <a:lnTo>
                    <a:pt x="22174" y="1315110"/>
                  </a:lnTo>
                  <a:close/>
                </a:path>
                <a:path w="28575" h="1801495">
                  <a:moveTo>
                    <a:pt x="22174" y="1372285"/>
                  </a:moveTo>
                  <a:lnTo>
                    <a:pt x="6388" y="1372285"/>
                  </a:lnTo>
                  <a:lnTo>
                    <a:pt x="0" y="1378686"/>
                  </a:lnTo>
                  <a:lnTo>
                    <a:pt x="0" y="1394498"/>
                  </a:lnTo>
                  <a:lnTo>
                    <a:pt x="6388" y="1400898"/>
                  </a:lnTo>
                  <a:lnTo>
                    <a:pt x="22174" y="1400898"/>
                  </a:lnTo>
                  <a:lnTo>
                    <a:pt x="28575" y="1394498"/>
                  </a:lnTo>
                  <a:lnTo>
                    <a:pt x="28575" y="1378686"/>
                  </a:lnTo>
                  <a:lnTo>
                    <a:pt x="22174" y="1372285"/>
                  </a:lnTo>
                  <a:close/>
                </a:path>
                <a:path w="28575" h="1801495">
                  <a:moveTo>
                    <a:pt x="22174" y="1429473"/>
                  </a:moveTo>
                  <a:lnTo>
                    <a:pt x="6388" y="1429473"/>
                  </a:lnTo>
                  <a:lnTo>
                    <a:pt x="0" y="1435862"/>
                  </a:lnTo>
                  <a:lnTo>
                    <a:pt x="0" y="1451673"/>
                  </a:lnTo>
                  <a:lnTo>
                    <a:pt x="6388" y="1458074"/>
                  </a:lnTo>
                  <a:lnTo>
                    <a:pt x="22174" y="1458074"/>
                  </a:lnTo>
                  <a:lnTo>
                    <a:pt x="28575" y="1451673"/>
                  </a:lnTo>
                  <a:lnTo>
                    <a:pt x="28575" y="1435862"/>
                  </a:lnTo>
                  <a:lnTo>
                    <a:pt x="22174" y="1429473"/>
                  </a:lnTo>
                  <a:close/>
                </a:path>
                <a:path w="28575" h="1801495">
                  <a:moveTo>
                    <a:pt x="22174" y="1486649"/>
                  </a:moveTo>
                  <a:lnTo>
                    <a:pt x="6388" y="1486649"/>
                  </a:lnTo>
                  <a:lnTo>
                    <a:pt x="0" y="1493050"/>
                  </a:lnTo>
                  <a:lnTo>
                    <a:pt x="0" y="1508861"/>
                  </a:lnTo>
                  <a:lnTo>
                    <a:pt x="6388" y="1515249"/>
                  </a:lnTo>
                  <a:lnTo>
                    <a:pt x="22174" y="1515249"/>
                  </a:lnTo>
                  <a:lnTo>
                    <a:pt x="28575" y="1508861"/>
                  </a:lnTo>
                  <a:lnTo>
                    <a:pt x="28575" y="1493050"/>
                  </a:lnTo>
                  <a:lnTo>
                    <a:pt x="22174" y="1486649"/>
                  </a:lnTo>
                  <a:close/>
                </a:path>
                <a:path w="28575" h="1801495">
                  <a:moveTo>
                    <a:pt x="22174" y="1543824"/>
                  </a:moveTo>
                  <a:lnTo>
                    <a:pt x="6388" y="1543824"/>
                  </a:lnTo>
                  <a:lnTo>
                    <a:pt x="0" y="1550225"/>
                  </a:lnTo>
                  <a:lnTo>
                    <a:pt x="0" y="1566037"/>
                  </a:lnTo>
                  <a:lnTo>
                    <a:pt x="6388" y="1572425"/>
                  </a:lnTo>
                  <a:lnTo>
                    <a:pt x="22174" y="1572425"/>
                  </a:lnTo>
                  <a:lnTo>
                    <a:pt x="28575" y="1566037"/>
                  </a:lnTo>
                  <a:lnTo>
                    <a:pt x="28575" y="1550225"/>
                  </a:lnTo>
                  <a:lnTo>
                    <a:pt x="22174" y="1543824"/>
                  </a:lnTo>
                  <a:close/>
                </a:path>
                <a:path w="28575" h="1801495">
                  <a:moveTo>
                    <a:pt x="22174" y="1601000"/>
                  </a:moveTo>
                  <a:lnTo>
                    <a:pt x="6388" y="1601000"/>
                  </a:lnTo>
                  <a:lnTo>
                    <a:pt x="0" y="1607400"/>
                  </a:lnTo>
                  <a:lnTo>
                    <a:pt x="0" y="1623212"/>
                  </a:lnTo>
                  <a:lnTo>
                    <a:pt x="6388" y="1629613"/>
                  </a:lnTo>
                  <a:lnTo>
                    <a:pt x="22174" y="1629613"/>
                  </a:lnTo>
                  <a:lnTo>
                    <a:pt x="28575" y="1623212"/>
                  </a:lnTo>
                  <a:lnTo>
                    <a:pt x="28575" y="1607400"/>
                  </a:lnTo>
                  <a:lnTo>
                    <a:pt x="22174" y="1601000"/>
                  </a:lnTo>
                  <a:close/>
                </a:path>
                <a:path w="28575" h="1801495">
                  <a:moveTo>
                    <a:pt x="22174" y="1658188"/>
                  </a:moveTo>
                  <a:lnTo>
                    <a:pt x="6388" y="1658188"/>
                  </a:lnTo>
                  <a:lnTo>
                    <a:pt x="0" y="1664576"/>
                  </a:lnTo>
                  <a:lnTo>
                    <a:pt x="0" y="1680387"/>
                  </a:lnTo>
                  <a:lnTo>
                    <a:pt x="6388" y="1686788"/>
                  </a:lnTo>
                  <a:lnTo>
                    <a:pt x="22174" y="1686788"/>
                  </a:lnTo>
                  <a:lnTo>
                    <a:pt x="28575" y="1680387"/>
                  </a:lnTo>
                  <a:lnTo>
                    <a:pt x="28575" y="1664576"/>
                  </a:lnTo>
                  <a:lnTo>
                    <a:pt x="22174" y="1658188"/>
                  </a:lnTo>
                  <a:close/>
                </a:path>
                <a:path w="28575" h="1801495">
                  <a:moveTo>
                    <a:pt x="22174" y="1715363"/>
                  </a:moveTo>
                  <a:lnTo>
                    <a:pt x="6388" y="1715363"/>
                  </a:lnTo>
                  <a:lnTo>
                    <a:pt x="0" y="1721764"/>
                  </a:lnTo>
                  <a:lnTo>
                    <a:pt x="0" y="1737575"/>
                  </a:lnTo>
                  <a:lnTo>
                    <a:pt x="6388" y="1743964"/>
                  </a:lnTo>
                  <a:lnTo>
                    <a:pt x="22174" y="1743964"/>
                  </a:lnTo>
                  <a:lnTo>
                    <a:pt x="28575" y="1737575"/>
                  </a:lnTo>
                  <a:lnTo>
                    <a:pt x="28575" y="1721764"/>
                  </a:lnTo>
                  <a:lnTo>
                    <a:pt x="22174" y="1715363"/>
                  </a:lnTo>
                  <a:close/>
                </a:path>
                <a:path w="28575" h="1801495">
                  <a:moveTo>
                    <a:pt x="22174" y="1772539"/>
                  </a:moveTo>
                  <a:lnTo>
                    <a:pt x="6388" y="1772539"/>
                  </a:lnTo>
                  <a:lnTo>
                    <a:pt x="0" y="1778939"/>
                  </a:lnTo>
                  <a:lnTo>
                    <a:pt x="0" y="1794751"/>
                  </a:lnTo>
                  <a:lnTo>
                    <a:pt x="6388" y="1801139"/>
                  </a:lnTo>
                  <a:lnTo>
                    <a:pt x="22174" y="1801139"/>
                  </a:lnTo>
                  <a:lnTo>
                    <a:pt x="28575" y="1794751"/>
                  </a:lnTo>
                  <a:lnTo>
                    <a:pt x="28575" y="1778939"/>
                  </a:lnTo>
                  <a:lnTo>
                    <a:pt x="22174" y="1772539"/>
                  </a:lnTo>
                  <a:close/>
                </a:path>
              </a:pathLst>
            </a:custGeom>
            <a:solidFill>
              <a:srgbClr val="7F7F7F"/>
            </a:solidFill>
          </p:spPr>
          <p:txBody>
            <a:bodyPr wrap="square" lIns="0" tIns="0" rIns="0" bIns="0" rtlCol="0"/>
            <a:p>
              <a:endParaRPr sz="1350"/>
            </a:p>
          </p:txBody>
        </p:sp>
        <p:sp>
          <p:nvSpPr>
            <p:cNvPr id="69" name="object 21"/>
            <p:cNvSpPr/>
            <p:nvPr/>
          </p:nvSpPr>
          <p:spPr>
            <a:xfrm>
              <a:off x="7401" y="4885"/>
              <a:ext cx="486" cy="487"/>
            </a:xfrm>
            <a:custGeom>
              <a:avLst/>
              <a:gdLst/>
              <a:ahLst/>
              <a:cxnLst/>
              <a:rect l="l" t="t" r="r" b="b"/>
              <a:pathLst>
                <a:path w="411479" h="412114">
                  <a:moveTo>
                    <a:pt x="205739" y="0"/>
                  </a:moveTo>
                  <a:lnTo>
                    <a:pt x="158565" y="5433"/>
                  </a:lnTo>
                  <a:lnTo>
                    <a:pt x="115260" y="20911"/>
                  </a:lnTo>
                  <a:lnTo>
                    <a:pt x="77060" y="45199"/>
                  </a:lnTo>
                  <a:lnTo>
                    <a:pt x="45198" y="77062"/>
                  </a:lnTo>
                  <a:lnTo>
                    <a:pt x="20911" y="115265"/>
                  </a:lnTo>
                  <a:lnTo>
                    <a:pt x="5433" y="158573"/>
                  </a:lnTo>
                  <a:lnTo>
                    <a:pt x="0" y="205752"/>
                  </a:lnTo>
                  <a:lnTo>
                    <a:pt x="5433" y="252926"/>
                  </a:lnTo>
                  <a:lnTo>
                    <a:pt x="20911" y="296231"/>
                  </a:lnTo>
                  <a:lnTo>
                    <a:pt x="45198" y="334432"/>
                  </a:lnTo>
                  <a:lnTo>
                    <a:pt x="77060" y="366293"/>
                  </a:lnTo>
                  <a:lnTo>
                    <a:pt x="115260" y="390581"/>
                  </a:lnTo>
                  <a:lnTo>
                    <a:pt x="158565" y="406058"/>
                  </a:lnTo>
                  <a:lnTo>
                    <a:pt x="205739" y="411492"/>
                  </a:lnTo>
                  <a:lnTo>
                    <a:pt x="252914" y="406058"/>
                  </a:lnTo>
                  <a:lnTo>
                    <a:pt x="296219" y="390581"/>
                  </a:lnTo>
                  <a:lnTo>
                    <a:pt x="334419" y="366293"/>
                  </a:lnTo>
                  <a:lnTo>
                    <a:pt x="366281" y="334432"/>
                  </a:lnTo>
                  <a:lnTo>
                    <a:pt x="390568" y="296231"/>
                  </a:lnTo>
                  <a:lnTo>
                    <a:pt x="406046" y="252926"/>
                  </a:lnTo>
                  <a:lnTo>
                    <a:pt x="411480" y="205752"/>
                  </a:lnTo>
                  <a:lnTo>
                    <a:pt x="406046" y="158573"/>
                  </a:lnTo>
                  <a:lnTo>
                    <a:pt x="390568" y="115265"/>
                  </a:lnTo>
                  <a:lnTo>
                    <a:pt x="366281" y="77062"/>
                  </a:lnTo>
                  <a:lnTo>
                    <a:pt x="334419" y="45199"/>
                  </a:lnTo>
                  <a:lnTo>
                    <a:pt x="296219" y="20911"/>
                  </a:lnTo>
                  <a:lnTo>
                    <a:pt x="252914" y="5433"/>
                  </a:lnTo>
                  <a:lnTo>
                    <a:pt x="205739" y="0"/>
                  </a:lnTo>
                  <a:close/>
                </a:path>
              </a:pathLst>
            </a:custGeom>
            <a:solidFill>
              <a:srgbClr val="FFFFFF"/>
            </a:solidFill>
          </p:spPr>
          <p:txBody>
            <a:bodyPr wrap="square" lIns="0" tIns="0" rIns="0" bIns="0" rtlCol="0"/>
            <a:p>
              <a:endParaRPr sz="1350"/>
            </a:p>
          </p:txBody>
        </p:sp>
        <p:sp>
          <p:nvSpPr>
            <p:cNvPr id="70" name="object 22"/>
            <p:cNvSpPr/>
            <p:nvPr/>
          </p:nvSpPr>
          <p:spPr>
            <a:xfrm>
              <a:off x="7644" y="4885"/>
              <a:ext cx="0" cy="486"/>
            </a:xfrm>
            <a:custGeom>
              <a:avLst/>
              <a:gdLst/>
              <a:ahLst/>
              <a:cxnLst/>
              <a:rect l="l" t="t" r="r" b="b"/>
              <a:pathLst>
                <a:path h="411479">
                  <a:moveTo>
                    <a:pt x="0" y="0"/>
                  </a:moveTo>
                  <a:lnTo>
                    <a:pt x="0" y="411486"/>
                  </a:lnTo>
                </a:path>
              </a:pathLst>
            </a:custGeom>
            <a:ln w="38100">
              <a:solidFill>
                <a:srgbClr val="000000"/>
              </a:solidFill>
            </a:ln>
          </p:spPr>
          <p:txBody>
            <a:bodyPr wrap="square" lIns="0" tIns="0" rIns="0" bIns="0" rtlCol="0"/>
            <a:p>
              <a:endParaRPr sz="1350"/>
            </a:p>
          </p:txBody>
        </p:sp>
        <p:sp>
          <p:nvSpPr>
            <p:cNvPr id="71" name="object 23"/>
            <p:cNvSpPr/>
            <p:nvPr/>
          </p:nvSpPr>
          <p:spPr>
            <a:xfrm>
              <a:off x="7401" y="5128"/>
              <a:ext cx="486" cy="0"/>
            </a:xfrm>
            <a:custGeom>
              <a:avLst/>
              <a:gdLst/>
              <a:ahLst/>
              <a:cxnLst/>
              <a:rect l="l" t="t" r="r" b="b"/>
              <a:pathLst>
                <a:path w="411479">
                  <a:moveTo>
                    <a:pt x="0" y="0"/>
                  </a:moveTo>
                  <a:lnTo>
                    <a:pt x="411486" y="0"/>
                  </a:lnTo>
                </a:path>
              </a:pathLst>
            </a:custGeom>
            <a:ln w="38100">
              <a:solidFill>
                <a:srgbClr val="000000"/>
              </a:solidFill>
            </a:ln>
          </p:spPr>
          <p:txBody>
            <a:bodyPr wrap="square" lIns="0" tIns="0" rIns="0" bIns="0" rtlCol="0"/>
            <a:p>
              <a:endParaRPr sz="1350"/>
            </a:p>
          </p:txBody>
        </p:sp>
        <p:sp>
          <p:nvSpPr>
            <p:cNvPr id="72" name="object 24"/>
            <p:cNvSpPr/>
            <p:nvPr/>
          </p:nvSpPr>
          <p:spPr>
            <a:xfrm>
              <a:off x="7401" y="4885"/>
              <a:ext cx="486" cy="486"/>
            </a:xfrm>
            <a:custGeom>
              <a:avLst/>
              <a:gdLst/>
              <a:ahLst/>
              <a:cxnLst/>
              <a:rect l="l" t="t" r="r" b="b"/>
              <a:pathLst>
                <a:path w="411479" h="411479">
                  <a:moveTo>
                    <a:pt x="0" y="205743"/>
                  </a:moveTo>
                  <a:lnTo>
                    <a:pt x="5433" y="158568"/>
                  </a:lnTo>
                  <a:lnTo>
                    <a:pt x="20911" y="115262"/>
                  </a:lnTo>
                  <a:lnTo>
                    <a:pt x="45199" y="77061"/>
                  </a:lnTo>
                  <a:lnTo>
                    <a:pt x="77061" y="45199"/>
                  </a:lnTo>
                  <a:lnTo>
                    <a:pt x="115262" y="20911"/>
                  </a:lnTo>
                  <a:lnTo>
                    <a:pt x="158568" y="5433"/>
                  </a:lnTo>
                  <a:lnTo>
                    <a:pt x="205743" y="0"/>
                  </a:lnTo>
                  <a:lnTo>
                    <a:pt x="252918" y="5433"/>
                  </a:lnTo>
                  <a:lnTo>
                    <a:pt x="296223" y="20911"/>
                  </a:lnTo>
                  <a:lnTo>
                    <a:pt x="334425" y="45199"/>
                  </a:lnTo>
                  <a:lnTo>
                    <a:pt x="366286" y="77061"/>
                  </a:lnTo>
                  <a:lnTo>
                    <a:pt x="390574" y="115262"/>
                  </a:lnTo>
                  <a:lnTo>
                    <a:pt x="406052" y="158568"/>
                  </a:lnTo>
                  <a:lnTo>
                    <a:pt x="411486" y="205743"/>
                  </a:lnTo>
                  <a:lnTo>
                    <a:pt x="406052" y="252918"/>
                  </a:lnTo>
                  <a:lnTo>
                    <a:pt x="390574" y="296223"/>
                  </a:lnTo>
                  <a:lnTo>
                    <a:pt x="366286" y="334425"/>
                  </a:lnTo>
                  <a:lnTo>
                    <a:pt x="334425" y="366286"/>
                  </a:lnTo>
                  <a:lnTo>
                    <a:pt x="296223" y="390574"/>
                  </a:lnTo>
                  <a:lnTo>
                    <a:pt x="252918" y="406052"/>
                  </a:lnTo>
                  <a:lnTo>
                    <a:pt x="205743" y="411486"/>
                  </a:lnTo>
                  <a:lnTo>
                    <a:pt x="158568" y="406052"/>
                  </a:lnTo>
                  <a:lnTo>
                    <a:pt x="115262" y="390574"/>
                  </a:lnTo>
                  <a:lnTo>
                    <a:pt x="77061" y="366286"/>
                  </a:lnTo>
                  <a:lnTo>
                    <a:pt x="45199" y="334425"/>
                  </a:lnTo>
                  <a:lnTo>
                    <a:pt x="20911" y="296223"/>
                  </a:lnTo>
                  <a:lnTo>
                    <a:pt x="5433" y="252918"/>
                  </a:lnTo>
                  <a:lnTo>
                    <a:pt x="0" y="205743"/>
                  </a:lnTo>
                  <a:close/>
                </a:path>
              </a:pathLst>
            </a:custGeom>
            <a:ln w="38100">
              <a:solidFill>
                <a:srgbClr val="000000"/>
              </a:solidFill>
            </a:ln>
          </p:spPr>
          <p:txBody>
            <a:bodyPr wrap="square" lIns="0" tIns="0" rIns="0" bIns="0" rtlCol="0"/>
            <a:p>
              <a:endParaRPr sz="1350"/>
            </a:p>
          </p:txBody>
        </p:sp>
        <p:cxnSp>
          <p:nvCxnSpPr>
            <p:cNvPr id="73" name="直接箭头连接符 72"/>
            <p:cNvCxnSpPr/>
            <p:nvPr/>
          </p:nvCxnSpPr>
          <p:spPr>
            <a:xfrm>
              <a:off x="7916" y="5126"/>
              <a:ext cx="1031" cy="4"/>
            </a:xfrm>
            <a:prstGeom prst="straightConnector1">
              <a:avLst/>
            </a:prstGeom>
            <a:ln>
              <a:solidFill>
                <a:srgbClr val="C00000"/>
              </a:solidFill>
              <a:headEnd type="none"/>
              <a:tailEnd type="triangle" w="med" len="med"/>
            </a:ln>
          </p:spPr>
          <p:style>
            <a:lnRef idx="3">
              <a:schemeClr val="accent6"/>
            </a:lnRef>
            <a:fillRef idx="0">
              <a:schemeClr val="accent6"/>
            </a:fillRef>
            <a:effectRef idx="2">
              <a:schemeClr val="accent6"/>
            </a:effectRef>
            <a:fontRef idx="minor">
              <a:schemeClr val="tx1"/>
            </a:fontRef>
          </p:style>
        </p:cxnSp>
      </p:grpSp>
      <p:sp>
        <p:nvSpPr>
          <p:cNvPr id="76" name="object 3"/>
          <p:cNvSpPr/>
          <p:nvPr/>
        </p:nvSpPr>
        <p:spPr>
          <a:xfrm>
            <a:off x="3928110" y="4997450"/>
            <a:ext cx="1241425" cy="861695"/>
          </a:xfrm>
          <a:prstGeom prst="rect">
            <a:avLst/>
          </a:prstGeom>
          <a:blipFill>
            <a:blip r:embed="rId1" cstate="print"/>
            <a:stretch>
              <a:fillRect/>
            </a:stretch>
          </a:blipFill>
        </p:spPr>
        <p:txBody>
          <a:bodyPr wrap="square" lIns="0" tIns="0" rIns="0" bIns="0" rtlCol="0"/>
          <a:p>
            <a:endParaRPr sz="1350"/>
          </a:p>
        </p:txBody>
      </p:sp>
      <p:sp>
        <p:nvSpPr>
          <p:cNvPr id="77" name="object 4"/>
          <p:cNvSpPr/>
          <p:nvPr/>
        </p:nvSpPr>
        <p:spPr>
          <a:xfrm>
            <a:off x="3957320" y="5025390"/>
            <a:ext cx="1143000" cy="765175"/>
          </a:xfrm>
          <a:custGeom>
            <a:avLst/>
            <a:gdLst/>
            <a:ahLst/>
            <a:cxnLst/>
            <a:rect l="l" t="t" r="r" b="b"/>
            <a:pathLst>
              <a:path w="1524000" h="1019810">
                <a:moveTo>
                  <a:pt x="1523999" y="0"/>
                </a:moveTo>
                <a:lnTo>
                  <a:pt x="0" y="0"/>
                </a:lnTo>
                <a:lnTo>
                  <a:pt x="0" y="1019581"/>
                </a:lnTo>
                <a:lnTo>
                  <a:pt x="1523999" y="1019581"/>
                </a:lnTo>
                <a:lnTo>
                  <a:pt x="1523999" y="0"/>
                </a:lnTo>
                <a:close/>
              </a:path>
            </a:pathLst>
          </a:custGeom>
          <a:solidFill>
            <a:srgbClr val="F2F2F2"/>
          </a:solidFill>
        </p:spPr>
        <p:txBody>
          <a:bodyPr wrap="square" lIns="0" tIns="0" rIns="0" bIns="0" rtlCol="0"/>
          <a:p>
            <a:endParaRPr sz="1350"/>
          </a:p>
        </p:txBody>
      </p:sp>
      <p:sp>
        <p:nvSpPr>
          <p:cNvPr id="78" name="object 5"/>
          <p:cNvSpPr/>
          <p:nvPr/>
        </p:nvSpPr>
        <p:spPr>
          <a:xfrm>
            <a:off x="3957320" y="5025390"/>
            <a:ext cx="1143000" cy="765175"/>
          </a:xfrm>
          <a:custGeom>
            <a:avLst/>
            <a:gdLst/>
            <a:ahLst/>
            <a:cxnLst/>
            <a:rect l="l" t="t" r="r" b="b"/>
            <a:pathLst>
              <a:path w="1524000" h="1019810">
                <a:moveTo>
                  <a:pt x="1524000" y="0"/>
                </a:moveTo>
                <a:lnTo>
                  <a:pt x="0" y="0"/>
                </a:lnTo>
                <a:lnTo>
                  <a:pt x="0" y="1019580"/>
                </a:lnTo>
                <a:lnTo>
                  <a:pt x="1524000" y="1019580"/>
                </a:lnTo>
                <a:lnTo>
                  <a:pt x="1524000" y="0"/>
                </a:lnTo>
                <a:close/>
              </a:path>
            </a:pathLst>
          </a:custGeom>
          <a:ln w="25400">
            <a:solidFill>
              <a:srgbClr val="000000"/>
            </a:solidFill>
          </a:ln>
        </p:spPr>
        <p:txBody>
          <a:bodyPr wrap="square" lIns="0" tIns="0" rIns="0" bIns="0" rtlCol="0"/>
          <a:p>
            <a:endParaRPr sz="1350"/>
          </a:p>
        </p:txBody>
      </p:sp>
      <p:sp>
        <p:nvSpPr>
          <p:cNvPr id="79" name="object 6"/>
          <p:cNvSpPr/>
          <p:nvPr/>
        </p:nvSpPr>
        <p:spPr>
          <a:xfrm>
            <a:off x="4368800" y="5286375"/>
            <a:ext cx="321310" cy="222250"/>
          </a:xfrm>
          <a:custGeom>
            <a:avLst/>
            <a:gdLst/>
            <a:ahLst/>
            <a:cxnLst/>
            <a:rect l="l" t="t" r="r" b="b"/>
            <a:pathLst>
              <a:path w="428625" h="296545">
                <a:moveTo>
                  <a:pt x="342404" y="210210"/>
                </a:moveTo>
                <a:lnTo>
                  <a:pt x="342404" y="295935"/>
                </a:lnTo>
                <a:lnTo>
                  <a:pt x="399554" y="267360"/>
                </a:lnTo>
                <a:lnTo>
                  <a:pt x="356692" y="267360"/>
                </a:lnTo>
                <a:lnTo>
                  <a:pt x="356692" y="238785"/>
                </a:lnTo>
                <a:lnTo>
                  <a:pt x="399554" y="238785"/>
                </a:lnTo>
                <a:lnTo>
                  <a:pt x="342404" y="210210"/>
                </a:lnTo>
                <a:close/>
              </a:path>
              <a:path w="428625" h="296545">
                <a:moveTo>
                  <a:pt x="199783" y="14287"/>
                </a:moveTo>
                <a:lnTo>
                  <a:pt x="199783" y="260959"/>
                </a:lnTo>
                <a:lnTo>
                  <a:pt x="206171" y="267360"/>
                </a:lnTo>
                <a:lnTo>
                  <a:pt x="342404" y="267360"/>
                </a:lnTo>
                <a:lnTo>
                  <a:pt x="342404" y="253072"/>
                </a:lnTo>
                <a:lnTo>
                  <a:pt x="228358" y="253072"/>
                </a:lnTo>
                <a:lnTo>
                  <a:pt x="214071" y="238785"/>
                </a:lnTo>
                <a:lnTo>
                  <a:pt x="228358" y="238785"/>
                </a:lnTo>
                <a:lnTo>
                  <a:pt x="228358" y="28575"/>
                </a:lnTo>
                <a:lnTo>
                  <a:pt x="214071" y="28575"/>
                </a:lnTo>
                <a:lnTo>
                  <a:pt x="199783" y="14287"/>
                </a:lnTo>
                <a:close/>
              </a:path>
              <a:path w="428625" h="296545">
                <a:moveTo>
                  <a:pt x="399554" y="238785"/>
                </a:moveTo>
                <a:lnTo>
                  <a:pt x="356692" y="238785"/>
                </a:lnTo>
                <a:lnTo>
                  <a:pt x="356692" y="267360"/>
                </a:lnTo>
                <a:lnTo>
                  <a:pt x="399554" y="267360"/>
                </a:lnTo>
                <a:lnTo>
                  <a:pt x="428129" y="253072"/>
                </a:lnTo>
                <a:lnTo>
                  <a:pt x="399554" y="238785"/>
                </a:lnTo>
                <a:close/>
              </a:path>
              <a:path w="428625" h="296545">
                <a:moveTo>
                  <a:pt x="228358" y="238785"/>
                </a:moveTo>
                <a:lnTo>
                  <a:pt x="214071" y="238785"/>
                </a:lnTo>
                <a:lnTo>
                  <a:pt x="228358" y="253072"/>
                </a:lnTo>
                <a:lnTo>
                  <a:pt x="228358" y="238785"/>
                </a:lnTo>
                <a:close/>
              </a:path>
              <a:path w="428625" h="296545">
                <a:moveTo>
                  <a:pt x="342404" y="238785"/>
                </a:moveTo>
                <a:lnTo>
                  <a:pt x="228358" y="238785"/>
                </a:lnTo>
                <a:lnTo>
                  <a:pt x="228358" y="253072"/>
                </a:lnTo>
                <a:lnTo>
                  <a:pt x="342404" y="253072"/>
                </a:lnTo>
                <a:lnTo>
                  <a:pt x="342404" y="238785"/>
                </a:lnTo>
                <a:close/>
              </a:path>
              <a:path w="428625" h="296545">
                <a:moveTo>
                  <a:pt x="221957" y="0"/>
                </a:moveTo>
                <a:lnTo>
                  <a:pt x="0" y="0"/>
                </a:lnTo>
                <a:lnTo>
                  <a:pt x="0" y="28575"/>
                </a:lnTo>
                <a:lnTo>
                  <a:pt x="199783" y="28575"/>
                </a:lnTo>
                <a:lnTo>
                  <a:pt x="199783" y="14287"/>
                </a:lnTo>
                <a:lnTo>
                  <a:pt x="228358" y="14287"/>
                </a:lnTo>
                <a:lnTo>
                  <a:pt x="228358" y="6388"/>
                </a:lnTo>
                <a:lnTo>
                  <a:pt x="221957" y="0"/>
                </a:lnTo>
                <a:close/>
              </a:path>
              <a:path w="428625" h="296545">
                <a:moveTo>
                  <a:pt x="228358" y="14287"/>
                </a:moveTo>
                <a:lnTo>
                  <a:pt x="199783" y="14287"/>
                </a:lnTo>
                <a:lnTo>
                  <a:pt x="214071" y="28575"/>
                </a:lnTo>
                <a:lnTo>
                  <a:pt x="228358" y="28575"/>
                </a:lnTo>
                <a:lnTo>
                  <a:pt x="228358" y="14287"/>
                </a:lnTo>
                <a:close/>
              </a:path>
            </a:pathLst>
          </a:custGeom>
          <a:solidFill>
            <a:srgbClr val="000000"/>
          </a:solidFill>
        </p:spPr>
        <p:txBody>
          <a:bodyPr wrap="square" lIns="0" tIns="0" rIns="0" bIns="0" rtlCol="0"/>
          <a:p>
            <a:endParaRPr sz="1350"/>
          </a:p>
        </p:txBody>
      </p:sp>
      <p:sp>
        <p:nvSpPr>
          <p:cNvPr id="80" name="object 7"/>
          <p:cNvSpPr/>
          <p:nvPr/>
        </p:nvSpPr>
        <p:spPr>
          <a:xfrm>
            <a:off x="4070350" y="5147945"/>
            <a:ext cx="298450" cy="298450"/>
          </a:xfrm>
          <a:custGeom>
            <a:avLst/>
            <a:gdLst/>
            <a:ahLst/>
            <a:cxnLst/>
            <a:rect l="l" t="t" r="r" b="b"/>
            <a:pathLst>
              <a:path w="398145" h="398145">
                <a:moveTo>
                  <a:pt x="198945" y="0"/>
                </a:moveTo>
                <a:lnTo>
                  <a:pt x="153331" y="5253"/>
                </a:lnTo>
                <a:lnTo>
                  <a:pt x="111457" y="20220"/>
                </a:lnTo>
                <a:lnTo>
                  <a:pt x="74518" y="43704"/>
                </a:lnTo>
                <a:lnTo>
                  <a:pt x="43708" y="74512"/>
                </a:lnTo>
                <a:lnTo>
                  <a:pt x="20222" y="111451"/>
                </a:lnTo>
                <a:lnTo>
                  <a:pt x="5254" y="153327"/>
                </a:lnTo>
                <a:lnTo>
                  <a:pt x="0" y="198945"/>
                </a:lnTo>
                <a:lnTo>
                  <a:pt x="5254" y="244559"/>
                </a:lnTo>
                <a:lnTo>
                  <a:pt x="20222" y="286431"/>
                </a:lnTo>
                <a:lnTo>
                  <a:pt x="43708" y="323367"/>
                </a:lnTo>
                <a:lnTo>
                  <a:pt x="74518" y="354175"/>
                </a:lnTo>
                <a:lnTo>
                  <a:pt x="111457" y="377658"/>
                </a:lnTo>
                <a:lnTo>
                  <a:pt x="153331" y="392624"/>
                </a:lnTo>
                <a:lnTo>
                  <a:pt x="198945" y="397878"/>
                </a:lnTo>
                <a:lnTo>
                  <a:pt x="244559" y="392624"/>
                </a:lnTo>
                <a:lnTo>
                  <a:pt x="286433" y="377658"/>
                </a:lnTo>
                <a:lnTo>
                  <a:pt x="323372" y="354175"/>
                </a:lnTo>
                <a:lnTo>
                  <a:pt x="354182" y="323367"/>
                </a:lnTo>
                <a:lnTo>
                  <a:pt x="377668" y="286431"/>
                </a:lnTo>
                <a:lnTo>
                  <a:pt x="392636" y="244559"/>
                </a:lnTo>
                <a:lnTo>
                  <a:pt x="397891" y="198945"/>
                </a:lnTo>
                <a:lnTo>
                  <a:pt x="392636" y="153327"/>
                </a:lnTo>
                <a:lnTo>
                  <a:pt x="377668" y="111451"/>
                </a:lnTo>
                <a:lnTo>
                  <a:pt x="354182" y="74512"/>
                </a:lnTo>
                <a:lnTo>
                  <a:pt x="323372" y="43704"/>
                </a:lnTo>
                <a:lnTo>
                  <a:pt x="286433" y="20220"/>
                </a:lnTo>
                <a:lnTo>
                  <a:pt x="244559" y="5253"/>
                </a:lnTo>
                <a:lnTo>
                  <a:pt x="198945" y="0"/>
                </a:lnTo>
                <a:close/>
              </a:path>
            </a:pathLst>
          </a:custGeom>
          <a:solidFill>
            <a:srgbClr val="FFFFFF"/>
          </a:solidFill>
        </p:spPr>
        <p:txBody>
          <a:bodyPr wrap="square" lIns="0" tIns="0" rIns="0" bIns="0" rtlCol="0"/>
          <a:p>
            <a:endParaRPr sz="1350"/>
          </a:p>
        </p:txBody>
      </p:sp>
      <p:sp>
        <p:nvSpPr>
          <p:cNvPr id="81" name="object 8"/>
          <p:cNvSpPr/>
          <p:nvPr/>
        </p:nvSpPr>
        <p:spPr>
          <a:xfrm>
            <a:off x="4113530" y="5191760"/>
            <a:ext cx="211455" cy="211455"/>
          </a:xfrm>
          <a:custGeom>
            <a:avLst/>
            <a:gdLst/>
            <a:ahLst/>
            <a:cxnLst/>
            <a:rect l="l" t="t" r="r" b="b"/>
            <a:pathLst>
              <a:path w="281939" h="281939">
                <a:moveTo>
                  <a:pt x="0" y="0"/>
                </a:moveTo>
                <a:lnTo>
                  <a:pt x="281347" y="281347"/>
                </a:lnTo>
              </a:path>
            </a:pathLst>
          </a:custGeom>
          <a:ln w="38100">
            <a:solidFill>
              <a:srgbClr val="000000"/>
            </a:solidFill>
          </a:ln>
        </p:spPr>
        <p:txBody>
          <a:bodyPr wrap="square" lIns="0" tIns="0" rIns="0" bIns="0" rtlCol="0"/>
          <a:p>
            <a:endParaRPr sz="1350"/>
          </a:p>
        </p:txBody>
      </p:sp>
      <p:sp>
        <p:nvSpPr>
          <p:cNvPr id="82" name="object 9"/>
          <p:cNvSpPr/>
          <p:nvPr/>
        </p:nvSpPr>
        <p:spPr>
          <a:xfrm>
            <a:off x="4113530" y="5191760"/>
            <a:ext cx="211455" cy="211455"/>
          </a:xfrm>
          <a:custGeom>
            <a:avLst/>
            <a:gdLst/>
            <a:ahLst/>
            <a:cxnLst/>
            <a:rect l="l" t="t" r="r" b="b"/>
            <a:pathLst>
              <a:path w="281939" h="281939">
                <a:moveTo>
                  <a:pt x="281347" y="0"/>
                </a:moveTo>
                <a:lnTo>
                  <a:pt x="0" y="281347"/>
                </a:lnTo>
              </a:path>
            </a:pathLst>
          </a:custGeom>
          <a:ln w="38100">
            <a:solidFill>
              <a:srgbClr val="000000"/>
            </a:solidFill>
          </a:ln>
        </p:spPr>
        <p:txBody>
          <a:bodyPr wrap="square" lIns="0" tIns="0" rIns="0" bIns="0" rtlCol="0"/>
          <a:p>
            <a:endParaRPr sz="1350"/>
          </a:p>
        </p:txBody>
      </p:sp>
      <p:sp>
        <p:nvSpPr>
          <p:cNvPr id="83" name="object 10"/>
          <p:cNvSpPr/>
          <p:nvPr/>
        </p:nvSpPr>
        <p:spPr>
          <a:xfrm>
            <a:off x="4070350" y="5147945"/>
            <a:ext cx="298450" cy="298450"/>
          </a:xfrm>
          <a:custGeom>
            <a:avLst/>
            <a:gdLst/>
            <a:ahLst/>
            <a:cxnLst/>
            <a:rect l="l" t="t" r="r" b="b"/>
            <a:pathLst>
              <a:path w="398145" h="398145">
                <a:moveTo>
                  <a:pt x="0" y="198943"/>
                </a:moveTo>
                <a:lnTo>
                  <a:pt x="5254" y="153327"/>
                </a:lnTo>
                <a:lnTo>
                  <a:pt x="20220" y="111452"/>
                </a:lnTo>
                <a:lnTo>
                  <a:pt x="43705" y="74514"/>
                </a:lnTo>
                <a:lnTo>
                  <a:pt x="74514" y="43705"/>
                </a:lnTo>
                <a:lnTo>
                  <a:pt x="111452" y="20220"/>
                </a:lnTo>
                <a:lnTo>
                  <a:pt x="153327" y="5254"/>
                </a:lnTo>
                <a:lnTo>
                  <a:pt x="198943" y="0"/>
                </a:lnTo>
                <a:lnTo>
                  <a:pt x="244558" y="5254"/>
                </a:lnTo>
                <a:lnTo>
                  <a:pt x="286433" y="20220"/>
                </a:lnTo>
                <a:lnTo>
                  <a:pt x="323371" y="43705"/>
                </a:lnTo>
                <a:lnTo>
                  <a:pt x="354180" y="74514"/>
                </a:lnTo>
                <a:lnTo>
                  <a:pt x="377665" y="111452"/>
                </a:lnTo>
                <a:lnTo>
                  <a:pt x="392631" y="153327"/>
                </a:lnTo>
                <a:lnTo>
                  <a:pt x="397886" y="198943"/>
                </a:lnTo>
                <a:lnTo>
                  <a:pt x="392631" y="244558"/>
                </a:lnTo>
                <a:lnTo>
                  <a:pt x="377665" y="286433"/>
                </a:lnTo>
                <a:lnTo>
                  <a:pt x="354180" y="323371"/>
                </a:lnTo>
                <a:lnTo>
                  <a:pt x="323371" y="354180"/>
                </a:lnTo>
                <a:lnTo>
                  <a:pt x="286433" y="377665"/>
                </a:lnTo>
                <a:lnTo>
                  <a:pt x="244558" y="392631"/>
                </a:lnTo>
                <a:lnTo>
                  <a:pt x="198943" y="397886"/>
                </a:lnTo>
                <a:lnTo>
                  <a:pt x="153327" y="392631"/>
                </a:lnTo>
                <a:lnTo>
                  <a:pt x="111452" y="377665"/>
                </a:lnTo>
                <a:lnTo>
                  <a:pt x="74514" y="354180"/>
                </a:lnTo>
                <a:lnTo>
                  <a:pt x="43705" y="323371"/>
                </a:lnTo>
                <a:lnTo>
                  <a:pt x="20220" y="286433"/>
                </a:lnTo>
                <a:lnTo>
                  <a:pt x="5254" y="244558"/>
                </a:lnTo>
                <a:lnTo>
                  <a:pt x="0" y="198943"/>
                </a:lnTo>
                <a:close/>
              </a:path>
            </a:pathLst>
          </a:custGeom>
          <a:ln w="38100">
            <a:solidFill>
              <a:srgbClr val="000000"/>
            </a:solidFill>
          </a:ln>
        </p:spPr>
        <p:txBody>
          <a:bodyPr wrap="square" lIns="0" tIns="0" rIns="0" bIns="0" rtlCol="0"/>
          <a:p>
            <a:endParaRPr sz="1350"/>
          </a:p>
        </p:txBody>
      </p:sp>
      <p:sp>
        <p:nvSpPr>
          <p:cNvPr id="84" name="object 11"/>
          <p:cNvSpPr txBox="1"/>
          <p:nvPr/>
        </p:nvSpPr>
        <p:spPr>
          <a:xfrm>
            <a:off x="4672330" y="5023485"/>
            <a:ext cx="389890" cy="240030"/>
          </a:xfrm>
          <a:prstGeom prst="rect">
            <a:avLst/>
          </a:prstGeom>
        </p:spPr>
        <p:txBody>
          <a:bodyPr vert="horz" wrap="square" lIns="0" tIns="9525" rIns="0" bIns="0" rtlCol="0">
            <a:spAutoFit/>
          </a:bodyPr>
          <a:p>
            <a:pPr marL="12700">
              <a:lnSpc>
                <a:spcPct val="100000"/>
              </a:lnSpc>
              <a:spcBef>
                <a:spcPts val="100"/>
              </a:spcBef>
            </a:pPr>
            <a:r>
              <a:rPr sz="1500" dirty="0">
                <a:latin typeface="Arial" panose="020B0604020202020204"/>
                <a:cs typeface="Arial" panose="020B0604020202020204"/>
              </a:rPr>
              <a:t>A</a:t>
            </a:r>
            <a:r>
              <a:rPr sz="1500" spc="-5" dirty="0">
                <a:latin typeface="Arial" panose="020B0604020202020204"/>
                <a:cs typeface="Arial" panose="020B0604020202020204"/>
              </a:rPr>
              <a:t>L</a:t>
            </a:r>
            <a:r>
              <a:rPr sz="1500" dirty="0">
                <a:latin typeface="Arial" panose="020B0604020202020204"/>
                <a:cs typeface="Arial" panose="020B0604020202020204"/>
              </a:rPr>
              <a:t>U</a:t>
            </a:r>
            <a:endParaRPr sz="1500">
              <a:latin typeface="Arial" panose="020B0604020202020204"/>
              <a:cs typeface="Arial" panose="020B0604020202020204"/>
            </a:endParaRPr>
          </a:p>
        </p:txBody>
      </p:sp>
      <p:sp>
        <p:nvSpPr>
          <p:cNvPr id="85" name="object 12"/>
          <p:cNvSpPr/>
          <p:nvPr/>
        </p:nvSpPr>
        <p:spPr>
          <a:xfrm>
            <a:off x="2298065" y="5591810"/>
            <a:ext cx="2392045" cy="64135"/>
          </a:xfrm>
          <a:custGeom>
            <a:avLst/>
            <a:gdLst/>
            <a:ahLst/>
            <a:cxnLst/>
            <a:rect l="l" t="t" r="r" b="b"/>
            <a:pathLst>
              <a:path w="3189604" h="85725">
                <a:moveTo>
                  <a:pt x="3103270" y="0"/>
                </a:moveTo>
                <a:lnTo>
                  <a:pt x="3103270" y="85724"/>
                </a:lnTo>
                <a:lnTo>
                  <a:pt x="3160420" y="57149"/>
                </a:lnTo>
                <a:lnTo>
                  <a:pt x="3117570" y="57149"/>
                </a:lnTo>
                <a:lnTo>
                  <a:pt x="3117570" y="28574"/>
                </a:lnTo>
                <a:lnTo>
                  <a:pt x="3160420" y="28574"/>
                </a:lnTo>
                <a:lnTo>
                  <a:pt x="3103270" y="0"/>
                </a:lnTo>
                <a:close/>
              </a:path>
              <a:path w="3189604" h="85725">
                <a:moveTo>
                  <a:pt x="3103270" y="28574"/>
                </a:moveTo>
                <a:lnTo>
                  <a:pt x="0" y="28574"/>
                </a:lnTo>
                <a:lnTo>
                  <a:pt x="0" y="57149"/>
                </a:lnTo>
                <a:lnTo>
                  <a:pt x="3103270" y="57149"/>
                </a:lnTo>
                <a:lnTo>
                  <a:pt x="3103270" y="28574"/>
                </a:lnTo>
                <a:close/>
              </a:path>
              <a:path w="3189604" h="85725">
                <a:moveTo>
                  <a:pt x="3160420" y="28574"/>
                </a:moveTo>
                <a:lnTo>
                  <a:pt x="3117570" y="28574"/>
                </a:lnTo>
                <a:lnTo>
                  <a:pt x="3117570" y="57149"/>
                </a:lnTo>
                <a:lnTo>
                  <a:pt x="3160420" y="57149"/>
                </a:lnTo>
                <a:lnTo>
                  <a:pt x="3188995" y="42862"/>
                </a:lnTo>
                <a:lnTo>
                  <a:pt x="3160420" y="28574"/>
                </a:lnTo>
                <a:close/>
              </a:path>
            </a:pathLst>
          </a:custGeom>
          <a:solidFill>
            <a:srgbClr val="FF0000"/>
          </a:solidFill>
        </p:spPr>
        <p:txBody>
          <a:bodyPr wrap="square" lIns="0" tIns="0" rIns="0" bIns="0" rtlCol="0"/>
          <a:p>
            <a:endParaRPr sz="1350"/>
          </a:p>
        </p:txBody>
      </p:sp>
      <p:sp>
        <p:nvSpPr>
          <p:cNvPr id="86" name="object 14"/>
          <p:cNvSpPr/>
          <p:nvPr/>
        </p:nvSpPr>
        <p:spPr>
          <a:xfrm>
            <a:off x="2298065" y="5370830"/>
            <a:ext cx="1800860" cy="64135"/>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00FF"/>
          </a:solidFill>
        </p:spPr>
        <p:txBody>
          <a:bodyPr wrap="square" lIns="0" tIns="0" rIns="0" bIns="0" rtlCol="0"/>
          <a:p>
            <a:endParaRPr sz="1350"/>
          </a:p>
        </p:txBody>
      </p:sp>
      <p:sp>
        <p:nvSpPr>
          <p:cNvPr id="87" name="object 15"/>
          <p:cNvSpPr/>
          <p:nvPr/>
        </p:nvSpPr>
        <p:spPr>
          <a:xfrm>
            <a:off x="2298065" y="5158740"/>
            <a:ext cx="1800860" cy="64135"/>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8000"/>
          </a:solidFill>
        </p:spPr>
        <p:txBody>
          <a:bodyPr wrap="square" lIns="0" tIns="0" rIns="0" bIns="0" rtlCol="0"/>
          <a:p>
            <a:endParaRPr sz="1350"/>
          </a:p>
        </p:txBody>
      </p:sp>
      <p:sp>
        <p:nvSpPr>
          <p:cNvPr id="88" name="object 17"/>
          <p:cNvSpPr/>
          <p:nvPr/>
        </p:nvSpPr>
        <p:spPr>
          <a:xfrm>
            <a:off x="3670300" y="4525010"/>
            <a:ext cx="21590" cy="1351280"/>
          </a:xfrm>
          <a:custGeom>
            <a:avLst/>
            <a:gdLst/>
            <a:ahLst/>
            <a:cxnLst/>
            <a:rect l="l" t="t" r="r" b="b"/>
            <a:pathLst>
              <a:path w="28575" h="1801495">
                <a:moveTo>
                  <a:pt x="22186" y="0"/>
                </a:moveTo>
                <a:lnTo>
                  <a:pt x="6400" y="0"/>
                </a:lnTo>
                <a:lnTo>
                  <a:pt x="0" y="6400"/>
                </a:lnTo>
                <a:lnTo>
                  <a:pt x="0" y="22212"/>
                </a:lnTo>
                <a:lnTo>
                  <a:pt x="6400" y="28613"/>
                </a:lnTo>
                <a:lnTo>
                  <a:pt x="22186" y="28613"/>
                </a:lnTo>
                <a:lnTo>
                  <a:pt x="28575" y="22212"/>
                </a:lnTo>
                <a:lnTo>
                  <a:pt x="28575" y="6400"/>
                </a:lnTo>
                <a:lnTo>
                  <a:pt x="22186" y="0"/>
                </a:lnTo>
                <a:close/>
              </a:path>
              <a:path w="28575" h="1801495">
                <a:moveTo>
                  <a:pt x="22186" y="57188"/>
                </a:moveTo>
                <a:lnTo>
                  <a:pt x="6400" y="57188"/>
                </a:lnTo>
                <a:lnTo>
                  <a:pt x="0" y="63576"/>
                </a:lnTo>
                <a:lnTo>
                  <a:pt x="0" y="79387"/>
                </a:lnTo>
                <a:lnTo>
                  <a:pt x="6400" y="85788"/>
                </a:lnTo>
                <a:lnTo>
                  <a:pt x="22186" y="85788"/>
                </a:lnTo>
                <a:lnTo>
                  <a:pt x="28575" y="79387"/>
                </a:lnTo>
                <a:lnTo>
                  <a:pt x="28575" y="63576"/>
                </a:lnTo>
                <a:lnTo>
                  <a:pt x="22186" y="57188"/>
                </a:lnTo>
                <a:close/>
              </a:path>
              <a:path w="28575" h="1801495">
                <a:moveTo>
                  <a:pt x="22186" y="114363"/>
                </a:moveTo>
                <a:lnTo>
                  <a:pt x="6400" y="114363"/>
                </a:lnTo>
                <a:lnTo>
                  <a:pt x="0" y="120764"/>
                </a:lnTo>
                <a:lnTo>
                  <a:pt x="0" y="136563"/>
                </a:lnTo>
                <a:lnTo>
                  <a:pt x="6400" y="142963"/>
                </a:lnTo>
                <a:lnTo>
                  <a:pt x="22186" y="142963"/>
                </a:lnTo>
                <a:lnTo>
                  <a:pt x="28575" y="136563"/>
                </a:lnTo>
                <a:lnTo>
                  <a:pt x="28575" y="120764"/>
                </a:lnTo>
                <a:lnTo>
                  <a:pt x="22186" y="114363"/>
                </a:lnTo>
                <a:close/>
              </a:path>
              <a:path w="28575" h="1801495">
                <a:moveTo>
                  <a:pt x="22186" y="171538"/>
                </a:moveTo>
                <a:lnTo>
                  <a:pt x="6400" y="171538"/>
                </a:lnTo>
                <a:lnTo>
                  <a:pt x="0" y="177939"/>
                </a:lnTo>
                <a:lnTo>
                  <a:pt x="0" y="193751"/>
                </a:lnTo>
                <a:lnTo>
                  <a:pt x="6400" y="200139"/>
                </a:lnTo>
                <a:lnTo>
                  <a:pt x="22186" y="200139"/>
                </a:lnTo>
                <a:lnTo>
                  <a:pt x="28575" y="193751"/>
                </a:lnTo>
                <a:lnTo>
                  <a:pt x="28575" y="177939"/>
                </a:lnTo>
                <a:lnTo>
                  <a:pt x="22186" y="171538"/>
                </a:lnTo>
                <a:close/>
              </a:path>
              <a:path w="28575" h="1801495">
                <a:moveTo>
                  <a:pt x="22186" y="228714"/>
                </a:moveTo>
                <a:lnTo>
                  <a:pt x="6400" y="228714"/>
                </a:lnTo>
                <a:lnTo>
                  <a:pt x="0" y="235115"/>
                </a:lnTo>
                <a:lnTo>
                  <a:pt x="0" y="250926"/>
                </a:lnTo>
                <a:lnTo>
                  <a:pt x="6400" y="257327"/>
                </a:lnTo>
                <a:lnTo>
                  <a:pt x="22186" y="257327"/>
                </a:lnTo>
                <a:lnTo>
                  <a:pt x="28575" y="250926"/>
                </a:lnTo>
                <a:lnTo>
                  <a:pt x="28575" y="235115"/>
                </a:lnTo>
                <a:lnTo>
                  <a:pt x="22186" y="228714"/>
                </a:lnTo>
                <a:close/>
              </a:path>
              <a:path w="28575" h="1801495">
                <a:moveTo>
                  <a:pt x="22186" y="285902"/>
                </a:moveTo>
                <a:lnTo>
                  <a:pt x="6400" y="285902"/>
                </a:lnTo>
                <a:lnTo>
                  <a:pt x="0" y="292290"/>
                </a:lnTo>
                <a:lnTo>
                  <a:pt x="0" y="308102"/>
                </a:lnTo>
                <a:lnTo>
                  <a:pt x="6400" y="314502"/>
                </a:lnTo>
                <a:lnTo>
                  <a:pt x="22186" y="314502"/>
                </a:lnTo>
                <a:lnTo>
                  <a:pt x="28575" y="308102"/>
                </a:lnTo>
                <a:lnTo>
                  <a:pt x="28575" y="292290"/>
                </a:lnTo>
                <a:lnTo>
                  <a:pt x="22186" y="285902"/>
                </a:lnTo>
                <a:close/>
              </a:path>
              <a:path w="28575" h="1801495">
                <a:moveTo>
                  <a:pt x="22186" y="343077"/>
                </a:moveTo>
                <a:lnTo>
                  <a:pt x="6400" y="343077"/>
                </a:lnTo>
                <a:lnTo>
                  <a:pt x="0" y="349478"/>
                </a:lnTo>
                <a:lnTo>
                  <a:pt x="0" y="365277"/>
                </a:lnTo>
                <a:lnTo>
                  <a:pt x="6400" y="371678"/>
                </a:lnTo>
                <a:lnTo>
                  <a:pt x="22186" y="371678"/>
                </a:lnTo>
                <a:lnTo>
                  <a:pt x="28575" y="365277"/>
                </a:lnTo>
                <a:lnTo>
                  <a:pt x="28575" y="349478"/>
                </a:lnTo>
                <a:lnTo>
                  <a:pt x="22186" y="343077"/>
                </a:lnTo>
                <a:close/>
              </a:path>
              <a:path w="28575" h="1801495">
                <a:moveTo>
                  <a:pt x="22186" y="400253"/>
                </a:moveTo>
                <a:lnTo>
                  <a:pt x="6400" y="400253"/>
                </a:lnTo>
                <a:lnTo>
                  <a:pt x="0" y="406654"/>
                </a:lnTo>
                <a:lnTo>
                  <a:pt x="0" y="422465"/>
                </a:lnTo>
                <a:lnTo>
                  <a:pt x="6400" y="428853"/>
                </a:lnTo>
                <a:lnTo>
                  <a:pt x="22186" y="428853"/>
                </a:lnTo>
                <a:lnTo>
                  <a:pt x="28575" y="422465"/>
                </a:lnTo>
                <a:lnTo>
                  <a:pt x="28575" y="406654"/>
                </a:lnTo>
                <a:lnTo>
                  <a:pt x="22186" y="400253"/>
                </a:lnTo>
                <a:close/>
              </a:path>
              <a:path w="28575" h="1801495">
                <a:moveTo>
                  <a:pt x="22186" y="457428"/>
                </a:moveTo>
                <a:lnTo>
                  <a:pt x="6400" y="457428"/>
                </a:lnTo>
                <a:lnTo>
                  <a:pt x="0" y="463829"/>
                </a:lnTo>
                <a:lnTo>
                  <a:pt x="0" y="479640"/>
                </a:lnTo>
                <a:lnTo>
                  <a:pt x="6400" y="486041"/>
                </a:lnTo>
                <a:lnTo>
                  <a:pt x="22186" y="486041"/>
                </a:lnTo>
                <a:lnTo>
                  <a:pt x="28575" y="479640"/>
                </a:lnTo>
                <a:lnTo>
                  <a:pt x="28575" y="463829"/>
                </a:lnTo>
                <a:lnTo>
                  <a:pt x="22186" y="457428"/>
                </a:lnTo>
                <a:close/>
              </a:path>
              <a:path w="28575" h="1801495">
                <a:moveTo>
                  <a:pt x="22186" y="514616"/>
                </a:moveTo>
                <a:lnTo>
                  <a:pt x="6400" y="514616"/>
                </a:lnTo>
                <a:lnTo>
                  <a:pt x="0" y="521004"/>
                </a:lnTo>
                <a:lnTo>
                  <a:pt x="0" y="536816"/>
                </a:lnTo>
                <a:lnTo>
                  <a:pt x="6400" y="543217"/>
                </a:lnTo>
                <a:lnTo>
                  <a:pt x="22186" y="543217"/>
                </a:lnTo>
                <a:lnTo>
                  <a:pt x="28575" y="536816"/>
                </a:lnTo>
                <a:lnTo>
                  <a:pt x="28575" y="521004"/>
                </a:lnTo>
                <a:lnTo>
                  <a:pt x="22186" y="514616"/>
                </a:lnTo>
                <a:close/>
              </a:path>
              <a:path w="28575" h="1801495">
                <a:moveTo>
                  <a:pt x="22186" y="571792"/>
                </a:moveTo>
                <a:lnTo>
                  <a:pt x="6400" y="571792"/>
                </a:lnTo>
                <a:lnTo>
                  <a:pt x="0" y="578192"/>
                </a:lnTo>
                <a:lnTo>
                  <a:pt x="0" y="593991"/>
                </a:lnTo>
                <a:lnTo>
                  <a:pt x="6400" y="600392"/>
                </a:lnTo>
                <a:lnTo>
                  <a:pt x="22186" y="600392"/>
                </a:lnTo>
                <a:lnTo>
                  <a:pt x="28575" y="593991"/>
                </a:lnTo>
                <a:lnTo>
                  <a:pt x="28575" y="578192"/>
                </a:lnTo>
                <a:lnTo>
                  <a:pt x="22186" y="571792"/>
                </a:lnTo>
                <a:close/>
              </a:path>
              <a:path w="28575" h="1801495">
                <a:moveTo>
                  <a:pt x="22186" y="628967"/>
                </a:moveTo>
                <a:lnTo>
                  <a:pt x="6400" y="628967"/>
                </a:lnTo>
                <a:lnTo>
                  <a:pt x="0" y="635368"/>
                </a:lnTo>
                <a:lnTo>
                  <a:pt x="0" y="651179"/>
                </a:lnTo>
                <a:lnTo>
                  <a:pt x="6400" y="657567"/>
                </a:lnTo>
                <a:lnTo>
                  <a:pt x="22186" y="657567"/>
                </a:lnTo>
                <a:lnTo>
                  <a:pt x="28575" y="651179"/>
                </a:lnTo>
                <a:lnTo>
                  <a:pt x="28575" y="635368"/>
                </a:lnTo>
                <a:lnTo>
                  <a:pt x="22186" y="628967"/>
                </a:lnTo>
                <a:close/>
              </a:path>
              <a:path w="28575" h="1801495">
                <a:moveTo>
                  <a:pt x="22186" y="686142"/>
                </a:moveTo>
                <a:lnTo>
                  <a:pt x="6400" y="686142"/>
                </a:lnTo>
                <a:lnTo>
                  <a:pt x="0" y="692543"/>
                </a:lnTo>
                <a:lnTo>
                  <a:pt x="0" y="708355"/>
                </a:lnTo>
                <a:lnTo>
                  <a:pt x="6400" y="714756"/>
                </a:lnTo>
                <a:lnTo>
                  <a:pt x="22186" y="714756"/>
                </a:lnTo>
                <a:lnTo>
                  <a:pt x="28575" y="708355"/>
                </a:lnTo>
                <a:lnTo>
                  <a:pt x="28575" y="692543"/>
                </a:lnTo>
                <a:lnTo>
                  <a:pt x="22186" y="686142"/>
                </a:lnTo>
                <a:close/>
              </a:path>
              <a:path w="28575" h="1801495">
                <a:moveTo>
                  <a:pt x="22186" y="743331"/>
                </a:moveTo>
                <a:lnTo>
                  <a:pt x="6400" y="743331"/>
                </a:lnTo>
                <a:lnTo>
                  <a:pt x="0" y="749719"/>
                </a:lnTo>
                <a:lnTo>
                  <a:pt x="0" y="765530"/>
                </a:lnTo>
                <a:lnTo>
                  <a:pt x="6400" y="771931"/>
                </a:lnTo>
                <a:lnTo>
                  <a:pt x="22186" y="771931"/>
                </a:lnTo>
                <a:lnTo>
                  <a:pt x="28575" y="765530"/>
                </a:lnTo>
                <a:lnTo>
                  <a:pt x="28575" y="749719"/>
                </a:lnTo>
                <a:lnTo>
                  <a:pt x="22186" y="743331"/>
                </a:lnTo>
                <a:close/>
              </a:path>
              <a:path w="28575" h="1801495">
                <a:moveTo>
                  <a:pt x="22186" y="800506"/>
                </a:moveTo>
                <a:lnTo>
                  <a:pt x="6400" y="800506"/>
                </a:lnTo>
                <a:lnTo>
                  <a:pt x="0" y="806907"/>
                </a:lnTo>
                <a:lnTo>
                  <a:pt x="0" y="822706"/>
                </a:lnTo>
                <a:lnTo>
                  <a:pt x="6400" y="829106"/>
                </a:lnTo>
                <a:lnTo>
                  <a:pt x="22186" y="829106"/>
                </a:lnTo>
                <a:lnTo>
                  <a:pt x="28575" y="822706"/>
                </a:lnTo>
                <a:lnTo>
                  <a:pt x="28575" y="806907"/>
                </a:lnTo>
                <a:lnTo>
                  <a:pt x="22186" y="800506"/>
                </a:lnTo>
                <a:close/>
              </a:path>
              <a:path w="28575" h="1801495">
                <a:moveTo>
                  <a:pt x="22186" y="857681"/>
                </a:moveTo>
                <a:lnTo>
                  <a:pt x="6400" y="857681"/>
                </a:lnTo>
                <a:lnTo>
                  <a:pt x="0" y="864082"/>
                </a:lnTo>
                <a:lnTo>
                  <a:pt x="0" y="879894"/>
                </a:lnTo>
                <a:lnTo>
                  <a:pt x="6400" y="886282"/>
                </a:lnTo>
                <a:lnTo>
                  <a:pt x="22186" y="886282"/>
                </a:lnTo>
                <a:lnTo>
                  <a:pt x="28575" y="879894"/>
                </a:lnTo>
                <a:lnTo>
                  <a:pt x="28575" y="864082"/>
                </a:lnTo>
                <a:lnTo>
                  <a:pt x="22186" y="857681"/>
                </a:lnTo>
                <a:close/>
              </a:path>
              <a:path w="28575" h="1801495">
                <a:moveTo>
                  <a:pt x="22186" y="914857"/>
                </a:moveTo>
                <a:lnTo>
                  <a:pt x="6400" y="914857"/>
                </a:lnTo>
                <a:lnTo>
                  <a:pt x="0" y="921258"/>
                </a:lnTo>
                <a:lnTo>
                  <a:pt x="0" y="937069"/>
                </a:lnTo>
                <a:lnTo>
                  <a:pt x="6400" y="943470"/>
                </a:lnTo>
                <a:lnTo>
                  <a:pt x="22186" y="943470"/>
                </a:lnTo>
                <a:lnTo>
                  <a:pt x="28575" y="937069"/>
                </a:lnTo>
                <a:lnTo>
                  <a:pt x="28575" y="921258"/>
                </a:lnTo>
                <a:lnTo>
                  <a:pt x="22186" y="914857"/>
                </a:lnTo>
                <a:close/>
              </a:path>
              <a:path w="28575" h="1801495">
                <a:moveTo>
                  <a:pt x="22186" y="972045"/>
                </a:moveTo>
                <a:lnTo>
                  <a:pt x="6400" y="972045"/>
                </a:lnTo>
                <a:lnTo>
                  <a:pt x="0" y="978433"/>
                </a:lnTo>
                <a:lnTo>
                  <a:pt x="0" y="994244"/>
                </a:lnTo>
                <a:lnTo>
                  <a:pt x="6400" y="1000645"/>
                </a:lnTo>
                <a:lnTo>
                  <a:pt x="22186" y="1000645"/>
                </a:lnTo>
                <a:lnTo>
                  <a:pt x="28575" y="994244"/>
                </a:lnTo>
                <a:lnTo>
                  <a:pt x="28575" y="978433"/>
                </a:lnTo>
                <a:lnTo>
                  <a:pt x="22186" y="972045"/>
                </a:lnTo>
                <a:close/>
              </a:path>
              <a:path w="28575" h="1801495">
                <a:moveTo>
                  <a:pt x="22186" y="1029220"/>
                </a:moveTo>
                <a:lnTo>
                  <a:pt x="6400" y="1029220"/>
                </a:lnTo>
                <a:lnTo>
                  <a:pt x="0" y="1035621"/>
                </a:lnTo>
                <a:lnTo>
                  <a:pt x="0" y="1051420"/>
                </a:lnTo>
                <a:lnTo>
                  <a:pt x="6400" y="1057821"/>
                </a:lnTo>
                <a:lnTo>
                  <a:pt x="22186" y="1057821"/>
                </a:lnTo>
                <a:lnTo>
                  <a:pt x="28575" y="1051420"/>
                </a:lnTo>
                <a:lnTo>
                  <a:pt x="28575" y="1035621"/>
                </a:lnTo>
                <a:lnTo>
                  <a:pt x="22186" y="1029220"/>
                </a:lnTo>
                <a:close/>
              </a:path>
              <a:path w="28575" h="1801495">
                <a:moveTo>
                  <a:pt x="22186" y="1086396"/>
                </a:moveTo>
                <a:lnTo>
                  <a:pt x="6400" y="1086396"/>
                </a:lnTo>
                <a:lnTo>
                  <a:pt x="0" y="1092796"/>
                </a:lnTo>
                <a:lnTo>
                  <a:pt x="0" y="1108608"/>
                </a:lnTo>
                <a:lnTo>
                  <a:pt x="6400" y="1114996"/>
                </a:lnTo>
                <a:lnTo>
                  <a:pt x="22186" y="1114996"/>
                </a:lnTo>
                <a:lnTo>
                  <a:pt x="28575" y="1108608"/>
                </a:lnTo>
                <a:lnTo>
                  <a:pt x="28575" y="1092796"/>
                </a:lnTo>
                <a:lnTo>
                  <a:pt x="22186" y="1086396"/>
                </a:lnTo>
                <a:close/>
              </a:path>
              <a:path w="28575" h="1801495">
                <a:moveTo>
                  <a:pt x="22186" y="1143571"/>
                </a:moveTo>
                <a:lnTo>
                  <a:pt x="6400" y="1143571"/>
                </a:lnTo>
                <a:lnTo>
                  <a:pt x="0" y="1149972"/>
                </a:lnTo>
                <a:lnTo>
                  <a:pt x="0" y="1165783"/>
                </a:lnTo>
                <a:lnTo>
                  <a:pt x="6400" y="1172184"/>
                </a:lnTo>
                <a:lnTo>
                  <a:pt x="22186" y="1172184"/>
                </a:lnTo>
                <a:lnTo>
                  <a:pt x="28575" y="1165783"/>
                </a:lnTo>
                <a:lnTo>
                  <a:pt x="28575" y="1149972"/>
                </a:lnTo>
                <a:lnTo>
                  <a:pt x="22186" y="1143571"/>
                </a:lnTo>
                <a:close/>
              </a:path>
              <a:path w="28575" h="1801495">
                <a:moveTo>
                  <a:pt x="22186" y="1200759"/>
                </a:moveTo>
                <a:lnTo>
                  <a:pt x="6400" y="1200759"/>
                </a:lnTo>
                <a:lnTo>
                  <a:pt x="0" y="1207147"/>
                </a:lnTo>
                <a:lnTo>
                  <a:pt x="0" y="1222959"/>
                </a:lnTo>
                <a:lnTo>
                  <a:pt x="6400" y="1229360"/>
                </a:lnTo>
                <a:lnTo>
                  <a:pt x="22186" y="1229360"/>
                </a:lnTo>
                <a:lnTo>
                  <a:pt x="28575" y="1222959"/>
                </a:lnTo>
                <a:lnTo>
                  <a:pt x="28575" y="1207147"/>
                </a:lnTo>
                <a:lnTo>
                  <a:pt x="22186" y="1200759"/>
                </a:lnTo>
                <a:close/>
              </a:path>
              <a:path w="28575" h="1801495">
                <a:moveTo>
                  <a:pt x="22186" y="1257935"/>
                </a:moveTo>
                <a:lnTo>
                  <a:pt x="6400" y="1257935"/>
                </a:lnTo>
                <a:lnTo>
                  <a:pt x="0" y="1264335"/>
                </a:lnTo>
                <a:lnTo>
                  <a:pt x="0" y="1280147"/>
                </a:lnTo>
                <a:lnTo>
                  <a:pt x="6400" y="1286535"/>
                </a:lnTo>
                <a:lnTo>
                  <a:pt x="22186" y="1286535"/>
                </a:lnTo>
                <a:lnTo>
                  <a:pt x="28575" y="1280147"/>
                </a:lnTo>
                <a:lnTo>
                  <a:pt x="28575" y="1264335"/>
                </a:lnTo>
                <a:lnTo>
                  <a:pt x="22186" y="1257935"/>
                </a:lnTo>
                <a:close/>
              </a:path>
              <a:path w="28575" h="1801495">
                <a:moveTo>
                  <a:pt x="22186" y="1315110"/>
                </a:moveTo>
                <a:lnTo>
                  <a:pt x="6400" y="1315110"/>
                </a:lnTo>
                <a:lnTo>
                  <a:pt x="0" y="1321511"/>
                </a:lnTo>
                <a:lnTo>
                  <a:pt x="0" y="1337322"/>
                </a:lnTo>
                <a:lnTo>
                  <a:pt x="6400" y="1343710"/>
                </a:lnTo>
                <a:lnTo>
                  <a:pt x="22186" y="1343710"/>
                </a:lnTo>
                <a:lnTo>
                  <a:pt x="28575" y="1337322"/>
                </a:lnTo>
                <a:lnTo>
                  <a:pt x="28575" y="1321511"/>
                </a:lnTo>
                <a:lnTo>
                  <a:pt x="22186" y="1315110"/>
                </a:lnTo>
                <a:close/>
              </a:path>
              <a:path w="28575" h="1801495">
                <a:moveTo>
                  <a:pt x="22186" y="1372285"/>
                </a:moveTo>
                <a:lnTo>
                  <a:pt x="6400" y="1372285"/>
                </a:lnTo>
                <a:lnTo>
                  <a:pt x="0" y="1378686"/>
                </a:lnTo>
                <a:lnTo>
                  <a:pt x="0" y="1394498"/>
                </a:lnTo>
                <a:lnTo>
                  <a:pt x="6400" y="1400898"/>
                </a:lnTo>
                <a:lnTo>
                  <a:pt x="22186" y="1400898"/>
                </a:lnTo>
                <a:lnTo>
                  <a:pt x="28575" y="1394498"/>
                </a:lnTo>
                <a:lnTo>
                  <a:pt x="28575" y="1378686"/>
                </a:lnTo>
                <a:lnTo>
                  <a:pt x="22186" y="1372285"/>
                </a:lnTo>
                <a:close/>
              </a:path>
              <a:path w="28575" h="1801495">
                <a:moveTo>
                  <a:pt x="22186" y="1429473"/>
                </a:moveTo>
                <a:lnTo>
                  <a:pt x="6400" y="1429473"/>
                </a:lnTo>
                <a:lnTo>
                  <a:pt x="0" y="1435862"/>
                </a:lnTo>
                <a:lnTo>
                  <a:pt x="0" y="1451673"/>
                </a:lnTo>
                <a:lnTo>
                  <a:pt x="6400" y="1458074"/>
                </a:lnTo>
                <a:lnTo>
                  <a:pt x="22186" y="1458074"/>
                </a:lnTo>
                <a:lnTo>
                  <a:pt x="28575" y="1451673"/>
                </a:lnTo>
                <a:lnTo>
                  <a:pt x="28575" y="1435862"/>
                </a:lnTo>
                <a:lnTo>
                  <a:pt x="22186" y="1429473"/>
                </a:lnTo>
                <a:close/>
              </a:path>
              <a:path w="28575" h="1801495">
                <a:moveTo>
                  <a:pt x="22186" y="1486649"/>
                </a:moveTo>
                <a:lnTo>
                  <a:pt x="6400" y="1486649"/>
                </a:lnTo>
                <a:lnTo>
                  <a:pt x="0" y="1493050"/>
                </a:lnTo>
                <a:lnTo>
                  <a:pt x="0" y="1508861"/>
                </a:lnTo>
                <a:lnTo>
                  <a:pt x="6400" y="1515249"/>
                </a:lnTo>
                <a:lnTo>
                  <a:pt x="22186" y="1515249"/>
                </a:lnTo>
                <a:lnTo>
                  <a:pt x="28575" y="1508861"/>
                </a:lnTo>
                <a:lnTo>
                  <a:pt x="28575" y="1493050"/>
                </a:lnTo>
                <a:lnTo>
                  <a:pt x="22186" y="1486649"/>
                </a:lnTo>
                <a:close/>
              </a:path>
              <a:path w="28575" h="1801495">
                <a:moveTo>
                  <a:pt x="22186" y="1543824"/>
                </a:moveTo>
                <a:lnTo>
                  <a:pt x="6400" y="1543824"/>
                </a:lnTo>
                <a:lnTo>
                  <a:pt x="0" y="1550225"/>
                </a:lnTo>
                <a:lnTo>
                  <a:pt x="0" y="1566037"/>
                </a:lnTo>
                <a:lnTo>
                  <a:pt x="6400" y="1572425"/>
                </a:lnTo>
                <a:lnTo>
                  <a:pt x="22186" y="1572425"/>
                </a:lnTo>
                <a:lnTo>
                  <a:pt x="28575" y="1566037"/>
                </a:lnTo>
                <a:lnTo>
                  <a:pt x="28575" y="1550225"/>
                </a:lnTo>
                <a:lnTo>
                  <a:pt x="22186" y="1543824"/>
                </a:lnTo>
                <a:close/>
              </a:path>
              <a:path w="28575" h="1801495">
                <a:moveTo>
                  <a:pt x="22186" y="1601000"/>
                </a:moveTo>
                <a:lnTo>
                  <a:pt x="6400" y="1601000"/>
                </a:lnTo>
                <a:lnTo>
                  <a:pt x="0" y="1607400"/>
                </a:lnTo>
                <a:lnTo>
                  <a:pt x="0" y="1623212"/>
                </a:lnTo>
                <a:lnTo>
                  <a:pt x="6400" y="1629613"/>
                </a:lnTo>
                <a:lnTo>
                  <a:pt x="22186" y="1629613"/>
                </a:lnTo>
                <a:lnTo>
                  <a:pt x="28575" y="1623212"/>
                </a:lnTo>
                <a:lnTo>
                  <a:pt x="28575" y="1607400"/>
                </a:lnTo>
                <a:lnTo>
                  <a:pt x="22186" y="1601000"/>
                </a:lnTo>
                <a:close/>
              </a:path>
              <a:path w="28575" h="1801495">
                <a:moveTo>
                  <a:pt x="22186" y="1658188"/>
                </a:moveTo>
                <a:lnTo>
                  <a:pt x="6400" y="1658188"/>
                </a:lnTo>
                <a:lnTo>
                  <a:pt x="0" y="1664576"/>
                </a:lnTo>
                <a:lnTo>
                  <a:pt x="0" y="1680387"/>
                </a:lnTo>
                <a:lnTo>
                  <a:pt x="6400" y="1686788"/>
                </a:lnTo>
                <a:lnTo>
                  <a:pt x="22186" y="1686788"/>
                </a:lnTo>
                <a:lnTo>
                  <a:pt x="28575" y="1680387"/>
                </a:lnTo>
                <a:lnTo>
                  <a:pt x="28575" y="1664576"/>
                </a:lnTo>
                <a:lnTo>
                  <a:pt x="22186" y="1658188"/>
                </a:lnTo>
                <a:close/>
              </a:path>
              <a:path w="28575" h="1801495">
                <a:moveTo>
                  <a:pt x="22186" y="1715363"/>
                </a:moveTo>
                <a:lnTo>
                  <a:pt x="6400" y="1715363"/>
                </a:lnTo>
                <a:lnTo>
                  <a:pt x="0" y="1721764"/>
                </a:lnTo>
                <a:lnTo>
                  <a:pt x="0" y="1737575"/>
                </a:lnTo>
                <a:lnTo>
                  <a:pt x="6400" y="1743964"/>
                </a:lnTo>
                <a:lnTo>
                  <a:pt x="22186" y="1743964"/>
                </a:lnTo>
                <a:lnTo>
                  <a:pt x="28575" y="1737575"/>
                </a:lnTo>
                <a:lnTo>
                  <a:pt x="28575" y="1721764"/>
                </a:lnTo>
                <a:lnTo>
                  <a:pt x="22186" y="1715363"/>
                </a:lnTo>
                <a:close/>
              </a:path>
              <a:path w="28575" h="1801495">
                <a:moveTo>
                  <a:pt x="22186" y="1772539"/>
                </a:moveTo>
                <a:lnTo>
                  <a:pt x="6400" y="1772539"/>
                </a:lnTo>
                <a:lnTo>
                  <a:pt x="0" y="1778939"/>
                </a:lnTo>
                <a:lnTo>
                  <a:pt x="0" y="1794751"/>
                </a:lnTo>
                <a:lnTo>
                  <a:pt x="6400" y="1801139"/>
                </a:lnTo>
                <a:lnTo>
                  <a:pt x="22186" y="1801139"/>
                </a:lnTo>
                <a:lnTo>
                  <a:pt x="28575" y="1794751"/>
                </a:lnTo>
                <a:lnTo>
                  <a:pt x="28575" y="1778939"/>
                </a:lnTo>
                <a:lnTo>
                  <a:pt x="22186" y="1772539"/>
                </a:lnTo>
                <a:close/>
              </a:path>
            </a:pathLst>
          </a:custGeom>
          <a:solidFill>
            <a:srgbClr val="7F7F7F"/>
          </a:solidFill>
        </p:spPr>
        <p:txBody>
          <a:bodyPr wrap="square" lIns="0" tIns="0" rIns="0" bIns="0" rtlCol="0"/>
          <a:p>
            <a:endParaRPr sz="1350"/>
          </a:p>
        </p:txBody>
      </p:sp>
      <p:sp>
        <p:nvSpPr>
          <p:cNvPr id="89" name="object 18"/>
          <p:cNvSpPr/>
          <p:nvPr/>
        </p:nvSpPr>
        <p:spPr>
          <a:xfrm>
            <a:off x="5392420" y="4525010"/>
            <a:ext cx="21590" cy="1351280"/>
          </a:xfrm>
          <a:custGeom>
            <a:avLst/>
            <a:gdLst/>
            <a:ahLst/>
            <a:cxnLst/>
            <a:rect l="l" t="t" r="r" b="b"/>
            <a:pathLst>
              <a:path w="28575" h="1801495">
                <a:moveTo>
                  <a:pt x="22174" y="0"/>
                </a:moveTo>
                <a:lnTo>
                  <a:pt x="6388" y="0"/>
                </a:lnTo>
                <a:lnTo>
                  <a:pt x="0" y="6400"/>
                </a:lnTo>
                <a:lnTo>
                  <a:pt x="0" y="22212"/>
                </a:lnTo>
                <a:lnTo>
                  <a:pt x="6388" y="28613"/>
                </a:lnTo>
                <a:lnTo>
                  <a:pt x="22174" y="28613"/>
                </a:lnTo>
                <a:lnTo>
                  <a:pt x="28575" y="22212"/>
                </a:lnTo>
                <a:lnTo>
                  <a:pt x="28575" y="6400"/>
                </a:lnTo>
                <a:lnTo>
                  <a:pt x="22174" y="0"/>
                </a:lnTo>
                <a:close/>
              </a:path>
              <a:path w="28575" h="1801495">
                <a:moveTo>
                  <a:pt x="22174" y="57188"/>
                </a:moveTo>
                <a:lnTo>
                  <a:pt x="6388" y="57188"/>
                </a:lnTo>
                <a:lnTo>
                  <a:pt x="0" y="63576"/>
                </a:lnTo>
                <a:lnTo>
                  <a:pt x="0" y="79387"/>
                </a:lnTo>
                <a:lnTo>
                  <a:pt x="6388" y="85788"/>
                </a:lnTo>
                <a:lnTo>
                  <a:pt x="22174" y="85788"/>
                </a:lnTo>
                <a:lnTo>
                  <a:pt x="28575" y="79387"/>
                </a:lnTo>
                <a:lnTo>
                  <a:pt x="28575" y="63576"/>
                </a:lnTo>
                <a:lnTo>
                  <a:pt x="22174" y="57188"/>
                </a:lnTo>
                <a:close/>
              </a:path>
              <a:path w="28575" h="1801495">
                <a:moveTo>
                  <a:pt x="22174" y="114363"/>
                </a:moveTo>
                <a:lnTo>
                  <a:pt x="6388" y="114363"/>
                </a:lnTo>
                <a:lnTo>
                  <a:pt x="0" y="120764"/>
                </a:lnTo>
                <a:lnTo>
                  <a:pt x="0" y="136563"/>
                </a:lnTo>
                <a:lnTo>
                  <a:pt x="6388" y="142963"/>
                </a:lnTo>
                <a:lnTo>
                  <a:pt x="22174" y="142963"/>
                </a:lnTo>
                <a:lnTo>
                  <a:pt x="28575" y="136563"/>
                </a:lnTo>
                <a:lnTo>
                  <a:pt x="28575" y="120764"/>
                </a:lnTo>
                <a:lnTo>
                  <a:pt x="22174" y="114363"/>
                </a:lnTo>
                <a:close/>
              </a:path>
              <a:path w="28575" h="1801495">
                <a:moveTo>
                  <a:pt x="22174" y="171538"/>
                </a:moveTo>
                <a:lnTo>
                  <a:pt x="6388" y="171538"/>
                </a:lnTo>
                <a:lnTo>
                  <a:pt x="0" y="177939"/>
                </a:lnTo>
                <a:lnTo>
                  <a:pt x="0" y="193751"/>
                </a:lnTo>
                <a:lnTo>
                  <a:pt x="6388" y="200139"/>
                </a:lnTo>
                <a:lnTo>
                  <a:pt x="22174" y="200139"/>
                </a:lnTo>
                <a:lnTo>
                  <a:pt x="28575" y="193751"/>
                </a:lnTo>
                <a:lnTo>
                  <a:pt x="28575" y="177939"/>
                </a:lnTo>
                <a:lnTo>
                  <a:pt x="22174" y="171538"/>
                </a:lnTo>
                <a:close/>
              </a:path>
              <a:path w="28575" h="1801495">
                <a:moveTo>
                  <a:pt x="22174" y="228714"/>
                </a:moveTo>
                <a:lnTo>
                  <a:pt x="6388" y="228714"/>
                </a:lnTo>
                <a:lnTo>
                  <a:pt x="0" y="235115"/>
                </a:lnTo>
                <a:lnTo>
                  <a:pt x="0" y="250926"/>
                </a:lnTo>
                <a:lnTo>
                  <a:pt x="6388" y="257327"/>
                </a:lnTo>
                <a:lnTo>
                  <a:pt x="22174" y="257327"/>
                </a:lnTo>
                <a:lnTo>
                  <a:pt x="28575" y="250926"/>
                </a:lnTo>
                <a:lnTo>
                  <a:pt x="28575" y="235115"/>
                </a:lnTo>
                <a:lnTo>
                  <a:pt x="22174" y="228714"/>
                </a:lnTo>
                <a:close/>
              </a:path>
              <a:path w="28575" h="1801495">
                <a:moveTo>
                  <a:pt x="22174" y="285902"/>
                </a:moveTo>
                <a:lnTo>
                  <a:pt x="6388" y="285902"/>
                </a:lnTo>
                <a:lnTo>
                  <a:pt x="0" y="292290"/>
                </a:lnTo>
                <a:lnTo>
                  <a:pt x="0" y="308102"/>
                </a:lnTo>
                <a:lnTo>
                  <a:pt x="6388" y="314502"/>
                </a:lnTo>
                <a:lnTo>
                  <a:pt x="22174" y="314502"/>
                </a:lnTo>
                <a:lnTo>
                  <a:pt x="28575" y="308102"/>
                </a:lnTo>
                <a:lnTo>
                  <a:pt x="28575" y="292290"/>
                </a:lnTo>
                <a:lnTo>
                  <a:pt x="22174" y="285902"/>
                </a:lnTo>
                <a:close/>
              </a:path>
              <a:path w="28575" h="1801495">
                <a:moveTo>
                  <a:pt x="22174" y="343077"/>
                </a:moveTo>
                <a:lnTo>
                  <a:pt x="6388" y="343077"/>
                </a:lnTo>
                <a:lnTo>
                  <a:pt x="0" y="349478"/>
                </a:lnTo>
                <a:lnTo>
                  <a:pt x="0" y="365277"/>
                </a:lnTo>
                <a:lnTo>
                  <a:pt x="6388" y="371678"/>
                </a:lnTo>
                <a:lnTo>
                  <a:pt x="22174" y="371678"/>
                </a:lnTo>
                <a:lnTo>
                  <a:pt x="28575" y="365277"/>
                </a:lnTo>
                <a:lnTo>
                  <a:pt x="28575" y="349478"/>
                </a:lnTo>
                <a:lnTo>
                  <a:pt x="22174" y="343077"/>
                </a:lnTo>
                <a:close/>
              </a:path>
              <a:path w="28575" h="1801495">
                <a:moveTo>
                  <a:pt x="22174" y="400253"/>
                </a:moveTo>
                <a:lnTo>
                  <a:pt x="6388" y="400253"/>
                </a:lnTo>
                <a:lnTo>
                  <a:pt x="0" y="406654"/>
                </a:lnTo>
                <a:lnTo>
                  <a:pt x="0" y="422465"/>
                </a:lnTo>
                <a:lnTo>
                  <a:pt x="6388" y="428853"/>
                </a:lnTo>
                <a:lnTo>
                  <a:pt x="22174" y="428853"/>
                </a:lnTo>
                <a:lnTo>
                  <a:pt x="28575" y="422465"/>
                </a:lnTo>
                <a:lnTo>
                  <a:pt x="28575" y="406654"/>
                </a:lnTo>
                <a:lnTo>
                  <a:pt x="22174" y="400253"/>
                </a:lnTo>
                <a:close/>
              </a:path>
              <a:path w="28575" h="1801495">
                <a:moveTo>
                  <a:pt x="22174" y="457428"/>
                </a:moveTo>
                <a:lnTo>
                  <a:pt x="6388" y="457428"/>
                </a:lnTo>
                <a:lnTo>
                  <a:pt x="0" y="463829"/>
                </a:lnTo>
                <a:lnTo>
                  <a:pt x="0" y="479640"/>
                </a:lnTo>
                <a:lnTo>
                  <a:pt x="6388" y="486041"/>
                </a:lnTo>
                <a:lnTo>
                  <a:pt x="22174" y="486041"/>
                </a:lnTo>
                <a:lnTo>
                  <a:pt x="28575" y="479640"/>
                </a:lnTo>
                <a:lnTo>
                  <a:pt x="28575" y="463829"/>
                </a:lnTo>
                <a:lnTo>
                  <a:pt x="22174" y="457428"/>
                </a:lnTo>
                <a:close/>
              </a:path>
              <a:path w="28575" h="1801495">
                <a:moveTo>
                  <a:pt x="22174" y="514616"/>
                </a:moveTo>
                <a:lnTo>
                  <a:pt x="6388" y="514616"/>
                </a:lnTo>
                <a:lnTo>
                  <a:pt x="0" y="521004"/>
                </a:lnTo>
                <a:lnTo>
                  <a:pt x="0" y="536816"/>
                </a:lnTo>
                <a:lnTo>
                  <a:pt x="6388" y="543217"/>
                </a:lnTo>
                <a:lnTo>
                  <a:pt x="22174" y="543217"/>
                </a:lnTo>
                <a:lnTo>
                  <a:pt x="28575" y="536816"/>
                </a:lnTo>
                <a:lnTo>
                  <a:pt x="28575" y="521004"/>
                </a:lnTo>
                <a:lnTo>
                  <a:pt x="22174" y="514616"/>
                </a:lnTo>
                <a:close/>
              </a:path>
              <a:path w="28575" h="1801495">
                <a:moveTo>
                  <a:pt x="22174" y="571792"/>
                </a:moveTo>
                <a:lnTo>
                  <a:pt x="6388" y="571792"/>
                </a:lnTo>
                <a:lnTo>
                  <a:pt x="0" y="578192"/>
                </a:lnTo>
                <a:lnTo>
                  <a:pt x="0" y="593991"/>
                </a:lnTo>
                <a:lnTo>
                  <a:pt x="6388" y="600392"/>
                </a:lnTo>
                <a:lnTo>
                  <a:pt x="22174" y="600392"/>
                </a:lnTo>
                <a:lnTo>
                  <a:pt x="28575" y="593991"/>
                </a:lnTo>
                <a:lnTo>
                  <a:pt x="28575" y="578192"/>
                </a:lnTo>
                <a:lnTo>
                  <a:pt x="22174" y="571792"/>
                </a:lnTo>
                <a:close/>
              </a:path>
              <a:path w="28575" h="1801495">
                <a:moveTo>
                  <a:pt x="22174" y="628967"/>
                </a:moveTo>
                <a:lnTo>
                  <a:pt x="6388" y="628967"/>
                </a:lnTo>
                <a:lnTo>
                  <a:pt x="0" y="635368"/>
                </a:lnTo>
                <a:lnTo>
                  <a:pt x="0" y="651179"/>
                </a:lnTo>
                <a:lnTo>
                  <a:pt x="6388" y="657567"/>
                </a:lnTo>
                <a:lnTo>
                  <a:pt x="22174" y="657567"/>
                </a:lnTo>
                <a:lnTo>
                  <a:pt x="28575" y="651179"/>
                </a:lnTo>
                <a:lnTo>
                  <a:pt x="28575" y="635368"/>
                </a:lnTo>
                <a:lnTo>
                  <a:pt x="22174" y="628967"/>
                </a:lnTo>
                <a:close/>
              </a:path>
              <a:path w="28575" h="1801495">
                <a:moveTo>
                  <a:pt x="22174" y="686142"/>
                </a:moveTo>
                <a:lnTo>
                  <a:pt x="6388" y="686142"/>
                </a:lnTo>
                <a:lnTo>
                  <a:pt x="0" y="692543"/>
                </a:lnTo>
                <a:lnTo>
                  <a:pt x="0" y="708355"/>
                </a:lnTo>
                <a:lnTo>
                  <a:pt x="6388" y="714756"/>
                </a:lnTo>
                <a:lnTo>
                  <a:pt x="22174" y="714756"/>
                </a:lnTo>
                <a:lnTo>
                  <a:pt x="28575" y="708355"/>
                </a:lnTo>
                <a:lnTo>
                  <a:pt x="28575" y="692543"/>
                </a:lnTo>
                <a:lnTo>
                  <a:pt x="22174" y="686142"/>
                </a:lnTo>
                <a:close/>
              </a:path>
              <a:path w="28575" h="1801495">
                <a:moveTo>
                  <a:pt x="22174" y="743331"/>
                </a:moveTo>
                <a:lnTo>
                  <a:pt x="6388" y="743331"/>
                </a:lnTo>
                <a:lnTo>
                  <a:pt x="0" y="749719"/>
                </a:lnTo>
                <a:lnTo>
                  <a:pt x="0" y="765530"/>
                </a:lnTo>
                <a:lnTo>
                  <a:pt x="6388" y="771931"/>
                </a:lnTo>
                <a:lnTo>
                  <a:pt x="22174" y="771931"/>
                </a:lnTo>
                <a:lnTo>
                  <a:pt x="28575" y="765530"/>
                </a:lnTo>
                <a:lnTo>
                  <a:pt x="28575" y="749719"/>
                </a:lnTo>
                <a:lnTo>
                  <a:pt x="22174" y="743331"/>
                </a:lnTo>
                <a:close/>
              </a:path>
              <a:path w="28575" h="1801495">
                <a:moveTo>
                  <a:pt x="22174" y="800506"/>
                </a:moveTo>
                <a:lnTo>
                  <a:pt x="6388" y="800506"/>
                </a:lnTo>
                <a:lnTo>
                  <a:pt x="0" y="806907"/>
                </a:lnTo>
                <a:lnTo>
                  <a:pt x="0" y="822706"/>
                </a:lnTo>
                <a:lnTo>
                  <a:pt x="6388" y="829106"/>
                </a:lnTo>
                <a:lnTo>
                  <a:pt x="22174" y="829106"/>
                </a:lnTo>
                <a:lnTo>
                  <a:pt x="28575" y="822706"/>
                </a:lnTo>
                <a:lnTo>
                  <a:pt x="28575" y="806907"/>
                </a:lnTo>
                <a:lnTo>
                  <a:pt x="22174" y="800506"/>
                </a:lnTo>
                <a:close/>
              </a:path>
              <a:path w="28575" h="1801495">
                <a:moveTo>
                  <a:pt x="22174" y="857681"/>
                </a:moveTo>
                <a:lnTo>
                  <a:pt x="6388" y="857681"/>
                </a:lnTo>
                <a:lnTo>
                  <a:pt x="0" y="864082"/>
                </a:lnTo>
                <a:lnTo>
                  <a:pt x="0" y="879894"/>
                </a:lnTo>
                <a:lnTo>
                  <a:pt x="6388" y="886282"/>
                </a:lnTo>
                <a:lnTo>
                  <a:pt x="22174" y="886282"/>
                </a:lnTo>
                <a:lnTo>
                  <a:pt x="28575" y="879894"/>
                </a:lnTo>
                <a:lnTo>
                  <a:pt x="28575" y="864082"/>
                </a:lnTo>
                <a:lnTo>
                  <a:pt x="22174" y="857681"/>
                </a:lnTo>
                <a:close/>
              </a:path>
              <a:path w="28575" h="1801495">
                <a:moveTo>
                  <a:pt x="22174" y="914857"/>
                </a:moveTo>
                <a:lnTo>
                  <a:pt x="6388" y="914857"/>
                </a:lnTo>
                <a:lnTo>
                  <a:pt x="0" y="921258"/>
                </a:lnTo>
                <a:lnTo>
                  <a:pt x="0" y="937069"/>
                </a:lnTo>
                <a:lnTo>
                  <a:pt x="6388" y="943470"/>
                </a:lnTo>
                <a:lnTo>
                  <a:pt x="22174" y="943470"/>
                </a:lnTo>
                <a:lnTo>
                  <a:pt x="28575" y="937069"/>
                </a:lnTo>
                <a:lnTo>
                  <a:pt x="28575" y="921258"/>
                </a:lnTo>
                <a:lnTo>
                  <a:pt x="22174" y="914857"/>
                </a:lnTo>
                <a:close/>
              </a:path>
              <a:path w="28575" h="1801495">
                <a:moveTo>
                  <a:pt x="22174" y="972045"/>
                </a:moveTo>
                <a:lnTo>
                  <a:pt x="6388" y="972045"/>
                </a:lnTo>
                <a:lnTo>
                  <a:pt x="0" y="978433"/>
                </a:lnTo>
                <a:lnTo>
                  <a:pt x="0" y="994244"/>
                </a:lnTo>
                <a:lnTo>
                  <a:pt x="6388" y="1000645"/>
                </a:lnTo>
                <a:lnTo>
                  <a:pt x="22174" y="1000645"/>
                </a:lnTo>
                <a:lnTo>
                  <a:pt x="28575" y="994244"/>
                </a:lnTo>
                <a:lnTo>
                  <a:pt x="28575" y="978433"/>
                </a:lnTo>
                <a:lnTo>
                  <a:pt x="22174" y="972045"/>
                </a:lnTo>
                <a:close/>
              </a:path>
              <a:path w="28575" h="1801495">
                <a:moveTo>
                  <a:pt x="22174" y="1029220"/>
                </a:moveTo>
                <a:lnTo>
                  <a:pt x="6388" y="1029220"/>
                </a:lnTo>
                <a:lnTo>
                  <a:pt x="0" y="1035621"/>
                </a:lnTo>
                <a:lnTo>
                  <a:pt x="0" y="1051420"/>
                </a:lnTo>
                <a:lnTo>
                  <a:pt x="6388" y="1057821"/>
                </a:lnTo>
                <a:lnTo>
                  <a:pt x="22174" y="1057821"/>
                </a:lnTo>
                <a:lnTo>
                  <a:pt x="28575" y="1051420"/>
                </a:lnTo>
                <a:lnTo>
                  <a:pt x="28575" y="1035621"/>
                </a:lnTo>
                <a:lnTo>
                  <a:pt x="22174" y="1029220"/>
                </a:lnTo>
                <a:close/>
              </a:path>
              <a:path w="28575" h="1801495">
                <a:moveTo>
                  <a:pt x="22174" y="1086396"/>
                </a:moveTo>
                <a:lnTo>
                  <a:pt x="6388" y="1086396"/>
                </a:lnTo>
                <a:lnTo>
                  <a:pt x="0" y="1092796"/>
                </a:lnTo>
                <a:lnTo>
                  <a:pt x="0" y="1108608"/>
                </a:lnTo>
                <a:lnTo>
                  <a:pt x="6388" y="1114996"/>
                </a:lnTo>
                <a:lnTo>
                  <a:pt x="22174" y="1114996"/>
                </a:lnTo>
                <a:lnTo>
                  <a:pt x="28575" y="1108608"/>
                </a:lnTo>
                <a:lnTo>
                  <a:pt x="28575" y="1092796"/>
                </a:lnTo>
                <a:lnTo>
                  <a:pt x="22174" y="1086396"/>
                </a:lnTo>
                <a:close/>
              </a:path>
              <a:path w="28575" h="1801495">
                <a:moveTo>
                  <a:pt x="22174" y="1143571"/>
                </a:moveTo>
                <a:lnTo>
                  <a:pt x="6388" y="1143571"/>
                </a:lnTo>
                <a:lnTo>
                  <a:pt x="0" y="1149972"/>
                </a:lnTo>
                <a:lnTo>
                  <a:pt x="0" y="1165783"/>
                </a:lnTo>
                <a:lnTo>
                  <a:pt x="6388" y="1172184"/>
                </a:lnTo>
                <a:lnTo>
                  <a:pt x="22174" y="1172184"/>
                </a:lnTo>
                <a:lnTo>
                  <a:pt x="28575" y="1165783"/>
                </a:lnTo>
                <a:lnTo>
                  <a:pt x="28575" y="1149972"/>
                </a:lnTo>
                <a:lnTo>
                  <a:pt x="22174" y="1143571"/>
                </a:lnTo>
                <a:close/>
              </a:path>
              <a:path w="28575" h="1801495">
                <a:moveTo>
                  <a:pt x="22174" y="1200759"/>
                </a:moveTo>
                <a:lnTo>
                  <a:pt x="6388" y="1200759"/>
                </a:lnTo>
                <a:lnTo>
                  <a:pt x="0" y="1207147"/>
                </a:lnTo>
                <a:lnTo>
                  <a:pt x="0" y="1222959"/>
                </a:lnTo>
                <a:lnTo>
                  <a:pt x="6388" y="1229360"/>
                </a:lnTo>
                <a:lnTo>
                  <a:pt x="22174" y="1229360"/>
                </a:lnTo>
                <a:lnTo>
                  <a:pt x="28575" y="1222959"/>
                </a:lnTo>
                <a:lnTo>
                  <a:pt x="28575" y="1207147"/>
                </a:lnTo>
                <a:lnTo>
                  <a:pt x="22174" y="1200759"/>
                </a:lnTo>
                <a:close/>
              </a:path>
              <a:path w="28575" h="1801495">
                <a:moveTo>
                  <a:pt x="22174" y="1257935"/>
                </a:moveTo>
                <a:lnTo>
                  <a:pt x="6388" y="1257935"/>
                </a:lnTo>
                <a:lnTo>
                  <a:pt x="0" y="1264335"/>
                </a:lnTo>
                <a:lnTo>
                  <a:pt x="0" y="1280147"/>
                </a:lnTo>
                <a:lnTo>
                  <a:pt x="6388" y="1286535"/>
                </a:lnTo>
                <a:lnTo>
                  <a:pt x="22174" y="1286535"/>
                </a:lnTo>
                <a:lnTo>
                  <a:pt x="28575" y="1280147"/>
                </a:lnTo>
                <a:lnTo>
                  <a:pt x="28575" y="1264335"/>
                </a:lnTo>
                <a:lnTo>
                  <a:pt x="22174" y="1257935"/>
                </a:lnTo>
                <a:close/>
              </a:path>
              <a:path w="28575" h="1801495">
                <a:moveTo>
                  <a:pt x="22174" y="1315110"/>
                </a:moveTo>
                <a:lnTo>
                  <a:pt x="6388" y="1315110"/>
                </a:lnTo>
                <a:lnTo>
                  <a:pt x="0" y="1321511"/>
                </a:lnTo>
                <a:lnTo>
                  <a:pt x="0" y="1337322"/>
                </a:lnTo>
                <a:lnTo>
                  <a:pt x="6388" y="1343710"/>
                </a:lnTo>
                <a:lnTo>
                  <a:pt x="22174" y="1343710"/>
                </a:lnTo>
                <a:lnTo>
                  <a:pt x="28575" y="1337322"/>
                </a:lnTo>
                <a:lnTo>
                  <a:pt x="28575" y="1321511"/>
                </a:lnTo>
                <a:lnTo>
                  <a:pt x="22174" y="1315110"/>
                </a:lnTo>
                <a:close/>
              </a:path>
              <a:path w="28575" h="1801495">
                <a:moveTo>
                  <a:pt x="22174" y="1372285"/>
                </a:moveTo>
                <a:lnTo>
                  <a:pt x="6388" y="1372285"/>
                </a:lnTo>
                <a:lnTo>
                  <a:pt x="0" y="1378686"/>
                </a:lnTo>
                <a:lnTo>
                  <a:pt x="0" y="1394498"/>
                </a:lnTo>
                <a:lnTo>
                  <a:pt x="6388" y="1400898"/>
                </a:lnTo>
                <a:lnTo>
                  <a:pt x="22174" y="1400898"/>
                </a:lnTo>
                <a:lnTo>
                  <a:pt x="28575" y="1394498"/>
                </a:lnTo>
                <a:lnTo>
                  <a:pt x="28575" y="1378686"/>
                </a:lnTo>
                <a:lnTo>
                  <a:pt x="22174" y="1372285"/>
                </a:lnTo>
                <a:close/>
              </a:path>
              <a:path w="28575" h="1801495">
                <a:moveTo>
                  <a:pt x="22174" y="1429473"/>
                </a:moveTo>
                <a:lnTo>
                  <a:pt x="6388" y="1429473"/>
                </a:lnTo>
                <a:lnTo>
                  <a:pt x="0" y="1435862"/>
                </a:lnTo>
                <a:lnTo>
                  <a:pt x="0" y="1451673"/>
                </a:lnTo>
                <a:lnTo>
                  <a:pt x="6388" y="1458074"/>
                </a:lnTo>
                <a:lnTo>
                  <a:pt x="22174" y="1458074"/>
                </a:lnTo>
                <a:lnTo>
                  <a:pt x="28575" y="1451673"/>
                </a:lnTo>
                <a:lnTo>
                  <a:pt x="28575" y="1435862"/>
                </a:lnTo>
                <a:lnTo>
                  <a:pt x="22174" y="1429473"/>
                </a:lnTo>
                <a:close/>
              </a:path>
              <a:path w="28575" h="1801495">
                <a:moveTo>
                  <a:pt x="22174" y="1486649"/>
                </a:moveTo>
                <a:lnTo>
                  <a:pt x="6388" y="1486649"/>
                </a:lnTo>
                <a:lnTo>
                  <a:pt x="0" y="1493050"/>
                </a:lnTo>
                <a:lnTo>
                  <a:pt x="0" y="1508861"/>
                </a:lnTo>
                <a:lnTo>
                  <a:pt x="6388" y="1515249"/>
                </a:lnTo>
                <a:lnTo>
                  <a:pt x="22174" y="1515249"/>
                </a:lnTo>
                <a:lnTo>
                  <a:pt x="28575" y="1508861"/>
                </a:lnTo>
                <a:lnTo>
                  <a:pt x="28575" y="1493050"/>
                </a:lnTo>
                <a:lnTo>
                  <a:pt x="22174" y="1486649"/>
                </a:lnTo>
                <a:close/>
              </a:path>
              <a:path w="28575" h="1801495">
                <a:moveTo>
                  <a:pt x="22174" y="1543824"/>
                </a:moveTo>
                <a:lnTo>
                  <a:pt x="6388" y="1543824"/>
                </a:lnTo>
                <a:lnTo>
                  <a:pt x="0" y="1550225"/>
                </a:lnTo>
                <a:lnTo>
                  <a:pt x="0" y="1566037"/>
                </a:lnTo>
                <a:lnTo>
                  <a:pt x="6388" y="1572425"/>
                </a:lnTo>
                <a:lnTo>
                  <a:pt x="22174" y="1572425"/>
                </a:lnTo>
                <a:lnTo>
                  <a:pt x="28575" y="1566037"/>
                </a:lnTo>
                <a:lnTo>
                  <a:pt x="28575" y="1550225"/>
                </a:lnTo>
                <a:lnTo>
                  <a:pt x="22174" y="1543824"/>
                </a:lnTo>
                <a:close/>
              </a:path>
              <a:path w="28575" h="1801495">
                <a:moveTo>
                  <a:pt x="22174" y="1601000"/>
                </a:moveTo>
                <a:lnTo>
                  <a:pt x="6388" y="1601000"/>
                </a:lnTo>
                <a:lnTo>
                  <a:pt x="0" y="1607400"/>
                </a:lnTo>
                <a:lnTo>
                  <a:pt x="0" y="1623212"/>
                </a:lnTo>
                <a:lnTo>
                  <a:pt x="6388" y="1629613"/>
                </a:lnTo>
                <a:lnTo>
                  <a:pt x="22174" y="1629613"/>
                </a:lnTo>
                <a:lnTo>
                  <a:pt x="28575" y="1623212"/>
                </a:lnTo>
                <a:lnTo>
                  <a:pt x="28575" y="1607400"/>
                </a:lnTo>
                <a:lnTo>
                  <a:pt x="22174" y="1601000"/>
                </a:lnTo>
                <a:close/>
              </a:path>
              <a:path w="28575" h="1801495">
                <a:moveTo>
                  <a:pt x="22174" y="1658188"/>
                </a:moveTo>
                <a:lnTo>
                  <a:pt x="6388" y="1658188"/>
                </a:lnTo>
                <a:lnTo>
                  <a:pt x="0" y="1664576"/>
                </a:lnTo>
                <a:lnTo>
                  <a:pt x="0" y="1680387"/>
                </a:lnTo>
                <a:lnTo>
                  <a:pt x="6388" y="1686788"/>
                </a:lnTo>
                <a:lnTo>
                  <a:pt x="22174" y="1686788"/>
                </a:lnTo>
                <a:lnTo>
                  <a:pt x="28575" y="1680387"/>
                </a:lnTo>
                <a:lnTo>
                  <a:pt x="28575" y="1664576"/>
                </a:lnTo>
                <a:lnTo>
                  <a:pt x="22174" y="1658188"/>
                </a:lnTo>
                <a:close/>
              </a:path>
              <a:path w="28575" h="1801495">
                <a:moveTo>
                  <a:pt x="22174" y="1715363"/>
                </a:moveTo>
                <a:lnTo>
                  <a:pt x="6388" y="1715363"/>
                </a:lnTo>
                <a:lnTo>
                  <a:pt x="0" y="1721764"/>
                </a:lnTo>
                <a:lnTo>
                  <a:pt x="0" y="1737575"/>
                </a:lnTo>
                <a:lnTo>
                  <a:pt x="6388" y="1743964"/>
                </a:lnTo>
                <a:lnTo>
                  <a:pt x="22174" y="1743964"/>
                </a:lnTo>
                <a:lnTo>
                  <a:pt x="28575" y="1737575"/>
                </a:lnTo>
                <a:lnTo>
                  <a:pt x="28575" y="1721764"/>
                </a:lnTo>
                <a:lnTo>
                  <a:pt x="22174" y="1715363"/>
                </a:lnTo>
                <a:close/>
              </a:path>
              <a:path w="28575" h="1801495">
                <a:moveTo>
                  <a:pt x="22174" y="1772539"/>
                </a:moveTo>
                <a:lnTo>
                  <a:pt x="6388" y="1772539"/>
                </a:lnTo>
                <a:lnTo>
                  <a:pt x="0" y="1778939"/>
                </a:lnTo>
                <a:lnTo>
                  <a:pt x="0" y="1794751"/>
                </a:lnTo>
                <a:lnTo>
                  <a:pt x="6388" y="1801139"/>
                </a:lnTo>
                <a:lnTo>
                  <a:pt x="22174" y="1801139"/>
                </a:lnTo>
                <a:lnTo>
                  <a:pt x="28575" y="1794751"/>
                </a:lnTo>
                <a:lnTo>
                  <a:pt x="28575" y="1778939"/>
                </a:lnTo>
                <a:lnTo>
                  <a:pt x="22174" y="1772539"/>
                </a:lnTo>
                <a:close/>
              </a:path>
            </a:pathLst>
          </a:custGeom>
          <a:solidFill>
            <a:srgbClr val="7F7F7F"/>
          </a:solidFill>
        </p:spPr>
        <p:txBody>
          <a:bodyPr wrap="square" lIns="0" tIns="0" rIns="0" bIns="0" rtlCol="0"/>
          <a:p>
            <a:endParaRPr sz="1350"/>
          </a:p>
        </p:txBody>
      </p:sp>
      <p:sp>
        <p:nvSpPr>
          <p:cNvPr id="90" name="object 21"/>
          <p:cNvSpPr/>
          <p:nvPr/>
        </p:nvSpPr>
        <p:spPr>
          <a:xfrm>
            <a:off x="4677410" y="5394325"/>
            <a:ext cx="308610" cy="309245"/>
          </a:xfrm>
          <a:custGeom>
            <a:avLst/>
            <a:gdLst/>
            <a:ahLst/>
            <a:cxnLst/>
            <a:rect l="l" t="t" r="r" b="b"/>
            <a:pathLst>
              <a:path w="411479" h="412114">
                <a:moveTo>
                  <a:pt x="205739" y="0"/>
                </a:moveTo>
                <a:lnTo>
                  <a:pt x="158565" y="5433"/>
                </a:lnTo>
                <a:lnTo>
                  <a:pt x="115260" y="20911"/>
                </a:lnTo>
                <a:lnTo>
                  <a:pt x="77060" y="45199"/>
                </a:lnTo>
                <a:lnTo>
                  <a:pt x="45198" y="77062"/>
                </a:lnTo>
                <a:lnTo>
                  <a:pt x="20911" y="115265"/>
                </a:lnTo>
                <a:lnTo>
                  <a:pt x="5433" y="158573"/>
                </a:lnTo>
                <a:lnTo>
                  <a:pt x="0" y="205752"/>
                </a:lnTo>
                <a:lnTo>
                  <a:pt x="5433" y="252926"/>
                </a:lnTo>
                <a:lnTo>
                  <a:pt x="20911" y="296231"/>
                </a:lnTo>
                <a:lnTo>
                  <a:pt x="45198" y="334432"/>
                </a:lnTo>
                <a:lnTo>
                  <a:pt x="77060" y="366293"/>
                </a:lnTo>
                <a:lnTo>
                  <a:pt x="115260" y="390581"/>
                </a:lnTo>
                <a:lnTo>
                  <a:pt x="158565" y="406058"/>
                </a:lnTo>
                <a:lnTo>
                  <a:pt x="205739" y="411492"/>
                </a:lnTo>
                <a:lnTo>
                  <a:pt x="252914" y="406058"/>
                </a:lnTo>
                <a:lnTo>
                  <a:pt x="296219" y="390581"/>
                </a:lnTo>
                <a:lnTo>
                  <a:pt x="334419" y="366293"/>
                </a:lnTo>
                <a:lnTo>
                  <a:pt x="366281" y="334432"/>
                </a:lnTo>
                <a:lnTo>
                  <a:pt x="390568" y="296231"/>
                </a:lnTo>
                <a:lnTo>
                  <a:pt x="406046" y="252926"/>
                </a:lnTo>
                <a:lnTo>
                  <a:pt x="411480" y="205752"/>
                </a:lnTo>
                <a:lnTo>
                  <a:pt x="406046" y="158573"/>
                </a:lnTo>
                <a:lnTo>
                  <a:pt x="390568" y="115265"/>
                </a:lnTo>
                <a:lnTo>
                  <a:pt x="366281" y="77062"/>
                </a:lnTo>
                <a:lnTo>
                  <a:pt x="334419" y="45199"/>
                </a:lnTo>
                <a:lnTo>
                  <a:pt x="296219" y="20911"/>
                </a:lnTo>
                <a:lnTo>
                  <a:pt x="252914" y="5433"/>
                </a:lnTo>
                <a:lnTo>
                  <a:pt x="205739" y="0"/>
                </a:lnTo>
                <a:close/>
              </a:path>
            </a:pathLst>
          </a:custGeom>
          <a:solidFill>
            <a:srgbClr val="FFFFFF"/>
          </a:solidFill>
        </p:spPr>
        <p:txBody>
          <a:bodyPr wrap="square" lIns="0" tIns="0" rIns="0" bIns="0" rtlCol="0"/>
          <a:p>
            <a:endParaRPr sz="1350"/>
          </a:p>
        </p:txBody>
      </p:sp>
      <p:sp>
        <p:nvSpPr>
          <p:cNvPr id="91" name="object 22"/>
          <p:cNvSpPr/>
          <p:nvPr/>
        </p:nvSpPr>
        <p:spPr>
          <a:xfrm>
            <a:off x="4831715" y="5394325"/>
            <a:ext cx="0" cy="308610"/>
          </a:xfrm>
          <a:custGeom>
            <a:avLst/>
            <a:gdLst/>
            <a:ahLst/>
            <a:cxnLst/>
            <a:rect l="l" t="t" r="r" b="b"/>
            <a:pathLst>
              <a:path h="411479">
                <a:moveTo>
                  <a:pt x="0" y="0"/>
                </a:moveTo>
                <a:lnTo>
                  <a:pt x="0" y="411486"/>
                </a:lnTo>
              </a:path>
            </a:pathLst>
          </a:custGeom>
          <a:ln w="38100">
            <a:solidFill>
              <a:srgbClr val="000000"/>
            </a:solidFill>
          </a:ln>
        </p:spPr>
        <p:txBody>
          <a:bodyPr wrap="square" lIns="0" tIns="0" rIns="0" bIns="0" rtlCol="0"/>
          <a:p>
            <a:endParaRPr sz="1350"/>
          </a:p>
        </p:txBody>
      </p:sp>
      <p:sp>
        <p:nvSpPr>
          <p:cNvPr id="92" name="object 23"/>
          <p:cNvSpPr/>
          <p:nvPr/>
        </p:nvSpPr>
        <p:spPr>
          <a:xfrm>
            <a:off x="4677410" y="5548630"/>
            <a:ext cx="308610" cy="0"/>
          </a:xfrm>
          <a:custGeom>
            <a:avLst/>
            <a:gdLst/>
            <a:ahLst/>
            <a:cxnLst/>
            <a:rect l="l" t="t" r="r" b="b"/>
            <a:pathLst>
              <a:path w="411479">
                <a:moveTo>
                  <a:pt x="0" y="0"/>
                </a:moveTo>
                <a:lnTo>
                  <a:pt x="411486" y="0"/>
                </a:lnTo>
              </a:path>
            </a:pathLst>
          </a:custGeom>
          <a:ln w="38100">
            <a:solidFill>
              <a:srgbClr val="000000"/>
            </a:solidFill>
          </a:ln>
        </p:spPr>
        <p:txBody>
          <a:bodyPr wrap="square" lIns="0" tIns="0" rIns="0" bIns="0" rtlCol="0"/>
          <a:p>
            <a:endParaRPr sz="1350"/>
          </a:p>
        </p:txBody>
      </p:sp>
      <p:sp>
        <p:nvSpPr>
          <p:cNvPr id="93" name="object 24"/>
          <p:cNvSpPr/>
          <p:nvPr/>
        </p:nvSpPr>
        <p:spPr>
          <a:xfrm>
            <a:off x="4677410" y="5394325"/>
            <a:ext cx="308610" cy="308610"/>
          </a:xfrm>
          <a:custGeom>
            <a:avLst/>
            <a:gdLst/>
            <a:ahLst/>
            <a:cxnLst/>
            <a:rect l="l" t="t" r="r" b="b"/>
            <a:pathLst>
              <a:path w="411479" h="411479">
                <a:moveTo>
                  <a:pt x="0" y="205743"/>
                </a:moveTo>
                <a:lnTo>
                  <a:pt x="5433" y="158568"/>
                </a:lnTo>
                <a:lnTo>
                  <a:pt x="20911" y="115262"/>
                </a:lnTo>
                <a:lnTo>
                  <a:pt x="45199" y="77061"/>
                </a:lnTo>
                <a:lnTo>
                  <a:pt x="77061" y="45199"/>
                </a:lnTo>
                <a:lnTo>
                  <a:pt x="115262" y="20911"/>
                </a:lnTo>
                <a:lnTo>
                  <a:pt x="158568" y="5433"/>
                </a:lnTo>
                <a:lnTo>
                  <a:pt x="205743" y="0"/>
                </a:lnTo>
                <a:lnTo>
                  <a:pt x="252918" y="5433"/>
                </a:lnTo>
                <a:lnTo>
                  <a:pt x="296223" y="20911"/>
                </a:lnTo>
                <a:lnTo>
                  <a:pt x="334425" y="45199"/>
                </a:lnTo>
                <a:lnTo>
                  <a:pt x="366286" y="77061"/>
                </a:lnTo>
                <a:lnTo>
                  <a:pt x="390574" y="115262"/>
                </a:lnTo>
                <a:lnTo>
                  <a:pt x="406052" y="158568"/>
                </a:lnTo>
                <a:lnTo>
                  <a:pt x="411486" y="205743"/>
                </a:lnTo>
                <a:lnTo>
                  <a:pt x="406052" y="252918"/>
                </a:lnTo>
                <a:lnTo>
                  <a:pt x="390574" y="296223"/>
                </a:lnTo>
                <a:lnTo>
                  <a:pt x="366286" y="334425"/>
                </a:lnTo>
                <a:lnTo>
                  <a:pt x="334425" y="366286"/>
                </a:lnTo>
                <a:lnTo>
                  <a:pt x="296223" y="390574"/>
                </a:lnTo>
                <a:lnTo>
                  <a:pt x="252918" y="406052"/>
                </a:lnTo>
                <a:lnTo>
                  <a:pt x="205743" y="411486"/>
                </a:lnTo>
                <a:lnTo>
                  <a:pt x="158568" y="406052"/>
                </a:lnTo>
                <a:lnTo>
                  <a:pt x="115262" y="390574"/>
                </a:lnTo>
                <a:lnTo>
                  <a:pt x="77061" y="366286"/>
                </a:lnTo>
                <a:lnTo>
                  <a:pt x="45199" y="334425"/>
                </a:lnTo>
                <a:lnTo>
                  <a:pt x="20911" y="296223"/>
                </a:lnTo>
                <a:lnTo>
                  <a:pt x="5433" y="252918"/>
                </a:lnTo>
                <a:lnTo>
                  <a:pt x="0" y="205743"/>
                </a:lnTo>
                <a:close/>
              </a:path>
            </a:pathLst>
          </a:custGeom>
          <a:ln w="38100">
            <a:solidFill>
              <a:srgbClr val="000000"/>
            </a:solidFill>
          </a:ln>
        </p:spPr>
        <p:txBody>
          <a:bodyPr wrap="square" lIns="0" tIns="0" rIns="0" bIns="0" rtlCol="0"/>
          <a:p>
            <a:endParaRPr sz="1350"/>
          </a:p>
        </p:txBody>
      </p:sp>
      <p:cxnSp>
        <p:nvCxnSpPr>
          <p:cNvPr id="94" name="直接箭头连接符 93"/>
          <p:cNvCxnSpPr/>
          <p:nvPr/>
        </p:nvCxnSpPr>
        <p:spPr>
          <a:xfrm>
            <a:off x="5004435" y="5547360"/>
            <a:ext cx="654685" cy="2540"/>
          </a:xfrm>
          <a:prstGeom prst="straightConnector1">
            <a:avLst/>
          </a:prstGeom>
          <a:ln>
            <a:solidFill>
              <a:srgbClr val="C00000"/>
            </a:solidFill>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29" name="object 31"/>
          <p:cNvSpPr txBox="1"/>
          <p:nvPr/>
        </p:nvSpPr>
        <p:spPr>
          <a:xfrm>
            <a:off x="1549257" y="2635075"/>
            <a:ext cx="908685" cy="3052800"/>
          </a:xfrm>
          <a:prstGeom prst="rect">
            <a:avLst/>
          </a:prstGeom>
          <a:solidFill>
            <a:schemeClr val="accent1">
              <a:lumMod val="75000"/>
            </a:schemeClr>
          </a:solidFill>
        </p:spPr>
        <p:txBody>
          <a:bodyPr vert="horz" wrap="square" lIns="0" tIns="3333" rIns="0" bIns="0" rtlCol="0">
            <a:spAutoFit/>
          </a:bodyPr>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M</a:t>
            </a:r>
            <a:r>
              <a:rPr lang="en-US" b="1" dirty="0">
                <a:solidFill>
                  <a:srgbClr val="FFFFFF"/>
                </a:solidFill>
                <a:latin typeface="Arial" panose="020B0604020202020204"/>
                <a:cs typeface="Arial" panose="020B0604020202020204"/>
              </a:rPr>
              <a:t>em</a:t>
            </a:r>
            <a:endParaRPr lang="en-US" b="1" dirty="0">
              <a:solidFill>
                <a:srgbClr val="FFFFFF"/>
              </a:solidFill>
              <a:latin typeface="Arial" panose="020B0604020202020204"/>
              <a:cs typeface="Arial" panose="020B0604020202020204"/>
            </a:endParaRPr>
          </a:p>
        </p:txBody>
      </p:sp>
      <p:sp>
        <p:nvSpPr>
          <p:cNvPr id="96" name="文本框 95"/>
          <p:cNvSpPr txBox="1"/>
          <p:nvPr/>
        </p:nvSpPr>
        <p:spPr>
          <a:xfrm>
            <a:off x="4262120" y="4581525"/>
            <a:ext cx="600075" cy="368300"/>
          </a:xfrm>
          <a:prstGeom prst="rect">
            <a:avLst/>
          </a:prstGeom>
          <a:noFill/>
        </p:spPr>
        <p:txBody>
          <a:bodyPr wrap="square" rtlCol="0">
            <a:spAutoFit/>
          </a:bodyPr>
          <a:p>
            <a:r>
              <a:rPr lang="en-US" altLang="zh-CN"/>
              <a:t>......</a:t>
            </a:r>
            <a:endParaRPr lang="en-US" altLang="zh-CN"/>
          </a:p>
        </p:txBody>
      </p:sp>
      <p:sp>
        <p:nvSpPr>
          <p:cNvPr id="19" name="灯片编号占位符 18"/>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190" y="546100"/>
            <a:ext cx="8642985" cy="563245"/>
          </a:xfrm>
          <a:prstGeom prst="rect">
            <a:avLst/>
          </a:prstGeom>
        </p:spPr>
        <p:txBody>
          <a:bodyPr vert="horz" wrap="square" lIns="0" tIns="9525" rIns="0" bIns="0" rtlCol="0">
            <a:spAutoFit/>
          </a:bodyPr>
          <a:lstStyle/>
          <a:p>
            <a:pPr marL="12700">
              <a:lnSpc>
                <a:spcPct val="100000"/>
              </a:lnSpc>
              <a:spcBef>
                <a:spcPts val="100"/>
              </a:spcBef>
            </a:pPr>
            <a:r>
              <a:rPr lang="en-US" sz="3600" b="1" kern="0" spc="-5" dirty="0">
                <a:solidFill>
                  <a:srgbClr val="00294D"/>
                </a:solidFill>
                <a:latin typeface="Calibri" panose="020F0502020204030204"/>
                <a:cs typeface="Calibri" panose="020F0502020204030204"/>
              </a:rPr>
              <a:t>Leverage parallelism for data reuse</a:t>
            </a:r>
            <a:endParaRPr lang="en-US" sz="3600" b="1" kern="0" spc="-5" dirty="0">
              <a:solidFill>
                <a:srgbClr val="00294D"/>
              </a:solidFill>
              <a:latin typeface="Calibri" panose="020F0502020204030204"/>
              <a:cs typeface="Calibri" panose="020F0502020204030204"/>
            </a:endParaRPr>
          </a:p>
        </p:txBody>
      </p:sp>
      <p:sp>
        <p:nvSpPr>
          <p:cNvPr id="13" name="object 13"/>
          <p:cNvSpPr/>
          <p:nvPr/>
        </p:nvSpPr>
        <p:spPr>
          <a:xfrm>
            <a:off x="5274945" y="3212465"/>
            <a:ext cx="1428115" cy="76200"/>
          </a:xfrm>
          <a:custGeom>
            <a:avLst/>
            <a:gdLst/>
            <a:ahLst/>
            <a:cxnLst/>
            <a:rect l="l" t="t" r="r" b="b"/>
            <a:pathLst>
              <a:path w="2259329" h="85725">
                <a:moveTo>
                  <a:pt x="2173287" y="0"/>
                </a:moveTo>
                <a:lnTo>
                  <a:pt x="2173287" y="85725"/>
                </a:lnTo>
                <a:lnTo>
                  <a:pt x="2230437" y="57150"/>
                </a:lnTo>
                <a:lnTo>
                  <a:pt x="2187575" y="57150"/>
                </a:lnTo>
                <a:lnTo>
                  <a:pt x="2187575" y="28575"/>
                </a:lnTo>
                <a:lnTo>
                  <a:pt x="2230437" y="28575"/>
                </a:lnTo>
                <a:lnTo>
                  <a:pt x="2173287" y="0"/>
                </a:lnTo>
                <a:close/>
              </a:path>
              <a:path w="2259329" h="85725">
                <a:moveTo>
                  <a:pt x="2173287" y="28575"/>
                </a:moveTo>
                <a:lnTo>
                  <a:pt x="0" y="28575"/>
                </a:lnTo>
                <a:lnTo>
                  <a:pt x="0" y="57150"/>
                </a:lnTo>
                <a:lnTo>
                  <a:pt x="2173287" y="57150"/>
                </a:lnTo>
                <a:lnTo>
                  <a:pt x="2173287" y="28575"/>
                </a:lnTo>
                <a:close/>
              </a:path>
              <a:path w="2259329" h="85725">
                <a:moveTo>
                  <a:pt x="2230437" y="28575"/>
                </a:moveTo>
                <a:lnTo>
                  <a:pt x="2187575" y="28575"/>
                </a:lnTo>
                <a:lnTo>
                  <a:pt x="2187575" y="57150"/>
                </a:lnTo>
                <a:lnTo>
                  <a:pt x="2230437" y="57150"/>
                </a:lnTo>
                <a:lnTo>
                  <a:pt x="2259012" y="42862"/>
                </a:lnTo>
                <a:lnTo>
                  <a:pt x="2230437" y="28575"/>
                </a:lnTo>
                <a:close/>
              </a:path>
            </a:pathLst>
          </a:custGeom>
          <a:solidFill>
            <a:srgbClr val="FF0000"/>
          </a:solidFill>
        </p:spPr>
        <p:txBody>
          <a:bodyPr wrap="square" lIns="0" tIns="0" rIns="0" bIns="0" rtlCol="0"/>
          <a:lstStyle/>
          <a:p>
            <a:endParaRPr sz="1350"/>
          </a:p>
        </p:txBody>
      </p:sp>
      <p:sp>
        <p:nvSpPr>
          <p:cNvPr id="16" name="object 16"/>
          <p:cNvSpPr txBox="1"/>
          <p:nvPr/>
        </p:nvSpPr>
        <p:spPr>
          <a:xfrm>
            <a:off x="5624122" y="2256663"/>
            <a:ext cx="1526858" cy="286385"/>
          </a:xfrm>
          <a:prstGeom prst="rect">
            <a:avLst/>
          </a:prstGeom>
        </p:spPr>
        <p:txBody>
          <a:bodyPr vert="horz" wrap="square" lIns="0" tIns="9525" rIns="0" bIns="0" rtlCol="0">
            <a:spAutoFit/>
          </a:bodyPr>
          <a:lstStyle/>
          <a:p>
            <a:pPr marL="12700">
              <a:lnSpc>
                <a:spcPct val="100000"/>
              </a:lnSpc>
              <a:spcBef>
                <a:spcPts val="100"/>
              </a:spcBef>
            </a:pPr>
            <a:r>
              <a:rPr b="1" spc="-5" dirty="0">
                <a:latin typeface="Arial" panose="020B0604020202020204"/>
                <a:cs typeface="Arial" panose="020B0604020202020204"/>
              </a:rPr>
              <a:t>Memory</a:t>
            </a:r>
            <a:r>
              <a:rPr b="1" spc="-55" dirty="0">
                <a:latin typeface="Arial" panose="020B0604020202020204"/>
                <a:cs typeface="Arial" panose="020B0604020202020204"/>
              </a:rPr>
              <a:t> </a:t>
            </a:r>
            <a:r>
              <a:rPr b="1" spc="-15" dirty="0">
                <a:latin typeface="Arial" panose="020B0604020202020204"/>
                <a:cs typeface="Arial" panose="020B0604020202020204"/>
              </a:rPr>
              <a:t>Write</a:t>
            </a:r>
            <a:endParaRPr>
              <a:latin typeface="Arial" panose="020B0604020202020204"/>
              <a:cs typeface="Arial" panose="020B0604020202020204"/>
            </a:endParaRPr>
          </a:p>
        </p:txBody>
      </p:sp>
      <p:sp>
        <p:nvSpPr>
          <p:cNvPr id="31" name="object 31"/>
          <p:cNvSpPr txBox="1"/>
          <p:nvPr/>
        </p:nvSpPr>
        <p:spPr>
          <a:xfrm>
            <a:off x="236077" y="2637615"/>
            <a:ext cx="908685" cy="828000"/>
          </a:xfrm>
          <a:prstGeom prst="rect">
            <a:avLst/>
          </a:prstGeom>
          <a:solidFill>
            <a:srgbClr val="000000"/>
          </a:solidFill>
        </p:spPr>
        <p:txBody>
          <a:bodyPr vert="horz" wrap="square" lIns="0" tIns="3333" rIns="0" bIns="0" rtlCol="0">
            <a:spAutoFit/>
          </a:bodyPr>
          <a:lstStyle/>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DRAM</a:t>
            </a:r>
            <a:endParaRPr>
              <a:latin typeface="Arial" panose="020B0604020202020204"/>
              <a:cs typeface="Arial" panose="020B0604020202020204"/>
            </a:endParaRPr>
          </a:p>
        </p:txBody>
      </p:sp>
      <p:sp>
        <p:nvSpPr>
          <p:cNvPr id="34" name="object 34"/>
          <p:cNvSpPr txBox="1"/>
          <p:nvPr/>
        </p:nvSpPr>
        <p:spPr>
          <a:xfrm>
            <a:off x="6702704" y="2723340"/>
            <a:ext cx="900000" cy="792000"/>
          </a:xfrm>
          <a:prstGeom prst="rect">
            <a:avLst/>
          </a:prstGeom>
          <a:solidFill>
            <a:srgbClr val="000000"/>
          </a:solidFill>
        </p:spPr>
        <p:txBody>
          <a:bodyPr vert="horz" wrap="square" lIns="0" tIns="3333" rIns="0" bIns="0" rtlCol="0">
            <a:spAutoFit/>
          </a:bodyPr>
          <a:lstStyle/>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DRAM</a:t>
            </a:r>
            <a:endParaRPr>
              <a:latin typeface="Arial" panose="020B0604020202020204"/>
              <a:cs typeface="Arial" panose="020B0604020202020204"/>
            </a:endParaRPr>
          </a:p>
        </p:txBody>
      </p:sp>
      <p:cxnSp>
        <p:nvCxnSpPr>
          <p:cNvPr id="33" name="直接箭头连接符 32"/>
          <p:cNvCxnSpPr/>
          <p:nvPr/>
        </p:nvCxnSpPr>
        <p:spPr>
          <a:xfrm flipV="1">
            <a:off x="1156970" y="2895600"/>
            <a:ext cx="400050" cy="9525"/>
          </a:xfrm>
          <a:prstGeom prst="straightConnector1">
            <a:avLst/>
          </a:prstGeom>
          <a:ln>
            <a:headEnd type="none"/>
            <a:tailEnd type="triangle" w="med" len="med"/>
          </a:ln>
        </p:spPr>
        <p:style>
          <a:lnRef idx="3">
            <a:schemeClr val="accent6"/>
          </a:lnRef>
          <a:fillRef idx="0">
            <a:schemeClr val="accent6"/>
          </a:fillRef>
          <a:effectRef idx="2">
            <a:schemeClr val="accent6"/>
          </a:effectRef>
          <a:fontRef idx="minor">
            <a:schemeClr val="tx1"/>
          </a:fontRef>
        </p:style>
      </p:cxnSp>
      <p:cxnSp>
        <p:nvCxnSpPr>
          <p:cNvPr id="35" name="直接箭头连接符 34"/>
          <p:cNvCxnSpPr/>
          <p:nvPr/>
        </p:nvCxnSpPr>
        <p:spPr>
          <a:xfrm flipV="1">
            <a:off x="1156970" y="3206750"/>
            <a:ext cx="400050" cy="9525"/>
          </a:xfrm>
          <a:prstGeom prst="straightConnector1">
            <a:avLst/>
          </a:prstGeom>
          <a:ln>
            <a:solidFill>
              <a:srgbClr val="0070C0"/>
            </a:solidFill>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37" name="object 31"/>
          <p:cNvSpPr txBox="1"/>
          <p:nvPr/>
        </p:nvSpPr>
        <p:spPr>
          <a:xfrm>
            <a:off x="5624052" y="2667460"/>
            <a:ext cx="908685" cy="3096000"/>
          </a:xfrm>
          <a:prstGeom prst="rect">
            <a:avLst/>
          </a:prstGeom>
          <a:solidFill>
            <a:schemeClr val="accent1">
              <a:lumMod val="75000"/>
            </a:schemeClr>
          </a:solidFill>
        </p:spPr>
        <p:txBody>
          <a:bodyPr vert="horz" wrap="square" lIns="0" tIns="3333" rIns="0" bIns="0" rtlCol="0">
            <a:spAutoFit/>
          </a:bodyPr>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M</a:t>
            </a:r>
            <a:r>
              <a:rPr lang="en-US" b="1" dirty="0">
                <a:solidFill>
                  <a:srgbClr val="FFFFFF"/>
                </a:solidFill>
                <a:latin typeface="Arial" panose="020B0604020202020204"/>
                <a:cs typeface="Arial" panose="020B0604020202020204"/>
              </a:rPr>
              <a:t>em</a:t>
            </a:r>
            <a:endParaRPr lang="en-US" b="1" dirty="0">
              <a:solidFill>
                <a:srgbClr val="FFFFFF"/>
              </a:solidFill>
              <a:latin typeface="Arial" panose="020B0604020202020204"/>
              <a:cs typeface="Arial" panose="020B0604020202020204"/>
            </a:endParaRPr>
          </a:p>
        </p:txBody>
      </p:sp>
      <p:sp>
        <p:nvSpPr>
          <p:cNvPr id="40" name="文本框 39"/>
          <p:cNvSpPr txBox="1"/>
          <p:nvPr/>
        </p:nvSpPr>
        <p:spPr>
          <a:xfrm>
            <a:off x="456565" y="2174875"/>
            <a:ext cx="1677670" cy="368300"/>
          </a:xfrm>
          <a:prstGeom prst="rect">
            <a:avLst/>
          </a:prstGeom>
          <a:noFill/>
        </p:spPr>
        <p:txBody>
          <a:bodyPr wrap="none" rtlCol="0" anchor="t">
            <a:spAutoFit/>
          </a:bodyPr>
          <a:p>
            <a:r>
              <a:rPr b="1" spc="-5" dirty="0">
                <a:latin typeface="Arial" panose="020B0604020202020204"/>
                <a:cs typeface="Arial" panose="020B0604020202020204"/>
                <a:sym typeface="+mn-ea"/>
              </a:rPr>
              <a:t>Memory</a:t>
            </a:r>
            <a:r>
              <a:rPr b="1" dirty="0">
                <a:latin typeface="Arial" panose="020B0604020202020204"/>
                <a:cs typeface="Arial" panose="020B0604020202020204"/>
                <a:sym typeface="+mn-ea"/>
              </a:rPr>
              <a:t> Read</a:t>
            </a:r>
            <a:endParaRPr lang="zh-CN" altLang="en-US"/>
          </a:p>
        </p:txBody>
      </p:sp>
      <p:grpSp>
        <p:nvGrpSpPr>
          <p:cNvPr id="53" name="组合 52"/>
          <p:cNvGrpSpPr/>
          <p:nvPr/>
        </p:nvGrpSpPr>
        <p:grpSpPr>
          <a:xfrm>
            <a:off x="2165985" y="2225675"/>
            <a:ext cx="3514725" cy="1358265"/>
            <a:chOff x="3411" y="3505"/>
            <a:chExt cx="5535" cy="2139"/>
          </a:xfrm>
        </p:grpSpPr>
        <p:sp>
          <p:nvSpPr>
            <p:cNvPr id="3" name="object 3"/>
            <p:cNvSpPr/>
            <p:nvPr/>
          </p:nvSpPr>
          <p:spPr>
            <a:xfrm>
              <a:off x="6221" y="4260"/>
              <a:ext cx="1955" cy="1357"/>
            </a:xfrm>
            <a:prstGeom prst="rect">
              <a:avLst/>
            </a:prstGeom>
            <a:blipFill>
              <a:blip r:embed="rId1" cstate="print"/>
              <a:stretch>
                <a:fillRect/>
              </a:stretch>
            </a:blipFill>
          </p:spPr>
          <p:txBody>
            <a:bodyPr wrap="square" lIns="0" tIns="0" rIns="0" bIns="0" rtlCol="0"/>
            <a:lstStyle/>
            <a:p>
              <a:endParaRPr sz="1350"/>
            </a:p>
          </p:txBody>
        </p:sp>
        <p:sp>
          <p:nvSpPr>
            <p:cNvPr id="4" name="object 4"/>
            <p:cNvSpPr/>
            <p:nvPr/>
          </p:nvSpPr>
          <p:spPr>
            <a:xfrm>
              <a:off x="6267" y="4304"/>
              <a:ext cx="1800" cy="1205"/>
            </a:xfrm>
            <a:custGeom>
              <a:avLst/>
              <a:gdLst/>
              <a:ahLst/>
              <a:cxnLst/>
              <a:rect l="l" t="t" r="r" b="b"/>
              <a:pathLst>
                <a:path w="1524000" h="1019810">
                  <a:moveTo>
                    <a:pt x="1523999" y="0"/>
                  </a:moveTo>
                  <a:lnTo>
                    <a:pt x="0" y="0"/>
                  </a:lnTo>
                  <a:lnTo>
                    <a:pt x="0" y="1019581"/>
                  </a:lnTo>
                  <a:lnTo>
                    <a:pt x="1523999" y="1019581"/>
                  </a:lnTo>
                  <a:lnTo>
                    <a:pt x="1523999" y="0"/>
                  </a:lnTo>
                  <a:close/>
                </a:path>
              </a:pathLst>
            </a:custGeom>
            <a:solidFill>
              <a:srgbClr val="F2F2F2"/>
            </a:solidFill>
          </p:spPr>
          <p:txBody>
            <a:bodyPr wrap="square" lIns="0" tIns="0" rIns="0" bIns="0" rtlCol="0"/>
            <a:lstStyle/>
            <a:p>
              <a:endParaRPr sz="1350"/>
            </a:p>
          </p:txBody>
        </p:sp>
        <p:sp>
          <p:nvSpPr>
            <p:cNvPr id="5" name="object 5"/>
            <p:cNvSpPr/>
            <p:nvPr/>
          </p:nvSpPr>
          <p:spPr>
            <a:xfrm>
              <a:off x="6267" y="4304"/>
              <a:ext cx="1800" cy="1205"/>
            </a:xfrm>
            <a:custGeom>
              <a:avLst/>
              <a:gdLst/>
              <a:ahLst/>
              <a:cxnLst/>
              <a:rect l="l" t="t" r="r" b="b"/>
              <a:pathLst>
                <a:path w="1524000" h="1019810">
                  <a:moveTo>
                    <a:pt x="1524000" y="0"/>
                  </a:moveTo>
                  <a:lnTo>
                    <a:pt x="0" y="0"/>
                  </a:lnTo>
                  <a:lnTo>
                    <a:pt x="0" y="1019580"/>
                  </a:lnTo>
                  <a:lnTo>
                    <a:pt x="1524000" y="1019580"/>
                  </a:lnTo>
                  <a:lnTo>
                    <a:pt x="1524000" y="0"/>
                  </a:lnTo>
                  <a:close/>
                </a:path>
              </a:pathLst>
            </a:custGeom>
            <a:ln w="25400">
              <a:solidFill>
                <a:srgbClr val="000000"/>
              </a:solidFill>
            </a:ln>
          </p:spPr>
          <p:txBody>
            <a:bodyPr wrap="square" lIns="0" tIns="0" rIns="0" bIns="0" rtlCol="0"/>
            <a:lstStyle/>
            <a:p>
              <a:endParaRPr sz="1350"/>
            </a:p>
          </p:txBody>
        </p:sp>
        <p:sp>
          <p:nvSpPr>
            <p:cNvPr id="6" name="object 6"/>
            <p:cNvSpPr/>
            <p:nvPr/>
          </p:nvSpPr>
          <p:spPr>
            <a:xfrm>
              <a:off x="6915" y="4715"/>
              <a:ext cx="506" cy="350"/>
            </a:xfrm>
            <a:custGeom>
              <a:avLst/>
              <a:gdLst/>
              <a:ahLst/>
              <a:cxnLst/>
              <a:rect l="l" t="t" r="r" b="b"/>
              <a:pathLst>
                <a:path w="428625" h="296545">
                  <a:moveTo>
                    <a:pt x="342404" y="210210"/>
                  </a:moveTo>
                  <a:lnTo>
                    <a:pt x="342404" y="295935"/>
                  </a:lnTo>
                  <a:lnTo>
                    <a:pt x="399554" y="267360"/>
                  </a:lnTo>
                  <a:lnTo>
                    <a:pt x="356692" y="267360"/>
                  </a:lnTo>
                  <a:lnTo>
                    <a:pt x="356692" y="238785"/>
                  </a:lnTo>
                  <a:lnTo>
                    <a:pt x="399554" y="238785"/>
                  </a:lnTo>
                  <a:lnTo>
                    <a:pt x="342404" y="210210"/>
                  </a:lnTo>
                  <a:close/>
                </a:path>
                <a:path w="428625" h="296545">
                  <a:moveTo>
                    <a:pt x="199783" y="14287"/>
                  </a:moveTo>
                  <a:lnTo>
                    <a:pt x="199783" y="260959"/>
                  </a:lnTo>
                  <a:lnTo>
                    <a:pt x="206171" y="267360"/>
                  </a:lnTo>
                  <a:lnTo>
                    <a:pt x="342404" y="267360"/>
                  </a:lnTo>
                  <a:lnTo>
                    <a:pt x="342404" y="253072"/>
                  </a:lnTo>
                  <a:lnTo>
                    <a:pt x="228358" y="253072"/>
                  </a:lnTo>
                  <a:lnTo>
                    <a:pt x="214071" y="238785"/>
                  </a:lnTo>
                  <a:lnTo>
                    <a:pt x="228358" y="238785"/>
                  </a:lnTo>
                  <a:lnTo>
                    <a:pt x="228358" y="28575"/>
                  </a:lnTo>
                  <a:lnTo>
                    <a:pt x="214071" y="28575"/>
                  </a:lnTo>
                  <a:lnTo>
                    <a:pt x="199783" y="14287"/>
                  </a:lnTo>
                  <a:close/>
                </a:path>
                <a:path w="428625" h="296545">
                  <a:moveTo>
                    <a:pt x="399554" y="238785"/>
                  </a:moveTo>
                  <a:lnTo>
                    <a:pt x="356692" y="238785"/>
                  </a:lnTo>
                  <a:lnTo>
                    <a:pt x="356692" y="267360"/>
                  </a:lnTo>
                  <a:lnTo>
                    <a:pt x="399554" y="267360"/>
                  </a:lnTo>
                  <a:lnTo>
                    <a:pt x="428129" y="253072"/>
                  </a:lnTo>
                  <a:lnTo>
                    <a:pt x="399554" y="238785"/>
                  </a:lnTo>
                  <a:close/>
                </a:path>
                <a:path w="428625" h="296545">
                  <a:moveTo>
                    <a:pt x="228358" y="238785"/>
                  </a:moveTo>
                  <a:lnTo>
                    <a:pt x="214071" y="238785"/>
                  </a:lnTo>
                  <a:lnTo>
                    <a:pt x="228358" y="253072"/>
                  </a:lnTo>
                  <a:lnTo>
                    <a:pt x="228358" y="238785"/>
                  </a:lnTo>
                  <a:close/>
                </a:path>
                <a:path w="428625" h="296545">
                  <a:moveTo>
                    <a:pt x="342404" y="238785"/>
                  </a:moveTo>
                  <a:lnTo>
                    <a:pt x="228358" y="238785"/>
                  </a:lnTo>
                  <a:lnTo>
                    <a:pt x="228358" y="253072"/>
                  </a:lnTo>
                  <a:lnTo>
                    <a:pt x="342404" y="253072"/>
                  </a:lnTo>
                  <a:lnTo>
                    <a:pt x="342404" y="238785"/>
                  </a:lnTo>
                  <a:close/>
                </a:path>
                <a:path w="428625" h="296545">
                  <a:moveTo>
                    <a:pt x="221957" y="0"/>
                  </a:moveTo>
                  <a:lnTo>
                    <a:pt x="0" y="0"/>
                  </a:lnTo>
                  <a:lnTo>
                    <a:pt x="0" y="28575"/>
                  </a:lnTo>
                  <a:lnTo>
                    <a:pt x="199783" y="28575"/>
                  </a:lnTo>
                  <a:lnTo>
                    <a:pt x="199783" y="14287"/>
                  </a:lnTo>
                  <a:lnTo>
                    <a:pt x="228358" y="14287"/>
                  </a:lnTo>
                  <a:lnTo>
                    <a:pt x="228358" y="6388"/>
                  </a:lnTo>
                  <a:lnTo>
                    <a:pt x="221957" y="0"/>
                  </a:lnTo>
                  <a:close/>
                </a:path>
                <a:path w="428625" h="296545">
                  <a:moveTo>
                    <a:pt x="228358" y="14287"/>
                  </a:moveTo>
                  <a:lnTo>
                    <a:pt x="199783" y="14287"/>
                  </a:lnTo>
                  <a:lnTo>
                    <a:pt x="214071" y="28575"/>
                  </a:lnTo>
                  <a:lnTo>
                    <a:pt x="228358" y="28575"/>
                  </a:lnTo>
                  <a:lnTo>
                    <a:pt x="228358" y="14287"/>
                  </a:lnTo>
                  <a:close/>
                </a:path>
              </a:pathLst>
            </a:custGeom>
            <a:solidFill>
              <a:srgbClr val="000000"/>
            </a:solidFill>
          </p:spPr>
          <p:txBody>
            <a:bodyPr wrap="square" lIns="0" tIns="0" rIns="0" bIns="0" rtlCol="0"/>
            <a:lstStyle/>
            <a:p>
              <a:endParaRPr sz="1350"/>
            </a:p>
          </p:txBody>
        </p:sp>
        <p:sp>
          <p:nvSpPr>
            <p:cNvPr id="7" name="object 7"/>
            <p:cNvSpPr/>
            <p:nvPr/>
          </p:nvSpPr>
          <p:spPr>
            <a:xfrm>
              <a:off x="6445" y="4497"/>
              <a:ext cx="470" cy="470"/>
            </a:xfrm>
            <a:custGeom>
              <a:avLst/>
              <a:gdLst/>
              <a:ahLst/>
              <a:cxnLst/>
              <a:rect l="l" t="t" r="r" b="b"/>
              <a:pathLst>
                <a:path w="398145" h="398145">
                  <a:moveTo>
                    <a:pt x="198945" y="0"/>
                  </a:moveTo>
                  <a:lnTo>
                    <a:pt x="153331" y="5253"/>
                  </a:lnTo>
                  <a:lnTo>
                    <a:pt x="111457" y="20220"/>
                  </a:lnTo>
                  <a:lnTo>
                    <a:pt x="74518" y="43704"/>
                  </a:lnTo>
                  <a:lnTo>
                    <a:pt x="43708" y="74512"/>
                  </a:lnTo>
                  <a:lnTo>
                    <a:pt x="20222" y="111451"/>
                  </a:lnTo>
                  <a:lnTo>
                    <a:pt x="5254" y="153327"/>
                  </a:lnTo>
                  <a:lnTo>
                    <a:pt x="0" y="198945"/>
                  </a:lnTo>
                  <a:lnTo>
                    <a:pt x="5254" y="244559"/>
                  </a:lnTo>
                  <a:lnTo>
                    <a:pt x="20222" y="286431"/>
                  </a:lnTo>
                  <a:lnTo>
                    <a:pt x="43708" y="323367"/>
                  </a:lnTo>
                  <a:lnTo>
                    <a:pt x="74518" y="354175"/>
                  </a:lnTo>
                  <a:lnTo>
                    <a:pt x="111457" y="377658"/>
                  </a:lnTo>
                  <a:lnTo>
                    <a:pt x="153331" y="392624"/>
                  </a:lnTo>
                  <a:lnTo>
                    <a:pt x="198945" y="397878"/>
                  </a:lnTo>
                  <a:lnTo>
                    <a:pt x="244559" y="392624"/>
                  </a:lnTo>
                  <a:lnTo>
                    <a:pt x="286433" y="377658"/>
                  </a:lnTo>
                  <a:lnTo>
                    <a:pt x="323372" y="354175"/>
                  </a:lnTo>
                  <a:lnTo>
                    <a:pt x="354182" y="323367"/>
                  </a:lnTo>
                  <a:lnTo>
                    <a:pt x="377668" y="286431"/>
                  </a:lnTo>
                  <a:lnTo>
                    <a:pt x="392636" y="244559"/>
                  </a:lnTo>
                  <a:lnTo>
                    <a:pt x="397891" y="198945"/>
                  </a:lnTo>
                  <a:lnTo>
                    <a:pt x="392636" y="153327"/>
                  </a:lnTo>
                  <a:lnTo>
                    <a:pt x="377668" y="111451"/>
                  </a:lnTo>
                  <a:lnTo>
                    <a:pt x="354182" y="74512"/>
                  </a:lnTo>
                  <a:lnTo>
                    <a:pt x="323372" y="43704"/>
                  </a:lnTo>
                  <a:lnTo>
                    <a:pt x="286433" y="20220"/>
                  </a:lnTo>
                  <a:lnTo>
                    <a:pt x="244559" y="5253"/>
                  </a:lnTo>
                  <a:lnTo>
                    <a:pt x="198945" y="0"/>
                  </a:lnTo>
                  <a:close/>
                </a:path>
              </a:pathLst>
            </a:custGeom>
            <a:solidFill>
              <a:srgbClr val="FFFFFF"/>
            </a:solidFill>
          </p:spPr>
          <p:txBody>
            <a:bodyPr wrap="square" lIns="0" tIns="0" rIns="0" bIns="0" rtlCol="0"/>
            <a:lstStyle/>
            <a:p>
              <a:endParaRPr sz="1350"/>
            </a:p>
          </p:txBody>
        </p:sp>
        <p:sp>
          <p:nvSpPr>
            <p:cNvPr id="8" name="object 8"/>
            <p:cNvSpPr/>
            <p:nvPr/>
          </p:nvSpPr>
          <p:spPr>
            <a:xfrm>
              <a:off x="6513" y="4566"/>
              <a:ext cx="333" cy="333"/>
            </a:xfrm>
            <a:custGeom>
              <a:avLst/>
              <a:gdLst/>
              <a:ahLst/>
              <a:cxnLst/>
              <a:rect l="l" t="t" r="r" b="b"/>
              <a:pathLst>
                <a:path w="281939" h="281939">
                  <a:moveTo>
                    <a:pt x="0" y="0"/>
                  </a:moveTo>
                  <a:lnTo>
                    <a:pt x="281347" y="281347"/>
                  </a:lnTo>
                </a:path>
              </a:pathLst>
            </a:custGeom>
            <a:ln w="38100">
              <a:solidFill>
                <a:srgbClr val="000000"/>
              </a:solidFill>
            </a:ln>
          </p:spPr>
          <p:txBody>
            <a:bodyPr wrap="square" lIns="0" tIns="0" rIns="0" bIns="0" rtlCol="0"/>
            <a:lstStyle/>
            <a:p>
              <a:endParaRPr sz="1350"/>
            </a:p>
          </p:txBody>
        </p:sp>
        <p:sp>
          <p:nvSpPr>
            <p:cNvPr id="9" name="object 9"/>
            <p:cNvSpPr/>
            <p:nvPr/>
          </p:nvSpPr>
          <p:spPr>
            <a:xfrm>
              <a:off x="6513" y="4566"/>
              <a:ext cx="333" cy="333"/>
            </a:xfrm>
            <a:custGeom>
              <a:avLst/>
              <a:gdLst/>
              <a:ahLst/>
              <a:cxnLst/>
              <a:rect l="l" t="t" r="r" b="b"/>
              <a:pathLst>
                <a:path w="281939" h="281939">
                  <a:moveTo>
                    <a:pt x="281347" y="0"/>
                  </a:moveTo>
                  <a:lnTo>
                    <a:pt x="0" y="281347"/>
                  </a:lnTo>
                </a:path>
              </a:pathLst>
            </a:custGeom>
            <a:ln w="38100">
              <a:solidFill>
                <a:srgbClr val="000000"/>
              </a:solidFill>
            </a:ln>
          </p:spPr>
          <p:txBody>
            <a:bodyPr wrap="square" lIns="0" tIns="0" rIns="0" bIns="0" rtlCol="0"/>
            <a:lstStyle/>
            <a:p>
              <a:endParaRPr sz="1350"/>
            </a:p>
          </p:txBody>
        </p:sp>
        <p:sp>
          <p:nvSpPr>
            <p:cNvPr id="10" name="object 10"/>
            <p:cNvSpPr/>
            <p:nvPr/>
          </p:nvSpPr>
          <p:spPr>
            <a:xfrm>
              <a:off x="6445" y="4497"/>
              <a:ext cx="470" cy="470"/>
            </a:xfrm>
            <a:custGeom>
              <a:avLst/>
              <a:gdLst/>
              <a:ahLst/>
              <a:cxnLst/>
              <a:rect l="l" t="t" r="r" b="b"/>
              <a:pathLst>
                <a:path w="398145" h="398145">
                  <a:moveTo>
                    <a:pt x="0" y="198943"/>
                  </a:moveTo>
                  <a:lnTo>
                    <a:pt x="5254" y="153327"/>
                  </a:lnTo>
                  <a:lnTo>
                    <a:pt x="20220" y="111452"/>
                  </a:lnTo>
                  <a:lnTo>
                    <a:pt x="43705" y="74514"/>
                  </a:lnTo>
                  <a:lnTo>
                    <a:pt x="74514" y="43705"/>
                  </a:lnTo>
                  <a:lnTo>
                    <a:pt x="111452" y="20220"/>
                  </a:lnTo>
                  <a:lnTo>
                    <a:pt x="153327" y="5254"/>
                  </a:lnTo>
                  <a:lnTo>
                    <a:pt x="198943" y="0"/>
                  </a:lnTo>
                  <a:lnTo>
                    <a:pt x="244558" y="5254"/>
                  </a:lnTo>
                  <a:lnTo>
                    <a:pt x="286433" y="20220"/>
                  </a:lnTo>
                  <a:lnTo>
                    <a:pt x="323371" y="43705"/>
                  </a:lnTo>
                  <a:lnTo>
                    <a:pt x="354180" y="74514"/>
                  </a:lnTo>
                  <a:lnTo>
                    <a:pt x="377665" y="111452"/>
                  </a:lnTo>
                  <a:lnTo>
                    <a:pt x="392631" y="153327"/>
                  </a:lnTo>
                  <a:lnTo>
                    <a:pt x="397886" y="198943"/>
                  </a:lnTo>
                  <a:lnTo>
                    <a:pt x="392631" y="244558"/>
                  </a:lnTo>
                  <a:lnTo>
                    <a:pt x="377665" y="286433"/>
                  </a:lnTo>
                  <a:lnTo>
                    <a:pt x="354180" y="323371"/>
                  </a:lnTo>
                  <a:lnTo>
                    <a:pt x="323371" y="354180"/>
                  </a:lnTo>
                  <a:lnTo>
                    <a:pt x="286433" y="377665"/>
                  </a:lnTo>
                  <a:lnTo>
                    <a:pt x="244558" y="392631"/>
                  </a:lnTo>
                  <a:lnTo>
                    <a:pt x="198943" y="397886"/>
                  </a:lnTo>
                  <a:lnTo>
                    <a:pt x="153327" y="392631"/>
                  </a:lnTo>
                  <a:lnTo>
                    <a:pt x="111452" y="377665"/>
                  </a:lnTo>
                  <a:lnTo>
                    <a:pt x="74514" y="354180"/>
                  </a:lnTo>
                  <a:lnTo>
                    <a:pt x="43705" y="323371"/>
                  </a:lnTo>
                  <a:lnTo>
                    <a:pt x="20220" y="286433"/>
                  </a:lnTo>
                  <a:lnTo>
                    <a:pt x="5254" y="244558"/>
                  </a:lnTo>
                  <a:lnTo>
                    <a:pt x="0" y="198943"/>
                  </a:lnTo>
                  <a:close/>
                </a:path>
              </a:pathLst>
            </a:custGeom>
            <a:ln w="38100">
              <a:solidFill>
                <a:srgbClr val="000000"/>
              </a:solidFill>
            </a:ln>
          </p:spPr>
          <p:txBody>
            <a:bodyPr wrap="square" lIns="0" tIns="0" rIns="0" bIns="0" rtlCol="0"/>
            <a:lstStyle/>
            <a:p>
              <a:endParaRPr sz="1350"/>
            </a:p>
          </p:txBody>
        </p:sp>
        <p:sp>
          <p:nvSpPr>
            <p:cNvPr id="11" name="object 11"/>
            <p:cNvSpPr txBox="1"/>
            <p:nvPr/>
          </p:nvSpPr>
          <p:spPr>
            <a:xfrm>
              <a:off x="7393" y="4301"/>
              <a:ext cx="614" cy="378"/>
            </a:xfrm>
            <a:prstGeom prst="rect">
              <a:avLst/>
            </a:prstGeom>
          </p:spPr>
          <p:txBody>
            <a:bodyPr vert="horz" wrap="square" lIns="0" tIns="9525" rIns="0" bIns="0" rtlCol="0">
              <a:spAutoFit/>
            </a:bodyPr>
            <a:lstStyle/>
            <a:p>
              <a:pPr marL="12700">
                <a:lnSpc>
                  <a:spcPct val="100000"/>
                </a:lnSpc>
                <a:spcBef>
                  <a:spcPts val="100"/>
                </a:spcBef>
              </a:pPr>
              <a:r>
                <a:rPr sz="1500" dirty="0">
                  <a:latin typeface="Arial" panose="020B0604020202020204"/>
                  <a:cs typeface="Arial" panose="020B0604020202020204"/>
                </a:rPr>
                <a:t>A</a:t>
              </a:r>
              <a:r>
                <a:rPr sz="1500" spc="-5" dirty="0">
                  <a:latin typeface="Arial" panose="020B0604020202020204"/>
                  <a:cs typeface="Arial" panose="020B0604020202020204"/>
                </a:rPr>
                <a:t>L</a:t>
              </a:r>
              <a:r>
                <a:rPr sz="1500" dirty="0">
                  <a:latin typeface="Arial" panose="020B0604020202020204"/>
                  <a:cs typeface="Arial" panose="020B0604020202020204"/>
                </a:rPr>
                <a:t>U</a:t>
              </a:r>
              <a:endParaRPr sz="1500">
                <a:latin typeface="Arial" panose="020B0604020202020204"/>
                <a:cs typeface="Arial" panose="020B0604020202020204"/>
              </a:endParaRPr>
            </a:p>
          </p:txBody>
        </p:sp>
        <p:sp>
          <p:nvSpPr>
            <p:cNvPr id="12" name="object 12"/>
            <p:cNvSpPr/>
            <p:nvPr/>
          </p:nvSpPr>
          <p:spPr>
            <a:xfrm>
              <a:off x="3654" y="5196"/>
              <a:ext cx="3767" cy="101"/>
            </a:xfrm>
            <a:custGeom>
              <a:avLst/>
              <a:gdLst/>
              <a:ahLst/>
              <a:cxnLst/>
              <a:rect l="l" t="t" r="r" b="b"/>
              <a:pathLst>
                <a:path w="3189604" h="85725">
                  <a:moveTo>
                    <a:pt x="3103270" y="0"/>
                  </a:moveTo>
                  <a:lnTo>
                    <a:pt x="3103270" y="85724"/>
                  </a:lnTo>
                  <a:lnTo>
                    <a:pt x="3160420" y="57149"/>
                  </a:lnTo>
                  <a:lnTo>
                    <a:pt x="3117570" y="57149"/>
                  </a:lnTo>
                  <a:lnTo>
                    <a:pt x="3117570" y="28574"/>
                  </a:lnTo>
                  <a:lnTo>
                    <a:pt x="3160420" y="28574"/>
                  </a:lnTo>
                  <a:lnTo>
                    <a:pt x="3103270" y="0"/>
                  </a:lnTo>
                  <a:close/>
                </a:path>
                <a:path w="3189604" h="85725">
                  <a:moveTo>
                    <a:pt x="3103270" y="28574"/>
                  </a:moveTo>
                  <a:lnTo>
                    <a:pt x="0" y="28574"/>
                  </a:lnTo>
                  <a:lnTo>
                    <a:pt x="0" y="57149"/>
                  </a:lnTo>
                  <a:lnTo>
                    <a:pt x="3103270" y="57149"/>
                  </a:lnTo>
                  <a:lnTo>
                    <a:pt x="3103270" y="28574"/>
                  </a:lnTo>
                  <a:close/>
                </a:path>
                <a:path w="3189604" h="85725">
                  <a:moveTo>
                    <a:pt x="3160420" y="28574"/>
                  </a:moveTo>
                  <a:lnTo>
                    <a:pt x="3117570" y="28574"/>
                  </a:lnTo>
                  <a:lnTo>
                    <a:pt x="3117570" y="57149"/>
                  </a:lnTo>
                  <a:lnTo>
                    <a:pt x="3160420" y="57149"/>
                  </a:lnTo>
                  <a:lnTo>
                    <a:pt x="3188995" y="42862"/>
                  </a:lnTo>
                  <a:lnTo>
                    <a:pt x="3160420" y="28574"/>
                  </a:lnTo>
                  <a:close/>
                </a:path>
              </a:pathLst>
            </a:custGeom>
            <a:solidFill>
              <a:srgbClr val="FF0000"/>
            </a:solidFill>
          </p:spPr>
          <p:txBody>
            <a:bodyPr wrap="square" lIns="0" tIns="0" rIns="0" bIns="0" rtlCol="0"/>
            <a:lstStyle/>
            <a:p>
              <a:endParaRPr sz="1350"/>
            </a:p>
          </p:txBody>
        </p:sp>
        <p:sp>
          <p:nvSpPr>
            <p:cNvPr id="14" name="object 14"/>
            <p:cNvSpPr/>
            <p:nvPr/>
          </p:nvSpPr>
          <p:spPr>
            <a:xfrm>
              <a:off x="3654" y="4848"/>
              <a:ext cx="2836" cy="101"/>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00FF"/>
            </a:solidFill>
          </p:spPr>
          <p:txBody>
            <a:bodyPr wrap="square" lIns="0" tIns="0" rIns="0" bIns="0" rtlCol="0"/>
            <a:lstStyle/>
            <a:p>
              <a:endParaRPr sz="1350"/>
            </a:p>
          </p:txBody>
        </p:sp>
        <p:sp>
          <p:nvSpPr>
            <p:cNvPr id="15" name="object 15"/>
            <p:cNvSpPr/>
            <p:nvPr/>
          </p:nvSpPr>
          <p:spPr>
            <a:xfrm>
              <a:off x="3654" y="4514"/>
              <a:ext cx="2836" cy="101"/>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8000"/>
            </a:solidFill>
          </p:spPr>
          <p:txBody>
            <a:bodyPr wrap="square" lIns="0" tIns="0" rIns="0" bIns="0" rtlCol="0"/>
            <a:lstStyle/>
            <a:p>
              <a:endParaRPr sz="1350"/>
            </a:p>
          </p:txBody>
        </p:sp>
        <p:sp>
          <p:nvSpPr>
            <p:cNvPr id="17" name="object 17"/>
            <p:cNvSpPr/>
            <p:nvPr/>
          </p:nvSpPr>
          <p:spPr>
            <a:xfrm>
              <a:off x="5815" y="3516"/>
              <a:ext cx="34" cy="2128"/>
            </a:xfrm>
            <a:custGeom>
              <a:avLst/>
              <a:gdLst/>
              <a:ahLst/>
              <a:cxnLst/>
              <a:rect l="l" t="t" r="r" b="b"/>
              <a:pathLst>
                <a:path w="28575" h="1801495">
                  <a:moveTo>
                    <a:pt x="22186" y="0"/>
                  </a:moveTo>
                  <a:lnTo>
                    <a:pt x="6400" y="0"/>
                  </a:lnTo>
                  <a:lnTo>
                    <a:pt x="0" y="6400"/>
                  </a:lnTo>
                  <a:lnTo>
                    <a:pt x="0" y="22212"/>
                  </a:lnTo>
                  <a:lnTo>
                    <a:pt x="6400" y="28613"/>
                  </a:lnTo>
                  <a:lnTo>
                    <a:pt x="22186" y="28613"/>
                  </a:lnTo>
                  <a:lnTo>
                    <a:pt x="28575" y="22212"/>
                  </a:lnTo>
                  <a:lnTo>
                    <a:pt x="28575" y="6400"/>
                  </a:lnTo>
                  <a:lnTo>
                    <a:pt x="22186" y="0"/>
                  </a:lnTo>
                  <a:close/>
                </a:path>
                <a:path w="28575" h="1801495">
                  <a:moveTo>
                    <a:pt x="22186" y="57188"/>
                  </a:moveTo>
                  <a:lnTo>
                    <a:pt x="6400" y="57188"/>
                  </a:lnTo>
                  <a:lnTo>
                    <a:pt x="0" y="63576"/>
                  </a:lnTo>
                  <a:lnTo>
                    <a:pt x="0" y="79387"/>
                  </a:lnTo>
                  <a:lnTo>
                    <a:pt x="6400" y="85788"/>
                  </a:lnTo>
                  <a:lnTo>
                    <a:pt x="22186" y="85788"/>
                  </a:lnTo>
                  <a:lnTo>
                    <a:pt x="28575" y="79387"/>
                  </a:lnTo>
                  <a:lnTo>
                    <a:pt x="28575" y="63576"/>
                  </a:lnTo>
                  <a:lnTo>
                    <a:pt x="22186" y="57188"/>
                  </a:lnTo>
                  <a:close/>
                </a:path>
                <a:path w="28575" h="1801495">
                  <a:moveTo>
                    <a:pt x="22186" y="114363"/>
                  </a:moveTo>
                  <a:lnTo>
                    <a:pt x="6400" y="114363"/>
                  </a:lnTo>
                  <a:lnTo>
                    <a:pt x="0" y="120764"/>
                  </a:lnTo>
                  <a:lnTo>
                    <a:pt x="0" y="136563"/>
                  </a:lnTo>
                  <a:lnTo>
                    <a:pt x="6400" y="142963"/>
                  </a:lnTo>
                  <a:lnTo>
                    <a:pt x="22186" y="142963"/>
                  </a:lnTo>
                  <a:lnTo>
                    <a:pt x="28575" y="136563"/>
                  </a:lnTo>
                  <a:lnTo>
                    <a:pt x="28575" y="120764"/>
                  </a:lnTo>
                  <a:lnTo>
                    <a:pt x="22186" y="114363"/>
                  </a:lnTo>
                  <a:close/>
                </a:path>
                <a:path w="28575" h="1801495">
                  <a:moveTo>
                    <a:pt x="22186" y="171538"/>
                  </a:moveTo>
                  <a:lnTo>
                    <a:pt x="6400" y="171538"/>
                  </a:lnTo>
                  <a:lnTo>
                    <a:pt x="0" y="177939"/>
                  </a:lnTo>
                  <a:lnTo>
                    <a:pt x="0" y="193751"/>
                  </a:lnTo>
                  <a:lnTo>
                    <a:pt x="6400" y="200139"/>
                  </a:lnTo>
                  <a:lnTo>
                    <a:pt x="22186" y="200139"/>
                  </a:lnTo>
                  <a:lnTo>
                    <a:pt x="28575" y="193751"/>
                  </a:lnTo>
                  <a:lnTo>
                    <a:pt x="28575" y="177939"/>
                  </a:lnTo>
                  <a:lnTo>
                    <a:pt x="22186" y="171538"/>
                  </a:lnTo>
                  <a:close/>
                </a:path>
                <a:path w="28575" h="1801495">
                  <a:moveTo>
                    <a:pt x="22186" y="228714"/>
                  </a:moveTo>
                  <a:lnTo>
                    <a:pt x="6400" y="228714"/>
                  </a:lnTo>
                  <a:lnTo>
                    <a:pt x="0" y="235115"/>
                  </a:lnTo>
                  <a:lnTo>
                    <a:pt x="0" y="250926"/>
                  </a:lnTo>
                  <a:lnTo>
                    <a:pt x="6400" y="257327"/>
                  </a:lnTo>
                  <a:lnTo>
                    <a:pt x="22186" y="257327"/>
                  </a:lnTo>
                  <a:lnTo>
                    <a:pt x="28575" y="250926"/>
                  </a:lnTo>
                  <a:lnTo>
                    <a:pt x="28575" y="235115"/>
                  </a:lnTo>
                  <a:lnTo>
                    <a:pt x="22186" y="228714"/>
                  </a:lnTo>
                  <a:close/>
                </a:path>
                <a:path w="28575" h="1801495">
                  <a:moveTo>
                    <a:pt x="22186" y="285902"/>
                  </a:moveTo>
                  <a:lnTo>
                    <a:pt x="6400" y="285902"/>
                  </a:lnTo>
                  <a:lnTo>
                    <a:pt x="0" y="292290"/>
                  </a:lnTo>
                  <a:lnTo>
                    <a:pt x="0" y="308102"/>
                  </a:lnTo>
                  <a:lnTo>
                    <a:pt x="6400" y="314502"/>
                  </a:lnTo>
                  <a:lnTo>
                    <a:pt x="22186" y="314502"/>
                  </a:lnTo>
                  <a:lnTo>
                    <a:pt x="28575" y="308102"/>
                  </a:lnTo>
                  <a:lnTo>
                    <a:pt x="28575" y="292290"/>
                  </a:lnTo>
                  <a:lnTo>
                    <a:pt x="22186" y="285902"/>
                  </a:lnTo>
                  <a:close/>
                </a:path>
                <a:path w="28575" h="1801495">
                  <a:moveTo>
                    <a:pt x="22186" y="343077"/>
                  </a:moveTo>
                  <a:lnTo>
                    <a:pt x="6400" y="343077"/>
                  </a:lnTo>
                  <a:lnTo>
                    <a:pt x="0" y="349478"/>
                  </a:lnTo>
                  <a:lnTo>
                    <a:pt x="0" y="365277"/>
                  </a:lnTo>
                  <a:lnTo>
                    <a:pt x="6400" y="371678"/>
                  </a:lnTo>
                  <a:lnTo>
                    <a:pt x="22186" y="371678"/>
                  </a:lnTo>
                  <a:lnTo>
                    <a:pt x="28575" y="365277"/>
                  </a:lnTo>
                  <a:lnTo>
                    <a:pt x="28575" y="349478"/>
                  </a:lnTo>
                  <a:lnTo>
                    <a:pt x="22186" y="343077"/>
                  </a:lnTo>
                  <a:close/>
                </a:path>
                <a:path w="28575" h="1801495">
                  <a:moveTo>
                    <a:pt x="22186" y="400253"/>
                  </a:moveTo>
                  <a:lnTo>
                    <a:pt x="6400" y="400253"/>
                  </a:lnTo>
                  <a:lnTo>
                    <a:pt x="0" y="406654"/>
                  </a:lnTo>
                  <a:lnTo>
                    <a:pt x="0" y="422465"/>
                  </a:lnTo>
                  <a:lnTo>
                    <a:pt x="6400" y="428853"/>
                  </a:lnTo>
                  <a:lnTo>
                    <a:pt x="22186" y="428853"/>
                  </a:lnTo>
                  <a:lnTo>
                    <a:pt x="28575" y="422465"/>
                  </a:lnTo>
                  <a:lnTo>
                    <a:pt x="28575" y="406654"/>
                  </a:lnTo>
                  <a:lnTo>
                    <a:pt x="22186" y="400253"/>
                  </a:lnTo>
                  <a:close/>
                </a:path>
                <a:path w="28575" h="1801495">
                  <a:moveTo>
                    <a:pt x="22186" y="457428"/>
                  </a:moveTo>
                  <a:lnTo>
                    <a:pt x="6400" y="457428"/>
                  </a:lnTo>
                  <a:lnTo>
                    <a:pt x="0" y="463829"/>
                  </a:lnTo>
                  <a:lnTo>
                    <a:pt x="0" y="479640"/>
                  </a:lnTo>
                  <a:lnTo>
                    <a:pt x="6400" y="486041"/>
                  </a:lnTo>
                  <a:lnTo>
                    <a:pt x="22186" y="486041"/>
                  </a:lnTo>
                  <a:lnTo>
                    <a:pt x="28575" y="479640"/>
                  </a:lnTo>
                  <a:lnTo>
                    <a:pt x="28575" y="463829"/>
                  </a:lnTo>
                  <a:lnTo>
                    <a:pt x="22186" y="457428"/>
                  </a:lnTo>
                  <a:close/>
                </a:path>
                <a:path w="28575" h="1801495">
                  <a:moveTo>
                    <a:pt x="22186" y="514616"/>
                  </a:moveTo>
                  <a:lnTo>
                    <a:pt x="6400" y="514616"/>
                  </a:lnTo>
                  <a:lnTo>
                    <a:pt x="0" y="521004"/>
                  </a:lnTo>
                  <a:lnTo>
                    <a:pt x="0" y="536816"/>
                  </a:lnTo>
                  <a:lnTo>
                    <a:pt x="6400" y="543217"/>
                  </a:lnTo>
                  <a:lnTo>
                    <a:pt x="22186" y="543217"/>
                  </a:lnTo>
                  <a:lnTo>
                    <a:pt x="28575" y="536816"/>
                  </a:lnTo>
                  <a:lnTo>
                    <a:pt x="28575" y="521004"/>
                  </a:lnTo>
                  <a:lnTo>
                    <a:pt x="22186" y="514616"/>
                  </a:lnTo>
                  <a:close/>
                </a:path>
                <a:path w="28575" h="1801495">
                  <a:moveTo>
                    <a:pt x="22186" y="571792"/>
                  </a:moveTo>
                  <a:lnTo>
                    <a:pt x="6400" y="571792"/>
                  </a:lnTo>
                  <a:lnTo>
                    <a:pt x="0" y="578192"/>
                  </a:lnTo>
                  <a:lnTo>
                    <a:pt x="0" y="593991"/>
                  </a:lnTo>
                  <a:lnTo>
                    <a:pt x="6400" y="600392"/>
                  </a:lnTo>
                  <a:lnTo>
                    <a:pt x="22186" y="600392"/>
                  </a:lnTo>
                  <a:lnTo>
                    <a:pt x="28575" y="593991"/>
                  </a:lnTo>
                  <a:lnTo>
                    <a:pt x="28575" y="578192"/>
                  </a:lnTo>
                  <a:lnTo>
                    <a:pt x="22186" y="571792"/>
                  </a:lnTo>
                  <a:close/>
                </a:path>
                <a:path w="28575" h="1801495">
                  <a:moveTo>
                    <a:pt x="22186" y="628967"/>
                  </a:moveTo>
                  <a:lnTo>
                    <a:pt x="6400" y="628967"/>
                  </a:lnTo>
                  <a:lnTo>
                    <a:pt x="0" y="635368"/>
                  </a:lnTo>
                  <a:lnTo>
                    <a:pt x="0" y="651179"/>
                  </a:lnTo>
                  <a:lnTo>
                    <a:pt x="6400" y="657567"/>
                  </a:lnTo>
                  <a:lnTo>
                    <a:pt x="22186" y="657567"/>
                  </a:lnTo>
                  <a:lnTo>
                    <a:pt x="28575" y="651179"/>
                  </a:lnTo>
                  <a:lnTo>
                    <a:pt x="28575" y="635368"/>
                  </a:lnTo>
                  <a:lnTo>
                    <a:pt x="22186" y="628967"/>
                  </a:lnTo>
                  <a:close/>
                </a:path>
                <a:path w="28575" h="1801495">
                  <a:moveTo>
                    <a:pt x="22186" y="686142"/>
                  </a:moveTo>
                  <a:lnTo>
                    <a:pt x="6400" y="686142"/>
                  </a:lnTo>
                  <a:lnTo>
                    <a:pt x="0" y="692543"/>
                  </a:lnTo>
                  <a:lnTo>
                    <a:pt x="0" y="708355"/>
                  </a:lnTo>
                  <a:lnTo>
                    <a:pt x="6400" y="714756"/>
                  </a:lnTo>
                  <a:lnTo>
                    <a:pt x="22186" y="714756"/>
                  </a:lnTo>
                  <a:lnTo>
                    <a:pt x="28575" y="708355"/>
                  </a:lnTo>
                  <a:lnTo>
                    <a:pt x="28575" y="692543"/>
                  </a:lnTo>
                  <a:lnTo>
                    <a:pt x="22186" y="686142"/>
                  </a:lnTo>
                  <a:close/>
                </a:path>
                <a:path w="28575" h="1801495">
                  <a:moveTo>
                    <a:pt x="22186" y="743331"/>
                  </a:moveTo>
                  <a:lnTo>
                    <a:pt x="6400" y="743331"/>
                  </a:lnTo>
                  <a:lnTo>
                    <a:pt x="0" y="749719"/>
                  </a:lnTo>
                  <a:lnTo>
                    <a:pt x="0" y="765530"/>
                  </a:lnTo>
                  <a:lnTo>
                    <a:pt x="6400" y="771931"/>
                  </a:lnTo>
                  <a:lnTo>
                    <a:pt x="22186" y="771931"/>
                  </a:lnTo>
                  <a:lnTo>
                    <a:pt x="28575" y="765530"/>
                  </a:lnTo>
                  <a:lnTo>
                    <a:pt x="28575" y="749719"/>
                  </a:lnTo>
                  <a:lnTo>
                    <a:pt x="22186" y="743331"/>
                  </a:lnTo>
                  <a:close/>
                </a:path>
                <a:path w="28575" h="1801495">
                  <a:moveTo>
                    <a:pt x="22186" y="800506"/>
                  </a:moveTo>
                  <a:lnTo>
                    <a:pt x="6400" y="800506"/>
                  </a:lnTo>
                  <a:lnTo>
                    <a:pt x="0" y="806907"/>
                  </a:lnTo>
                  <a:lnTo>
                    <a:pt x="0" y="822706"/>
                  </a:lnTo>
                  <a:lnTo>
                    <a:pt x="6400" y="829106"/>
                  </a:lnTo>
                  <a:lnTo>
                    <a:pt x="22186" y="829106"/>
                  </a:lnTo>
                  <a:lnTo>
                    <a:pt x="28575" y="822706"/>
                  </a:lnTo>
                  <a:lnTo>
                    <a:pt x="28575" y="806907"/>
                  </a:lnTo>
                  <a:lnTo>
                    <a:pt x="22186" y="800506"/>
                  </a:lnTo>
                  <a:close/>
                </a:path>
                <a:path w="28575" h="1801495">
                  <a:moveTo>
                    <a:pt x="22186" y="857681"/>
                  </a:moveTo>
                  <a:lnTo>
                    <a:pt x="6400" y="857681"/>
                  </a:lnTo>
                  <a:lnTo>
                    <a:pt x="0" y="864082"/>
                  </a:lnTo>
                  <a:lnTo>
                    <a:pt x="0" y="879894"/>
                  </a:lnTo>
                  <a:lnTo>
                    <a:pt x="6400" y="886282"/>
                  </a:lnTo>
                  <a:lnTo>
                    <a:pt x="22186" y="886282"/>
                  </a:lnTo>
                  <a:lnTo>
                    <a:pt x="28575" y="879894"/>
                  </a:lnTo>
                  <a:lnTo>
                    <a:pt x="28575" y="864082"/>
                  </a:lnTo>
                  <a:lnTo>
                    <a:pt x="22186" y="857681"/>
                  </a:lnTo>
                  <a:close/>
                </a:path>
                <a:path w="28575" h="1801495">
                  <a:moveTo>
                    <a:pt x="22186" y="914857"/>
                  </a:moveTo>
                  <a:lnTo>
                    <a:pt x="6400" y="914857"/>
                  </a:lnTo>
                  <a:lnTo>
                    <a:pt x="0" y="921258"/>
                  </a:lnTo>
                  <a:lnTo>
                    <a:pt x="0" y="937069"/>
                  </a:lnTo>
                  <a:lnTo>
                    <a:pt x="6400" y="943470"/>
                  </a:lnTo>
                  <a:lnTo>
                    <a:pt x="22186" y="943470"/>
                  </a:lnTo>
                  <a:lnTo>
                    <a:pt x="28575" y="937069"/>
                  </a:lnTo>
                  <a:lnTo>
                    <a:pt x="28575" y="921258"/>
                  </a:lnTo>
                  <a:lnTo>
                    <a:pt x="22186" y="914857"/>
                  </a:lnTo>
                  <a:close/>
                </a:path>
                <a:path w="28575" h="1801495">
                  <a:moveTo>
                    <a:pt x="22186" y="972045"/>
                  </a:moveTo>
                  <a:lnTo>
                    <a:pt x="6400" y="972045"/>
                  </a:lnTo>
                  <a:lnTo>
                    <a:pt x="0" y="978433"/>
                  </a:lnTo>
                  <a:lnTo>
                    <a:pt x="0" y="994244"/>
                  </a:lnTo>
                  <a:lnTo>
                    <a:pt x="6400" y="1000645"/>
                  </a:lnTo>
                  <a:lnTo>
                    <a:pt x="22186" y="1000645"/>
                  </a:lnTo>
                  <a:lnTo>
                    <a:pt x="28575" y="994244"/>
                  </a:lnTo>
                  <a:lnTo>
                    <a:pt x="28575" y="978433"/>
                  </a:lnTo>
                  <a:lnTo>
                    <a:pt x="22186" y="972045"/>
                  </a:lnTo>
                  <a:close/>
                </a:path>
                <a:path w="28575" h="1801495">
                  <a:moveTo>
                    <a:pt x="22186" y="1029220"/>
                  </a:moveTo>
                  <a:lnTo>
                    <a:pt x="6400" y="1029220"/>
                  </a:lnTo>
                  <a:lnTo>
                    <a:pt x="0" y="1035621"/>
                  </a:lnTo>
                  <a:lnTo>
                    <a:pt x="0" y="1051420"/>
                  </a:lnTo>
                  <a:lnTo>
                    <a:pt x="6400" y="1057821"/>
                  </a:lnTo>
                  <a:lnTo>
                    <a:pt x="22186" y="1057821"/>
                  </a:lnTo>
                  <a:lnTo>
                    <a:pt x="28575" y="1051420"/>
                  </a:lnTo>
                  <a:lnTo>
                    <a:pt x="28575" y="1035621"/>
                  </a:lnTo>
                  <a:lnTo>
                    <a:pt x="22186" y="1029220"/>
                  </a:lnTo>
                  <a:close/>
                </a:path>
                <a:path w="28575" h="1801495">
                  <a:moveTo>
                    <a:pt x="22186" y="1086396"/>
                  </a:moveTo>
                  <a:lnTo>
                    <a:pt x="6400" y="1086396"/>
                  </a:lnTo>
                  <a:lnTo>
                    <a:pt x="0" y="1092796"/>
                  </a:lnTo>
                  <a:lnTo>
                    <a:pt x="0" y="1108608"/>
                  </a:lnTo>
                  <a:lnTo>
                    <a:pt x="6400" y="1114996"/>
                  </a:lnTo>
                  <a:lnTo>
                    <a:pt x="22186" y="1114996"/>
                  </a:lnTo>
                  <a:lnTo>
                    <a:pt x="28575" y="1108608"/>
                  </a:lnTo>
                  <a:lnTo>
                    <a:pt x="28575" y="1092796"/>
                  </a:lnTo>
                  <a:lnTo>
                    <a:pt x="22186" y="1086396"/>
                  </a:lnTo>
                  <a:close/>
                </a:path>
                <a:path w="28575" h="1801495">
                  <a:moveTo>
                    <a:pt x="22186" y="1143571"/>
                  </a:moveTo>
                  <a:lnTo>
                    <a:pt x="6400" y="1143571"/>
                  </a:lnTo>
                  <a:lnTo>
                    <a:pt x="0" y="1149972"/>
                  </a:lnTo>
                  <a:lnTo>
                    <a:pt x="0" y="1165783"/>
                  </a:lnTo>
                  <a:lnTo>
                    <a:pt x="6400" y="1172184"/>
                  </a:lnTo>
                  <a:lnTo>
                    <a:pt x="22186" y="1172184"/>
                  </a:lnTo>
                  <a:lnTo>
                    <a:pt x="28575" y="1165783"/>
                  </a:lnTo>
                  <a:lnTo>
                    <a:pt x="28575" y="1149972"/>
                  </a:lnTo>
                  <a:lnTo>
                    <a:pt x="22186" y="1143571"/>
                  </a:lnTo>
                  <a:close/>
                </a:path>
                <a:path w="28575" h="1801495">
                  <a:moveTo>
                    <a:pt x="22186" y="1200759"/>
                  </a:moveTo>
                  <a:lnTo>
                    <a:pt x="6400" y="1200759"/>
                  </a:lnTo>
                  <a:lnTo>
                    <a:pt x="0" y="1207147"/>
                  </a:lnTo>
                  <a:lnTo>
                    <a:pt x="0" y="1222959"/>
                  </a:lnTo>
                  <a:lnTo>
                    <a:pt x="6400" y="1229360"/>
                  </a:lnTo>
                  <a:lnTo>
                    <a:pt x="22186" y="1229360"/>
                  </a:lnTo>
                  <a:lnTo>
                    <a:pt x="28575" y="1222959"/>
                  </a:lnTo>
                  <a:lnTo>
                    <a:pt x="28575" y="1207147"/>
                  </a:lnTo>
                  <a:lnTo>
                    <a:pt x="22186" y="1200759"/>
                  </a:lnTo>
                  <a:close/>
                </a:path>
                <a:path w="28575" h="1801495">
                  <a:moveTo>
                    <a:pt x="22186" y="1257935"/>
                  </a:moveTo>
                  <a:lnTo>
                    <a:pt x="6400" y="1257935"/>
                  </a:lnTo>
                  <a:lnTo>
                    <a:pt x="0" y="1264335"/>
                  </a:lnTo>
                  <a:lnTo>
                    <a:pt x="0" y="1280147"/>
                  </a:lnTo>
                  <a:lnTo>
                    <a:pt x="6400" y="1286535"/>
                  </a:lnTo>
                  <a:lnTo>
                    <a:pt x="22186" y="1286535"/>
                  </a:lnTo>
                  <a:lnTo>
                    <a:pt x="28575" y="1280147"/>
                  </a:lnTo>
                  <a:lnTo>
                    <a:pt x="28575" y="1264335"/>
                  </a:lnTo>
                  <a:lnTo>
                    <a:pt x="22186" y="1257935"/>
                  </a:lnTo>
                  <a:close/>
                </a:path>
                <a:path w="28575" h="1801495">
                  <a:moveTo>
                    <a:pt x="22186" y="1315110"/>
                  </a:moveTo>
                  <a:lnTo>
                    <a:pt x="6400" y="1315110"/>
                  </a:lnTo>
                  <a:lnTo>
                    <a:pt x="0" y="1321511"/>
                  </a:lnTo>
                  <a:lnTo>
                    <a:pt x="0" y="1337322"/>
                  </a:lnTo>
                  <a:lnTo>
                    <a:pt x="6400" y="1343710"/>
                  </a:lnTo>
                  <a:lnTo>
                    <a:pt x="22186" y="1343710"/>
                  </a:lnTo>
                  <a:lnTo>
                    <a:pt x="28575" y="1337322"/>
                  </a:lnTo>
                  <a:lnTo>
                    <a:pt x="28575" y="1321511"/>
                  </a:lnTo>
                  <a:lnTo>
                    <a:pt x="22186" y="1315110"/>
                  </a:lnTo>
                  <a:close/>
                </a:path>
                <a:path w="28575" h="1801495">
                  <a:moveTo>
                    <a:pt x="22186" y="1372285"/>
                  </a:moveTo>
                  <a:lnTo>
                    <a:pt x="6400" y="1372285"/>
                  </a:lnTo>
                  <a:lnTo>
                    <a:pt x="0" y="1378686"/>
                  </a:lnTo>
                  <a:lnTo>
                    <a:pt x="0" y="1394498"/>
                  </a:lnTo>
                  <a:lnTo>
                    <a:pt x="6400" y="1400898"/>
                  </a:lnTo>
                  <a:lnTo>
                    <a:pt x="22186" y="1400898"/>
                  </a:lnTo>
                  <a:lnTo>
                    <a:pt x="28575" y="1394498"/>
                  </a:lnTo>
                  <a:lnTo>
                    <a:pt x="28575" y="1378686"/>
                  </a:lnTo>
                  <a:lnTo>
                    <a:pt x="22186" y="1372285"/>
                  </a:lnTo>
                  <a:close/>
                </a:path>
                <a:path w="28575" h="1801495">
                  <a:moveTo>
                    <a:pt x="22186" y="1429473"/>
                  </a:moveTo>
                  <a:lnTo>
                    <a:pt x="6400" y="1429473"/>
                  </a:lnTo>
                  <a:lnTo>
                    <a:pt x="0" y="1435862"/>
                  </a:lnTo>
                  <a:lnTo>
                    <a:pt x="0" y="1451673"/>
                  </a:lnTo>
                  <a:lnTo>
                    <a:pt x="6400" y="1458074"/>
                  </a:lnTo>
                  <a:lnTo>
                    <a:pt x="22186" y="1458074"/>
                  </a:lnTo>
                  <a:lnTo>
                    <a:pt x="28575" y="1451673"/>
                  </a:lnTo>
                  <a:lnTo>
                    <a:pt x="28575" y="1435862"/>
                  </a:lnTo>
                  <a:lnTo>
                    <a:pt x="22186" y="1429473"/>
                  </a:lnTo>
                  <a:close/>
                </a:path>
                <a:path w="28575" h="1801495">
                  <a:moveTo>
                    <a:pt x="22186" y="1486649"/>
                  </a:moveTo>
                  <a:lnTo>
                    <a:pt x="6400" y="1486649"/>
                  </a:lnTo>
                  <a:lnTo>
                    <a:pt x="0" y="1493050"/>
                  </a:lnTo>
                  <a:lnTo>
                    <a:pt x="0" y="1508861"/>
                  </a:lnTo>
                  <a:lnTo>
                    <a:pt x="6400" y="1515249"/>
                  </a:lnTo>
                  <a:lnTo>
                    <a:pt x="22186" y="1515249"/>
                  </a:lnTo>
                  <a:lnTo>
                    <a:pt x="28575" y="1508861"/>
                  </a:lnTo>
                  <a:lnTo>
                    <a:pt x="28575" y="1493050"/>
                  </a:lnTo>
                  <a:lnTo>
                    <a:pt x="22186" y="1486649"/>
                  </a:lnTo>
                  <a:close/>
                </a:path>
                <a:path w="28575" h="1801495">
                  <a:moveTo>
                    <a:pt x="22186" y="1543824"/>
                  </a:moveTo>
                  <a:lnTo>
                    <a:pt x="6400" y="1543824"/>
                  </a:lnTo>
                  <a:lnTo>
                    <a:pt x="0" y="1550225"/>
                  </a:lnTo>
                  <a:lnTo>
                    <a:pt x="0" y="1566037"/>
                  </a:lnTo>
                  <a:lnTo>
                    <a:pt x="6400" y="1572425"/>
                  </a:lnTo>
                  <a:lnTo>
                    <a:pt x="22186" y="1572425"/>
                  </a:lnTo>
                  <a:lnTo>
                    <a:pt x="28575" y="1566037"/>
                  </a:lnTo>
                  <a:lnTo>
                    <a:pt x="28575" y="1550225"/>
                  </a:lnTo>
                  <a:lnTo>
                    <a:pt x="22186" y="1543824"/>
                  </a:lnTo>
                  <a:close/>
                </a:path>
                <a:path w="28575" h="1801495">
                  <a:moveTo>
                    <a:pt x="22186" y="1601000"/>
                  </a:moveTo>
                  <a:lnTo>
                    <a:pt x="6400" y="1601000"/>
                  </a:lnTo>
                  <a:lnTo>
                    <a:pt x="0" y="1607400"/>
                  </a:lnTo>
                  <a:lnTo>
                    <a:pt x="0" y="1623212"/>
                  </a:lnTo>
                  <a:lnTo>
                    <a:pt x="6400" y="1629613"/>
                  </a:lnTo>
                  <a:lnTo>
                    <a:pt x="22186" y="1629613"/>
                  </a:lnTo>
                  <a:lnTo>
                    <a:pt x="28575" y="1623212"/>
                  </a:lnTo>
                  <a:lnTo>
                    <a:pt x="28575" y="1607400"/>
                  </a:lnTo>
                  <a:lnTo>
                    <a:pt x="22186" y="1601000"/>
                  </a:lnTo>
                  <a:close/>
                </a:path>
                <a:path w="28575" h="1801495">
                  <a:moveTo>
                    <a:pt x="22186" y="1658188"/>
                  </a:moveTo>
                  <a:lnTo>
                    <a:pt x="6400" y="1658188"/>
                  </a:lnTo>
                  <a:lnTo>
                    <a:pt x="0" y="1664576"/>
                  </a:lnTo>
                  <a:lnTo>
                    <a:pt x="0" y="1680387"/>
                  </a:lnTo>
                  <a:lnTo>
                    <a:pt x="6400" y="1686788"/>
                  </a:lnTo>
                  <a:lnTo>
                    <a:pt x="22186" y="1686788"/>
                  </a:lnTo>
                  <a:lnTo>
                    <a:pt x="28575" y="1680387"/>
                  </a:lnTo>
                  <a:lnTo>
                    <a:pt x="28575" y="1664576"/>
                  </a:lnTo>
                  <a:lnTo>
                    <a:pt x="22186" y="1658188"/>
                  </a:lnTo>
                  <a:close/>
                </a:path>
                <a:path w="28575" h="1801495">
                  <a:moveTo>
                    <a:pt x="22186" y="1715363"/>
                  </a:moveTo>
                  <a:lnTo>
                    <a:pt x="6400" y="1715363"/>
                  </a:lnTo>
                  <a:lnTo>
                    <a:pt x="0" y="1721764"/>
                  </a:lnTo>
                  <a:lnTo>
                    <a:pt x="0" y="1737575"/>
                  </a:lnTo>
                  <a:lnTo>
                    <a:pt x="6400" y="1743964"/>
                  </a:lnTo>
                  <a:lnTo>
                    <a:pt x="22186" y="1743964"/>
                  </a:lnTo>
                  <a:lnTo>
                    <a:pt x="28575" y="1737575"/>
                  </a:lnTo>
                  <a:lnTo>
                    <a:pt x="28575" y="1721764"/>
                  </a:lnTo>
                  <a:lnTo>
                    <a:pt x="22186" y="1715363"/>
                  </a:lnTo>
                  <a:close/>
                </a:path>
                <a:path w="28575" h="1801495">
                  <a:moveTo>
                    <a:pt x="22186" y="1772539"/>
                  </a:moveTo>
                  <a:lnTo>
                    <a:pt x="6400" y="1772539"/>
                  </a:lnTo>
                  <a:lnTo>
                    <a:pt x="0" y="1778939"/>
                  </a:lnTo>
                  <a:lnTo>
                    <a:pt x="0" y="1794751"/>
                  </a:lnTo>
                  <a:lnTo>
                    <a:pt x="6400" y="1801139"/>
                  </a:lnTo>
                  <a:lnTo>
                    <a:pt x="22186" y="1801139"/>
                  </a:lnTo>
                  <a:lnTo>
                    <a:pt x="28575" y="1794751"/>
                  </a:lnTo>
                  <a:lnTo>
                    <a:pt x="28575" y="1778939"/>
                  </a:lnTo>
                  <a:lnTo>
                    <a:pt x="22186" y="1772539"/>
                  </a:lnTo>
                  <a:close/>
                </a:path>
              </a:pathLst>
            </a:custGeom>
            <a:solidFill>
              <a:srgbClr val="7F7F7F"/>
            </a:solidFill>
          </p:spPr>
          <p:txBody>
            <a:bodyPr wrap="square" lIns="0" tIns="0" rIns="0" bIns="0" rtlCol="0"/>
            <a:lstStyle/>
            <a:p>
              <a:endParaRPr sz="1350"/>
            </a:p>
          </p:txBody>
        </p:sp>
        <p:sp>
          <p:nvSpPr>
            <p:cNvPr id="18" name="object 18"/>
            <p:cNvSpPr/>
            <p:nvPr/>
          </p:nvSpPr>
          <p:spPr>
            <a:xfrm>
              <a:off x="8527" y="3516"/>
              <a:ext cx="34" cy="2128"/>
            </a:xfrm>
            <a:custGeom>
              <a:avLst/>
              <a:gdLst/>
              <a:ahLst/>
              <a:cxnLst/>
              <a:rect l="l" t="t" r="r" b="b"/>
              <a:pathLst>
                <a:path w="28575" h="1801495">
                  <a:moveTo>
                    <a:pt x="22174" y="0"/>
                  </a:moveTo>
                  <a:lnTo>
                    <a:pt x="6388" y="0"/>
                  </a:lnTo>
                  <a:lnTo>
                    <a:pt x="0" y="6400"/>
                  </a:lnTo>
                  <a:lnTo>
                    <a:pt x="0" y="22212"/>
                  </a:lnTo>
                  <a:lnTo>
                    <a:pt x="6388" y="28613"/>
                  </a:lnTo>
                  <a:lnTo>
                    <a:pt x="22174" y="28613"/>
                  </a:lnTo>
                  <a:lnTo>
                    <a:pt x="28575" y="22212"/>
                  </a:lnTo>
                  <a:lnTo>
                    <a:pt x="28575" y="6400"/>
                  </a:lnTo>
                  <a:lnTo>
                    <a:pt x="22174" y="0"/>
                  </a:lnTo>
                  <a:close/>
                </a:path>
                <a:path w="28575" h="1801495">
                  <a:moveTo>
                    <a:pt x="22174" y="57188"/>
                  </a:moveTo>
                  <a:lnTo>
                    <a:pt x="6388" y="57188"/>
                  </a:lnTo>
                  <a:lnTo>
                    <a:pt x="0" y="63576"/>
                  </a:lnTo>
                  <a:lnTo>
                    <a:pt x="0" y="79387"/>
                  </a:lnTo>
                  <a:lnTo>
                    <a:pt x="6388" y="85788"/>
                  </a:lnTo>
                  <a:lnTo>
                    <a:pt x="22174" y="85788"/>
                  </a:lnTo>
                  <a:lnTo>
                    <a:pt x="28575" y="79387"/>
                  </a:lnTo>
                  <a:lnTo>
                    <a:pt x="28575" y="63576"/>
                  </a:lnTo>
                  <a:lnTo>
                    <a:pt x="22174" y="57188"/>
                  </a:lnTo>
                  <a:close/>
                </a:path>
                <a:path w="28575" h="1801495">
                  <a:moveTo>
                    <a:pt x="22174" y="114363"/>
                  </a:moveTo>
                  <a:lnTo>
                    <a:pt x="6388" y="114363"/>
                  </a:lnTo>
                  <a:lnTo>
                    <a:pt x="0" y="120764"/>
                  </a:lnTo>
                  <a:lnTo>
                    <a:pt x="0" y="136563"/>
                  </a:lnTo>
                  <a:lnTo>
                    <a:pt x="6388" y="142963"/>
                  </a:lnTo>
                  <a:lnTo>
                    <a:pt x="22174" y="142963"/>
                  </a:lnTo>
                  <a:lnTo>
                    <a:pt x="28575" y="136563"/>
                  </a:lnTo>
                  <a:lnTo>
                    <a:pt x="28575" y="120764"/>
                  </a:lnTo>
                  <a:lnTo>
                    <a:pt x="22174" y="114363"/>
                  </a:lnTo>
                  <a:close/>
                </a:path>
                <a:path w="28575" h="1801495">
                  <a:moveTo>
                    <a:pt x="22174" y="171538"/>
                  </a:moveTo>
                  <a:lnTo>
                    <a:pt x="6388" y="171538"/>
                  </a:lnTo>
                  <a:lnTo>
                    <a:pt x="0" y="177939"/>
                  </a:lnTo>
                  <a:lnTo>
                    <a:pt x="0" y="193751"/>
                  </a:lnTo>
                  <a:lnTo>
                    <a:pt x="6388" y="200139"/>
                  </a:lnTo>
                  <a:lnTo>
                    <a:pt x="22174" y="200139"/>
                  </a:lnTo>
                  <a:lnTo>
                    <a:pt x="28575" y="193751"/>
                  </a:lnTo>
                  <a:lnTo>
                    <a:pt x="28575" y="177939"/>
                  </a:lnTo>
                  <a:lnTo>
                    <a:pt x="22174" y="171538"/>
                  </a:lnTo>
                  <a:close/>
                </a:path>
                <a:path w="28575" h="1801495">
                  <a:moveTo>
                    <a:pt x="22174" y="228714"/>
                  </a:moveTo>
                  <a:lnTo>
                    <a:pt x="6388" y="228714"/>
                  </a:lnTo>
                  <a:lnTo>
                    <a:pt x="0" y="235115"/>
                  </a:lnTo>
                  <a:lnTo>
                    <a:pt x="0" y="250926"/>
                  </a:lnTo>
                  <a:lnTo>
                    <a:pt x="6388" y="257327"/>
                  </a:lnTo>
                  <a:lnTo>
                    <a:pt x="22174" y="257327"/>
                  </a:lnTo>
                  <a:lnTo>
                    <a:pt x="28575" y="250926"/>
                  </a:lnTo>
                  <a:lnTo>
                    <a:pt x="28575" y="235115"/>
                  </a:lnTo>
                  <a:lnTo>
                    <a:pt x="22174" y="228714"/>
                  </a:lnTo>
                  <a:close/>
                </a:path>
                <a:path w="28575" h="1801495">
                  <a:moveTo>
                    <a:pt x="22174" y="285902"/>
                  </a:moveTo>
                  <a:lnTo>
                    <a:pt x="6388" y="285902"/>
                  </a:lnTo>
                  <a:lnTo>
                    <a:pt x="0" y="292290"/>
                  </a:lnTo>
                  <a:lnTo>
                    <a:pt x="0" y="308102"/>
                  </a:lnTo>
                  <a:lnTo>
                    <a:pt x="6388" y="314502"/>
                  </a:lnTo>
                  <a:lnTo>
                    <a:pt x="22174" y="314502"/>
                  </a:lnTo>
                  <a:lnTo>
                    <a:pt x="28575" y="308102"/>
                  </a:lnTo>
                  <a:lnTo>
                    <a:pt x="28575" y="292290"/>
                  </a:lnTo>
                  <a:lnTo>
                    <a:pt x="22174" y="285902"/>
                  </a:lnTo>
                  <a:close/>
                </a:path>
                <a:path w="28575" h="1801495">
                  <a:moveTo>
                    <a:pt x="22174" y="343077"/>
                  </a:moveTo>
                  <a:lnTo>
                    <a:pt x="6388" y="343077"/>
                  </a:lnTo>
                  <a:lnTo>
                    <a:pt x="0" y="349478"/>
                  </a:lnTo>
                  <a:lnTo>
                    <a:pt x="0" y="365277"/>
                  </a:lnTo>
                  <a:lnTo>
                    <a:pt x="6388" y="371678"/>
                  </a:lnTo>
                  <a:lnTo>
                    <a:pt x="22174" y="371678"/>
                  </a:lnTo>
                  <a:lnTo>
                    <a:pt x="28575" y="365277"/>
                  </a:lnTo>
                  <a:lnTo>
                    <a:pt x="28575" y="349478"/>
                  </a:lnTo>
                  <a:lnTo>
                    <a:pt x="22174" y="343077"/>
                  </a:lnTo>
                  <a:close/>
                </a:path>
                <a:path w="28575" h="1801495">
                  <a:moveTo>
                    <a:pt x="22174" y="400253"/>
                  </a:moveTo>
                  <a:lnTo>
                    <a:pt x="6388" y="400253"/>
                  </a:lnTo>
                  <a:lnTo>
                    <a:pt x="0" y="406654"/>
                  </a:lnTo>
                  <a:lnTo>
                    <a:pt x="0" y="422465"/>
                  </a:lnTo>
                  <a:lnTo>
                    <a:pt x="6388" y="428853"/>
                  </a:lnTo>
                  <a:lnTo>
                    <a:pt x="22174" y="428853"/>
                  </a:lnTo>
                  <a:lnTo>
                    <a:pt x="28575" y="422465"/>
                  </a:lnTo>
                  <a:lnTo>
                    <a:pt x="28575" y="406654"/>
                  </a:lnTo>
                  <a:lnTo>
                    <a:pt x="22174" y="400253"/>
                  </a:lnTo>
                  <a:close/>
                </a:path>
                <a:path w="28575" h="1801495">
                  <a:moveTo>
                    <a:pt x="22174" y="457428"/>
                  </a:moveTo>
                  <a:lnTo>
                    <a:pt x="6388" y="457428"/>
                  </a:lnTo>
                  <a:lnTo>
                    <a:pt x="0" y="463829"/>
                  </a:lnTo>
                  <a:lnTo>
                    <a:pt x="0" y="479640"/>
                  </a:lnTo>
                  <a:lnTo>
                    <a:pt x="6388" y="486041"/>
                  </a:lnTo>
                  <a:lnTo>
                    <a:pt x="22174" y="486041"/>
                  </a:lnTo>
                  <a:lnTo>
                    <a:pt x="28575" y="479640"/>
                  </a:lnTo>
                  <a:lnTo>
                    <a:pt x="28575" y="463829"/>
                  </a:lnTo>
                  <a:lnTo>
                    <a:pt x="22174" y="457428"/>
                  </a:lnTo>
                  <a:close/>
                </a:path>
                <a:path w="28575" h="1801495">
                  <a:moveTo>
                    <a:pt x="22174" y="514616"/>
                  </a:moveTo>
                  <a:lnTo>
                    <a:pt x="6388" y="514616"/>
                  </a:lnTo>
                  <a:lnTo>
                    <a:pt x="0" y="521004"/>
                  </a:lnTo>
                  <a:lnTo>
                    <a:pt x="0" y="536816"/>
                  </a:lnTo>
                  <a:lnTo>
                    <a:pt x="6388" y="543217"/>
                  </a:lnTo>
                  <a:lnTo>
                    <a:pt x="22174" y="543217"/>
                  </a:lnTo>
                  <a:lnTo>
                    <a:pt x="28575" y="536816"/>
                  </a:lnTo>
                  <a:lnTo>
                    <a:pt x="28575" y="521004"/>
                  </a:lnTo>
                  <a:lnTo>
                    <a:pt x="22174" y="514616"/>
                  </a:lnTo>
                  <a:close/>
                </a:path>
                <a:path w="28575" h="1801495">
                  <a:moveTo>
                    <a:pt x="22174" y="571792"/>
                  </a:moveTo>
                  <a:lnTo>
                    <a:pt x="6388" y="571792"/>
                  </a:lnTo>
                  <a:lnTo>
                    <a:pt x="0" y="578192"/>
                  </a:lnTo>
                  <a:lnTo>
                    <a:pt x="0" y="593991"/>
                  </a:lnTo>
                  <a:lnTo>
                    <a:pt x="6388" y="600392"/>
                  </a:lnTo>
                  <a:lnTo>
                    <a:pt x="22174" y="600392"/>
                  </a:lnTo>
                  <a:lnTo>
                    <a:pt x="28575" y="593991"/>
                  </a:lnTo>
                  <a:lnTo>
                    <a:pt x="28575" y="578192"/>
                  </a:lnTo>
                  <a:lnTo>
                    <a:pt x="22174" y="571792"/>
                  </a:lnTo>
                  <a:close/>
                </a:path>
                <a:path w="28575" h="1801495">
                  <a:moveTo>
                    <a:pt x="22174" y="628967"/>
                  </a:moveTo>
                  <a:lnTo>
                    <a:pt x="6388" y="628967"/>
                  </a:lnTo>
                  <a:lnTo>
                    <a:pt x="0" y="635368"/>
                  </a:lnTo>
                  <a:lnTo>
                    <a:pt x="0" y="651179"/>
                  </a:lnTo>
                  <a:lnTo>
                    <a:pt x="6388" y="657567"/>
                  </a:lnTo>
                  <a:lnTo>
                    <a:pt x="22174" y="657567"/>
                  </a:lnTo>
                  <a:lnTo>
                    <a:pt x="28575" y="651179"/>
                  </a:lnTo>
                  <a:lnTo>
                    <a:pt x="28575" y="635368"/>
                  </a:lnTo>
                  <a:lnTo>
                    <a:pt x="22174" y="628967"/>
                  </a:lnTo>
                  <a:close/>
                </a:path>
                <a:path w="28575" h="1801495">
                  <a:moveTo>
                    <a:pt x="22174" y="686142"/>
                  </a:moveTo>
                  <a:lnTo>
                    <a:pt x="6388" y="686142"/>
                  </a:lnTo>
                  <a:lnTo>
                    <a:pt x="0" y="692543"/>
                  </a:lnTo>
                  <a:lnTo>
                    <a:pt x="0" y="708355"/>
                  </a:lnTo>
                  <a:lnTo>
                    <a:pt x="6388" y="714756"/>
                  </a:lnTo>
                  <a:lnTo>
                    <a:pt x="22174" y="714756"/>
                  </a:lnTo>
                  <a:lnTo>
                    <a:pt x="28575" y="708355"/>
                  </a:lnTo>
                  <a:lnTo>
                    <a:pt x="28575" y="692543"/>
                  </a:lnTo>
                  <a:lnTo>
                    <a:pt x="22174" y="686142"/>
                  </a:lnTo>
                  <a:close/>
                </a:path>
                <a:path w="28575" h="1801495">
                  <a:moveTo>
                    <a:pt x="22174" y="743331"/>
                  </a:moveTo>
                  <a:lnTo>
                    <a:pt x="6388" y="743331"/>
                  </a:lnTo>
                  <a:lnTo>
                    <a:pt x="0" y="749719"/>
                  </a:lnTo>
                  <a:lnTo>
                    <a:pt x="0" y="765530"/>
                  </a:lnTo>
                  <a:lnTo>
                    <a:pt x="6388" y="771931"/>
                  </a:lnTo>
                  <a:lnTo>
                    <a:pt x="22174" y="771931"/>
                  </a:lnTo>
                  <a:lnTo>
                    <a:pt x="28575" y="765530"/>
                  </a:lnTo>
                  <a:lnTo>
                    <a:pt x="28575" y="749719"/>
                  </a:lnTo>
                  <a:lnTo>
                    <a:pt x="22174" y="743331"/>
                  </a:lnTo>
                  <a:close/>
                </a:path>
                <a:path w="28575" h="1801495">
                  <a:moveTo>
                    <a:pt x="22174" y="800506"/>
                  </a:moveTo>
                  <a:lnTo>
                    <a:pt x="6388" y="800506"/>
                  </a:lnTo>
                  <a:lnTo>
                    <a:pt x="0" y="806907"/>
                  </a:lnTo>
                  <a:lnTo>
                    <a:pt x="0" y="822706"/>
                  </a:lnTo>
                  <a:lnTo>
                    <a:pt x="6388" y="829106"/>
                  </a:lnTo>
                  <a:lnTo>
                    <a:pt x="22174" y="829106"/>
                  </a:lnTo>
                  <a:lnTo>
                    <a:pt x="28575" y="822706"/>
                  </a:lnTo>
                  <a:lnTo>
                    <a:pt x="28575" y="806907"/>
                  </a:lnTo>
                  <a:lnTo>
                    <a:pt x="22174" y="800506"/>
                  </a:lnTo>
                  <a:close/>
                </a:path>
                <a:path w="28575" h="1801495">
                  <a:moveTo>
                    <a:pt x="22174" y="857681"/>
                  </a:moveTo>
                  <a:lnTo>
                    <a:pt x="6388" y="857681"/>
                  </a:lnTo>
                  <a:lnTo>
                    <a:pt x="0" y="864082"/>
                  </a:lnTo>
                  <a:lnTo>
                    <a:pt x="0" y="879894"/>
                  </a:lnTo>
                  <a:lnTo>
                    <a:pt x="6388" y="886282"/>
                  </a:lnTo>
                  <a:lnTo>
                    <a:pt x="22174" y="886282"/>
                  </a:lnTo>
                  <a:lnTo>
                    <a:pt x="28575" y="879894"/>
                  </a:lnTo>
                  <a:lnTo>
                    <a:pt x="28575" y="864082"/>
                  </a:lnTo>
                  <a:lnTo>
                    <a:pt x="22174" y="857681"/>
                  </a:lnTo>
                  <a:close/>
                </a:path>
                <a:path w="28575" h="1801495">
                  <a:moveTo>
                    <a:pt x="22174" y="914857"/>
                  </a:moveTo>
                  <a:lnTo>
                    <a:pt x="6388" y="914857"/>
                  </a:lnTo>
                  <a:lnTo>
                    <a:pt x="0" y="921258"/>
                  </a:lnTo>
                  <a:lnTo>
                    <a:pt x="0" y="937069"/>
                  </a:lnTo>
                  <a:lnTo>
                    <a:pt x="6388" y="943470"/>
                  </a:lnTo>
                  <a:lnTo>
                    <a:pt x="22174" y="943470"/>
                  </a:lnTo>
                  <a:lnTo>
                    <a:pt x="28575" y="937069"/>
                  </a:lnTo>
                  <a:lnTo>
                    <a:pt x="28575" y="921258"/>
                  </a:lnTo>
                  <a:lnTo>
                    <a:pt x="22174" y="914857"/>
                  </a:lnTo>
                  <a:close/>
                </a:path>
                <a:path w="28575" h="1801495">
                  <a:moveTo>
                    <a:pt x="22174" y="972045"/>
                  </a:moveTo>
                  <a:lnTo>
                    <a:pt x="6388" y="972045"/>
                  </a:lnTo>
                  <a:lnTo>
                    <a:pt x="0" y="978433"/>
                  </a:lnTo>
                  <a:lnTo>
                    <a:pt x="0" y="994244"/>
                  </a:lnTo>
                  <a:lnTo>
                    <a:pt x="6388" y="1000645"/>
                  </a:lnTo>
                  <a:lnTo>
                    <a:pt x="22174" y="1000645"/>
                  </a:lnTo>
                  <a:lnTo>
                    <a:pt x="28575" y="994244"/>
                  </a:lnTo>
                  <a:lnTo>
                    <a:pt x="28575" y="978433"/>
                  </a:lnTo>
                  <a:lnTo>
                    <a:pt x="22174" y="972045"/>
                  </a:lnTo>
                  <a:close/>
                </a:path>
                <a:path w="28575" h="1801495">
                  <a:moveTo>
                    <a:pt x="22174" y="1029220"/>
                  </a:moveTo>
                  <a:lnTo>
                    <a:pt x="6388" y="1029220"/>
                  </a:lnTo>
                  <a:lnTo>
                    <a:pt x="0" y="1035621"/>
                  </a:lnTo>
                  <a:lnTo>
                    <a:pt x="0" y="1051420"/>
                  </a:lnTo>
                  <a:lnTo>
                    <a:pt x="6388" y="1057821"/>
                  </a:lnTo>
                  <a:lnTo>
                    <a:pt x="22174" y="1057821"/>
                  </a:lnTo>
                  <a:lnTo>
                    <a:pt x="28575" y="1051420"/>
                  </a:lnTo>
                  <a:lnTo>
                    <a:pt x="28575" y="1035621"/>
                  </a:lnTo>
                  <a:lnTo>
                    <a:pt x="22174" y="1029220"/>
                  </a:lnTo>
                  <a:close/>
                </a:path>
                <a:path w="28575" h="1801495">
                  <a:moveTo>
                    <a:pt x="22174" y="1086396"/>
                  </a:moveTo>
                  <a:lnTo>
                    <a:pt x="6388" y="1086396"/>
                  </a:lnTo>
                  <a:lnTo>
                    <a:pt x="0" y="1092796"/>
                  </a:lnTo>
                  <a:lnTo>
                    <a:pt x="0" y="1108608"/>
                  </a:lnTo>
                  <a:lnTo>
                    <a:pt x="6388" y="1114996"/>
                  </a:lnTo>
                  <a:lnTo>
                    <a:pt x="22174" y="1114996"/>
                  </a:lnTo>
                  <a:lnTo>
                    <a:pt x="28575" y="1108608"/>
                  </a:lnTo>
                  <a:lnTo>
                    <a:pt x="28575" y="1092796"/>
                  </a:lnTo>
                  <a:lnTo>
                    <a:pt x="22174" y="1086396"/>
                  </a:lnTo>
                  <a:close/>
                </a:path>
                <a:path w="28575" h="1801495">
                  <a:moveTo>
                    <a:pt x="22174" y="1143571"/>
                  </a:moveTo>
                  <a:lnTo>
                    <a:pt x="6388" y="1143571"/>
                  </a:lnTo>
                  <a:lnTo>
                    <a:pt x="0" y="1149972"/>
                  </a:lnTo>
                  <a:lnTo>
                    <a:pt x="0" y="1165783"/>
                  </a:lnTo>
                  <a:lnTo>
                    <a:pt x="6388" y="1172184"/>
                  </a:lnTo>
                  <a:lnTo>
                    <a:pt x="22174" y="1172184"/>
                  </a:lnTo>
                  <a:lnTo>
                    <a:pt x="28575" y="1165783"/>
                  </a:lnTo>
                  <a:lnTo>
                    <a:pt x="28575" y="1149972"/>
                  </a:lnTo>
                  <a:lnTo>
                    <a:pt x="22174" y="1143571"/>
                  </a:lnTo>
                  <a:close/>
                </a:path>
                <a:path w="28575" h="1801495">
                  <a:moveTo>
                    <a:pt x="22174" y="1200759"/>
                  </a:moveTo>
                  <a:lnTo>
                    <a:pt x="6388" y="1200759"/>
                  </a:lnTo>
                  <a:lnTo>
                    <a:pt x="0" y="1207147"/>
                  </a:lnTo>
                  <a:lnTo>
                    <a:pt x="0" y="1222959"/>
                  </a:lnTo>
                  <a:lnTo>
                    <a:pt x="6388" y="1229360"/>
                  </a:lnTo>
                  <a:lnTo>
                    <a:pt x="22174" y="1229360"/>
                  </a:lnTo>
                  <a:lnTo>
                    <a:pt x="28575" y="1222959"/>
                  </a:lnTo>
                  <a:lnTo>
                    <a:pt x="28575" y="1207147"/>
                  </a:lnTo>
                  <a:lnTo>
                    <a:pt x="22174" y="1200759"/>
                  </a:lnTo>
                  <a:close/>
                </a:path>
                <a:path w="28575" h="1801495">
                  <a:moveTo>
                    <a:pt x="22174" y="1257935"/>
                  </a:moveTo>
                  <a:lnTo>
                    <a:pt x="6388" y="1257935"/>
                  </a:lnTo>
                  <a:lnTo>
                    <a:pt x="0" y="1264335"/>
                  </a:lnTo>
                  <a:lnTo>
                    <a:pt x="0" y="1280147"/>
                  </a:lnTo>
                  <a:lnTo>
                    <a:pt x="6388" y="1286535"/>
                  </a:lnTo>
                  <a:lnTo>
                    <a:pt x="22174" y="1286535"/>
                  </a:lnTo>
                  <a:lnTo>
                    <a:pt x="28575" y="1280147"/>
                  </a:lnTo>
                  <a:lnTo>
                    <a:pt x="28575" y="1264335"/>
                  </a:lnTo>
                  <a:lnTo>
                    <a:pt x="22174" y="1257935"/>
                  </a:lnTo>
                  <a:close/>
                </a:path>
                <a:path w="28575" h="1801495">
                  <a:moveTo>
                    <a:pt x="22174" y="1315110"/>
                  </a:moveTo>
                  <a:lnTo>
                    <a:pt x="6388" y="1315110"/>
                  </a:lnTo>
                  <a:lnTo>
                    <a:pt x="0" y="1321511"/>
                  </a:lnTo>
                  <a:lnTo>
                    <a:pt x="0" y="1337322"/>
                  </a:lnTo>
                  <a:lnTo>
                    <a:pt x="6388" y="1343710"/>
                  </a:lnTo>
                  <a:lnTo>
                    <a:pt x="22174" y="1343710"/>
                  </a:lnTo>
                  <a:lnTo>
                    <a:pt x="28575" y="1337322"/>
                  </a:lnTo>
                  <a:lnTo>
                    <a:pt x="28575" y="1321511"/>
                  </a:lnTo>
                  <a:lnTo>
                    <a:pt x="22174" y="1315110"/>
                  </a:lnTo>
                  <a:close/>
                </a:path>
                <a:path w="28575" h="1801495">
                  <a:moveTo>
                    <a:pt x="22174" y="1372285"/>
                  </a:moveTo>
                  <a:lnTo>
                    <a:pt x="6388" y="1372285"/>
                  </a:lnTo>
                  <a:lnTo>
                    <a:pt x="0" y="1378686"/>
                  </a:lnTo>
                  <a:lnTo>
                    <a:pt x="0" y="1394498"/>
                  </a:lnTo>
                  <a:lnTo>
                    <a:pt x="6388" y="1400898"/>
                  </a:lnTo>
                  <a:lnTo>
                    <a:pt x="22174" y="1400898"/>
                  </a:lnTo>
                  <a:lnTo>
                    <a:pt x="28575" y="1394498"/>
                  </a:lnTo>
                  <a:lnTo>
                    <a:pt x="28575" y="1378686"/>
                  </a:lnTo>
                  <a:lnTo>
                    <a:pt x="22174" y="1372285"/>
                  </a:lnTo>
                  <a:close/>
                </a:path>
                <a:path w="28575" h="1801495">
                  <a:moveTo>
                    <a:pt x="22174" y="1429473"/>
                  </a:moveTo>
                  <a:lnTo>
                    <a:pt x="6388" y="1429473"/>
                  </a:lnTo>
                  <a:lnTo>
                    <a:pt x="0" y="1435862"/>
                  </a:lnTo>
                  <a:lnTo>
                    <a:pt x="0" y="1451673"/>
                  </a:lnTo>
                  <a:lnTo>
                    <a:pt x="6388" y="1458074"/>
                  </a:lnTo>
                  <a:lnTo>
                    <a:pt x="22174" y="1458074"/>
                  </a:lnTo>
                  <a:lnTo>
                    <a:pt x="28575" y="1451673"/>
                  </a:lnTo>
                  <a:lnTo>
                    <a:pt x="28575" y="1435862"/>
                  </a:lnTo>
                  <a:lnTo>
                    <a:pt x="22174" y="1429473"/>
                  </a:lnTo>
                  <a:close/>
                </a:path>
                <a:path w="28575" h="1801495">
                  <a:moveTo>
                    <a:pt x="22174" y="1486649"/>
                  </a:moveTo>
                  <a:lnTo>
                    <a:pt x="6388" y="1486649"/>
                  </a:lnTo>
                  <a:lnTo>
                    <a:pt x="0" y="1493050"/>
                  </a:lnTo>
                  <a:lnTo>
                    <a:pt x="0" y="1508861"/>
                  </a:lnTo>
                  <a:lnTo>
                    <a:pt x="6388" y="1515249"/>
                  </a:lnTo>
                  <a:lnTo>
                    <a:pt x="22174" y="1515249"/>
                  </a:lnTo>
                  <a:lnTo>
                    <a:pt x="28575" y="1508861"/>
                  </a:lnTo>
                  <a:lnTo>
                    <a:pt x="28575" y="1493050"/>
                  </a:lnTo>
                  <a:lnTo>
                    <a:pt x="22174" y="1486649"/>
                  </a:lnTo>
                  <a:close/>
                </a:path>
                <a:path w="28575" h="1801495">
                  <a:moveTo>
                    <a:pt x="22174" y="1543824"/>
                  </a:moveTo>
                  <a:lnTo>
                    <a:pt x="6388" y="1543824"/>
                  </a:lnTo>
                  <a:lnTo>
                    <a:pt x="0" y="1550225"/>
                  </a:lnTo>
                  <a:lnTo>
                    <a:pt x="0" y="1566037"/>
                  </a:lnTo>
                  <a:lnTo>
                    <a:pt x="6388" y="1572425"/>
                  </a:lnTo>
                  <a:lnTo>
                    <a:pt x="22174" y="1572425"/>
                  </a:lnTo>
                  <a:lnTo>
                    <a:pt x="28575" y="1566037"/>
                  </a:lnTo>
                  <a:lnTo>
                    <a:pt x="28575" y="1550225"/>
                  </a:lnTo>
                  <a:lnTo>
                    <a:pt x="22174" y="1543824"/>
                  </a:lnTo>
                  <a:close/>
                </a:path>
                <a:path w="28575" h="1801495">
                  <a:moveTo>
                    <a:pt x="22174" y="1601000"/>
                  </a:moveTo>
                  <a:lnTo>
                    <a:pt x="6388" y="1601000"/>
                  </a:lnTo>
                  <a:lnTo>
                    <a:pt x="0" y="1607400"/>
                  </a:lnTo>
                  <a:lnTo>
                    <a:pt x="0" y="1623212"/>
                  </a:lnTo>
                  <a:lnTo>
                    <a:pt x="6388" y="1629613"/>
                  </a:lnTo>
                  <a:lnTo>
                    <a:pt x="22174" y="1629613"/>
                  </a:lnTo>
                  <a:lnTo>
                    <a:pt x="28575" y="1623212"/>
                  </a:lnTo>
                  <a:lnTo>
                    <a:pt x="28575" y="1607400"/>
                  </a:lnTo>
                  <a:lnTo>
                    <a:pt x="22174" y="1601000"/>
                  </a:lnTo>
                  <a:close/>
                </a:path>
                <a:path w="28575" h="1801495">
                  <a:moveTo>
                    <a:pt x="22174" y="1658188"/>
                  </a:moveTo>
                  <a:lnTo>
                    <a:pt x="6388" y="1658188"/>
                  </a:lnTo>
                  <a:lnTo>
                    <a:pt x="0" y="1664576"/>
                  </a:lnTo>
                  <a:lnTo>
                    <a:pt x="0" y="1680387"/>
                  </a:lnTo>
                  <a:lnTo>
                    <a:pt x="6388" y="1686788"/>
                  </a:lnTo>
                  <a:lnTo>
                    <a:pt x="22174" y="1686788"/>
                  </a:lnTo>
                  <a:lnTo>
                    <a:pt x="28575" y="1680387"/>
                  </a:lnTo>
                  <a:lnTo>
                    <a:pt x="28575" y="1664576"/>
                  </a:lnTo>
                  <a:lnTo>
                    <a:pt x="22174" y="1658188"/>
                  </a:lnTo>
                  <a:close/>
                </a:path>
                <a:path w="28575" h="1801495">
                  <a:moveTo>
                    <a:pt x="22174" y="1715363"/>
                  </a:moveTo>
                  <a:lnTo>
                    <a:pt x="6388" y="1715363"/>
                  </a:lnTo>
                  <a:lnTo>
                    <a:pt x="0" y="1721764"/>
                  </a:lnTo>
                  <a:lnTo>
                    <a:pt x="0" y="1737575"/>
                  </a:lnTo>
                  <a:lnTo>
                    <a:pt x="6388" y="1743964"/>
                  </a:lnTo>
                  <a:lnTo>
                    <a:pt x="22174" y="1743964"/>
                  </a:lnTo>
                  <a:lnTo>
                    <a:pt x="28575" y="1737575"/>
                  </a:lnTo>
                  <a:lnTo>
                    <a:pt x="28575" y="1721764"/>
                  </a:lnTo>
                  <a:lnTo>
                    <a:pt x="22174" y="1715363"/>
                  </a:lnTo>
                  <a:close/>
                </a:path>
                <a:path w="28575" h="1801495">
                  <a:moveTo>
                    <a:pt x="22174" y="1772539"/>
                  </a:moveTo>
                  <a:lnTo>
                    <a:pt x="6388" y="1772539"/>
                  </a:lnTo>
                  <a:lnTo>
                    <a:pt x="0" y="1778939"/>
                  </a:lnTo>
                  <a:lnTo>
                    <a:pt x="0" y="1794751"/>
                  </a:lnTo>
                  <a:lnTo>
                    <a:pt x="6388" y="1801139"/>
                  </a:lnTo>
                  <a:lnTo>
                    <a:pt x="22174" y="1801139"/>
                  </a:lnTo>
                  <a:lnTo>
                    <a:pt x="28575" y="1794751"/>
                  </a:lnTo>
                  <a:lnTo>
                    <a:pt x="28575" y="1778939"/>
                  </a:lnTo>
                  <a:lnTo>
                    <a:pt x="22174" y="1772539"/>
                  </a:lnTo>
                  <a:close/>
                </a:path>
              </a:pathLst>
            </a:custGeom>
            <a:solidFill>
              <a:srgbClr val="7F7F7F"/>
            </a:solidFill>
          </p:spPr>
          <p:txBody>
            <a:bodyPr wrap="square" lIns="0" tIns="0" rIns="0" bIns="0" rtlCol="0"/>
            <a:lstStyle/>
            <a:p>
              <a:endParaRPr sz="1350"/>
            </a:p>
          </p:txBody>
        </p:sp>
        <p:sp>
          <p:nvSpPr>
            <p:cNvPr id="21" name="object 21"/>
            <p:cNvSpPr/>
            <p:nvPr/>
          </p:nvSpPr>
          <p:spPr>
            <a:xfrm>
              <a:off x="7401" y="4885"/>
              <a:ext cx="486" cy="487"/>
            </a:xfrm>
            <a:custGeom>
              <a:avLst/>
              <a:gdLst/>
              <a:ahLst/>
              <a:cxnLst/>
              <a:rect l="l" t="t" r="r" b="b"/>
              <a:pathLst>
                <a:path w="411479" h="412114">
                  <a:moveTo>
                    <a:pt x="205739" y="0"/>
                  </a:moveTo>
                  <a:lnTo>
                    <a:pt x="158565" y="5433"/>
                  </a:lnTo>
                  <a:lnTo>
                    <a:pt x="115260" y="20911"/>
                  </a:lnTo>
                  <a:lnTo>
                    <a:pt x="77060" y="45199"/>
                  </a:lnTo>
                  <a:lnTo>
                    <a:pt x="45198" y="77062"/>
                  </a:lnTo>
                  <a:lnTo>
                    <a:pt x="20911" y="115265"/>
                  </a:lnTo>
                  <a:lnTo>
                    <a:pt x="5433" y="158573"/>
                  </a:lnTo>
                  <a:lnTo>
                    <a:pt x="0" y="205752"/>
                  </a:lnTo>
                  <a:lnTo>
                    <a:pt x="5433" y="252926"/>
                  </a:lnTo>
                  <a:lnTo>
                    <a:pt x="20911" y="296231"/>
                  </a:lnTo>
                  <a:lnTo>
                    <a:pt x="45198" y="334432"/>
                  </a:lnTo>
                  <a:lnTo>
                    <a:pt x="77060" y="366293"/>
                  </a:lnTo>
                  <a:lnTo>
                    <a:pt x="115260" y="390581"/>
                  </a:lnTo>
                  <a:lnTo>
                    <a:pt x="158565" y="406058"/>
                  </a:lnTo>
                  <a:lnTo>
                    <a:pt x="205739" y="411492"/>
                  </a:lnTo>
                  <a:lnTo>
                    <a:pt x="252914" y="406058"/>
                  </a:lnTo>
                  <a:lnTo>
                    <a:pt x="296219" y="390581"/>
                  </a:lnTo>
                  <a:lnTo>
                    <a:pt x="334419" y="366293"/>
                  </a:lnTo>
                  <a:lnTo>
                    <a:pt x="366281" y="334432"/>
                  </a:lnTo>
                  <a:lnTo>
                    <a:pt x="390568" y="296231"/>
                  </a:lnTo>
                  <a:lnTo>
                    <a:pt x="406046" y="252926"/>
                  </a:lnTo>
                  <a:lnTo>
                    <a:pt x="411480" y="205752"/>
                  </a:lnTo>
                  <a:lnTo>
                    <a:pt x="406046" y="158573"/>
                  </a:lnTo>
                  <a:lnTo>
                    <a:pt x="390568" y="115265"/>
                  </a:lnTo>
                  <a:lnTo>
                    <a:pt x="366281" y="77062"/>
                  </a:lnTo>
                  <a:lnTo>
                    <a:pt x="334419" y="45199"/>
                  </a:lnTo>
                  <a:lnTo>
                    <a:pt x="296219" y="20911"/>
                  </a:lnTo>
                  <a:lnTo>
                    <a:pt x="252914" y="5433"/>
                  </a:lnTo>
                  <a:lnTo>
                    <a:pt x="205739" y="0"/>
                  </a:lnTo>
                  <a:close/>
                </a:path>
              </a:pathLst>
            </a:custGeom>
            <a:solidFill>
              <a:srgbClr val="FFFFFF"/>
            </a:solidFill>
          </p:spPr>
          <p:txBody>
            <a:bodyPr wrap="square" lIns="0" tIns="0" rIns="0" bIns="0" rtlCol="0"/>
            <a:lstStyle/>
            <a:p>
              <a:endParaRPr sz="1350"/>
            </a:p>
          </p:txBody>
        </p:sp>
        <p:sp>
          <p:nvSpPr>
            <p:cNvPr id="22" name="object 22"/>
            <p:cNvSpPr/>
            <p:nvPr/>
          </p:nvSpPr>
          <p:spPr>
            <a:xfrm>
              <a:off x="7644" y="4885"/>
              <a:ext cx="0" cy="486"/>
            </a:xfrm>
            <a:custGeom>
              <a:avLst/>
              <a:gdLst/>
              <a:ahLst/>
              <a:cxnLst/>
              <a:rect l="l" t="t" r="r" b="b"/>
              <a:pathLst>
                <a:path h="411479">
                  <a:moveTo>
                    <a:pt x="0" y="0"/>
                  </a:moveTo>
                  <a:lnTo>
                    <a:pt x="0" y="411486"/>
                  </a:lnTo>
                </a:path>
              </a:pathLst>
            </a:custGeom>
            <a:ln w="38100">
              <a:solidFill>
                <a:srgbClr val="000000"/>
              </a:solidFill>
            </a:ln>
          </p:spPr>
          <p:txBody>
            <a:bodyPr wrap="square" lIns="0" tIns="0" rIns="0" bIns="0" rtlCol="0"/>
            <a:lstStyle/>
            <a:p>
              <a:endParaRPr sz="1350"/>
            </a:p>
          </p:txBody>
        </p:sp>
        <p:sp>
          <p:nvSpPr>
            <p:cNvPr id="23" name="object 23"/>
            <p:cNvSpPr/>
            <p:nvPr/>
          </p:nvSpPr>
          <p:spPr>
            <a:xfrm>
              <a:off x="7401" y="5128"/>
              <a:ext cx="486" cy="0"/>
            </a:xfrm>
            <a:custGeom>
              <a:avLst/>
              <a:gdLst/>
              <a:ahLst/>
              <a:cxnLst/>
              <a:rect l="l" t="t" r="r" b="b"/>
              <a:pathLst>
                <a:path w="411479">
                  <a:moveTo>
                    <a:pt x="0" y="0"/>
                  </a:moveTo>
                  <a:lnTo>
                    <a:pt x="411486" y="0"/>
                  </a:lnTo>
                </a:path>
              </a:pathLst>
            </a:custGeom>
            <a:ln w="38100">
              <a:solidFill>
                <a:srgbClr val="000000"/>
              </a:solidFill>
            </a:ln>
          </p:spPr>
          <p:txBody>
            <a:bodyPr wrap="square" lIns="0" tIns="0" rIns="0" bIns="0" rtlCol="0"/>
            <a:lstStyle/>
            <a:p>
              <a:endParaRPr sz="1350"/>
            </a:p>
          </p:txBody>
        </p:sp>
        <p:sp>
          <p:nvSpPr>
            <p:cNvPr id="24" name="object 24"/>
            <p:cNvSpPr/>
            <p:nvPr/>
          </p:nvSpPr>
          <p:spPr>
            <a:xfrm>
              <a:off x="7401" y="4885"/>
              <a:ext cx="486" cy="486"/>
            </a:xfrm>
            <a:custGeom>
              <a:avLst/>
              <a:gdLst/>
              <a:ahLst/>
              <a:cxnLst/>
              <a:rect l="l" t="t" r="r" b="b"/>
              <a:pathLst>
                <a:path w="411479" h="411479">
                  <a:moveTo>
                    <a:pt x="0" y="205743"/>
                  </a:moveTo>
                  <a:lnTo>
                    <a:pt x="5433" y="158568"/>
                  </a:lnTo>
                  <a:lnTo>
                    <a:pt x="20911" y="115262"/>
                  </a:lnTo>
                  <a:lnTo>
                    <a:pt x="45199" y="77061"/>
                  </a:lnTo>
                  <a:lnTo>
                    <a:pt x="77061" y="45199"/>
                  </a:lnTo>
                  <a:lnTo>
                    <a:pt x="115262" y="20911"/>
                  </a:lnTo>
                  <a:lnTo>
                    <a:pt x="158568" y="5433"/>
                  </a:lnTo>
                  <a:lnTo>
                    <a:pt x="205743" y="0"/>
                  </a:lnTo>
                  <a:lnTo>
                    <a:pt x="252918" y="5433"/>
                  </a:lnTo>
                  <a:lnTo>
                    <a:pt x="296223" y="20911"/>
                  </a:lnTo>
                  <a:lnTo>
                    <a:pt x="334425" y="45199"/>
                  </a:lnTo>
                  <a:lnTo>
                    <a:pt x="366286" y="77061"/>
                  </a:lnTo>
                  <a:lnTo>
                    <a:pt x="390574" y="115262"/>
                  </a:lnTo>
                  <a:lnTo>
                    <a:pt x="406052" y="158568"/>
                  </a:lnTo>
                  <a:lnTo>
                    <a:pt x="411486" y="205743"/>
                  </a:lnTo>
                  <a:lnTo>
                    <a:pt x="406052" y="252918"/>
                  </a:lnTo>
                  <a:lnTo>
                    <a:pt x="390574" y="296223"/>
                  </a:lnTo>
                  <a:lnTo>
                    <a:pt x="366286" y="334425"/>
                  </a:lnTo>
                  <a:lnTo>
                    <a:pt x="334425" y="366286"/>
                  </a:lnTo>
                  <a:lnTo>
                    <a:pt x="296223" y="390574"/>
                  </a:lnTo>
                  <a:lnTo>
                    <a:pt x="252918" y="406052"/>
                  </a:lnTo>
                  <a:lnTo>
                    <a:pt x="205743" y="411486"/>
                  </a:lnTo>
                  <a:lnTo>
                    <a:pt x="158568" y="406052"/>
                  </a:lnTo>
                  <a:lnTo>
                    <a:pt x="115262" y="390574"/>
                  </a:lnTo>
                  <a:lnTo>
                    <a:pt x="77061" y="366286"/>
                  </a:lnTo>
                  <a:lnTo>
                    <a:pt x="45199" y="334425"/>
                  </a:lnTo>
                  <a:lnTo>
                    <a:pt x="20911" y="296223"/>
                  </a:lnTo>
                  <a:lnTo>
                    <a:pt x="5433" y="252918"/>
                  </a:lnTo>
                  <a:lnTo>
                    <a:pt x="0" y="205743"/>
                  </a:lnTo>
                  <a:close/>
                </a:path>
              </a:pathLst>
            </a:custGeom>
            <a:ln w="38100">
              <a:solidFill>
                <a:srgbClr val="000000"/>
              </a:solidFill>
            </a:ln>
          </p:spPr>
          <p:txBody>
            <a:bodyPr wrap="square" lIns="0" tIns="0" rIns="0" bIns="0" rtlCol="0"/>
            <a:lstStyle/>
            <a:p>
              <a:endParaRPr sz="1350"/>
            </a:p>
          </p:txBody>
        </p:sp>
        <p:cxnSp>
          <p:nvCxnSpPr>
            <p:cNvPr id="39" name="直接箭头连接符 38"/>
            <p:cNvCxnSpPr/>
            <p:nvPr/>
          </p:nvCxnSpPr>
          <p:spPr>
            <a:xfrm>
              <a:off x="7916" y="5126"/>
              <a:ext cx="1031" cy="4"/>
            </a:xfrm>
            <a:prstGeom prst="straightConnector1">
              <a:avLst/>
            </a:prstGeom>
            <a:ln>
              <a:solidFill>
                <a:srgbClr val="C00000"/>
              </a:solidFill>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41" name="文本框 40"/>
            <p:cNvSpPr txBox="1"/>
            <p:nvPr/>
          </p:nvSpPr>
          <p:spPr>
            <a:xfrm>
              <a:off x="3411" y="3505"/>
              <a:ext cx="4368" cy="580"/>
            </a:xfrm>
            <a:prstGeom prst="rect">
              <a:avLst/>
            </a:prstGeom>
            <a:noFill/>
          </p:spPr>
          <p:txBody>
            <a:bodyPr wrap="none" rtlCol="0" anchor="t">
              <a:spAutoFit/>
            </a:bodyPr>
            <a:p>
              <a:pPr marL="2012315">
                <a:lnSpc>
                  <a:spcPct val="100000"/>
                </a:lnSpc>
                <a:spcBef>
                  <a:spcPts val="1420"/>
                </a:spcBef>
                <a:tabLst>
                  <a:tab pos="4867910" algn="l"/>
                </a:tabLst>
              </a:pPr>
              <a:r>
                <a:rPr b="1" dirty="0">
                  <a:latin typeface="Arial" panose="020B0604020202020204"/>
                  <a:cs typeface="Arial" panose="020B0604020202020204"/>
                  <a:sym typeface="+mn-ea"/>
                </a:rPr>
                <a:t>MAC</a:t>
              </a:r>
              <a:r>
                <a:rPr b="1" baseline="24000" dirty="0">
                  <a:latin typeface="Arial" panose="020B0604020202020204"/>
                  <a:cs typeface="Arial" panose="020B0604020202020204"/>
                  <a:sym typeface="+mn-ea"/>
                </a:rPr>
                <a:t>*</a:t>
              </a:r>
              <a:endParaRPr lang="zh-CN" altLang="en-US"/>
            </a:p>
          </p:txBody>
        </p:sp>
      </p:grpSp>
      <p:sp>
        <p:nvSpPr>
          <p:cNvPr id="55" name="object 3"/>
          <p:cNvSpPr/>
          <p:nvPr/>
        </p:nvSpPr>
        <p:spPr>
          <a:xfrm>
            <a:off x="3896360" y="3689350"/>
            <a:ext cx="1241425" cy="861695"/>
          </a:xfrm>
          <a:prstGeom prst="rect">
            <a:avLst/>
          </a:prstGeom>
          <a:blipFill>
            <a:blip r:embed="rId1" cstate="print"/>
            <a:stretch>
              <a:fillRect/>
            </a:stretch>
          </a:blipFill>
        </p:spPr>
        <p:txBody>
          <a:bodyPr wrap="square" lIns="0" tIns="0" rIns="0" bIns="0" rtlCol="0"/>
          <a:p>
            <a:endParaRPr sz="1350"/>
          </a:p>
        </p:txBody>
      </p:sp>
      <p:sp>
        <p:nvSpPr>
          <p:cNvPr id="56" name="object 4"/>
          <p:cNvSpPr/>
          <p:nvPr/>
        </p:nvSpPr>
        <p:spPr>
          <a:xfrm>
            <a:off x="3925570" y="3717290"/>
            <a:ext cx="1143000" cy="765175"/>
          </a:xfrm>
          <a:custGeom>
            <a:avLst/>
            <a:gdLst/>
            <a:ahLst/>
            <a:cxnLst/>
            <a:rect l="l" t="t" r="r" b="b"/>
            <a:pathLst>
              <a:path w="1524000" h="1019810">
                <a:moveTo>
                  <a:pt x="1523999" y="0"/>
                </a:moveTo>
                <a:lnTo>
                  <a:pt x="0" y="0"/>
                </a:lnTo>
                <a:lnTo>
                  <a:pt x="0" y="1019581"/>
                </a:lnTo>
                <a:lnTo>
                  <a:pt x="1523999" y="1019581"/>
                </a:lnTo>
                <a:lnTo>
                  <a:pt x="1523999" y="0"/>
                </a:lnTo>
                <a:close/>
              </a:path>
            </a:pathLst>
          </a:custGeom>
          <a:solidFill>
            <a:srgbClr val="F2F2F2"/>
          </a:solidFill>
        </p:spPr>
        <p:txBody>
          <a:bodyPr wrap="square" lIns="0" tIns="0" rIns="0" bIns="0" rtlCol="0"/>
          <a:p>
            <a:endParaRPr sz="1350"/>
          </a:p>
        </p:txBody>
      </p:sp>
      <p:sp>
        <p:nvSpPr>
          <p:cNvPr id="57" name="object 5"/>
          <p:cNvSpPr/>
          <p:nvPr/>
        </p:nvSpPr>
        <p:spPr>
          <a:xfrm>
            <a:off x="3925570" y="3717290"/>
            <a:ext cx="1143000" cy="765175"/>
          </a:xfrm>
          <a:custGeom>
            <a:avLst/>
            <a:gdLst/>
            <a:ahLst/>
            <a:cxnLst/>
            <a:rect l="l" t="t" r="r" b="b"/>
            <a:pathLst>
              <a:path w="1524000" h="1019810">
                <a:moveTo>
                  <a:pt x="1524000" y="0"/>
                </a:moveTo>
                <a:lnTo>
                  <a:pt x="0" y="0"/>
                </a:lnTo>
                <a:lnTo>
                  <a:pt x="0" y="1019580"/>
                </a:lnTo>
                <a:lnTo>
                  <a:pt x="1524000" y="1019580"/>
                </a:lnTo>
                <a:lnTo>
                  <a:pt x="1524000" y="0"/>
                </a:lnTo>
                <a:close/>
              </a:path>
            </a:pathLst>
          </a:custGeom>
          <a:ln w="25400">
            <a:solidFill>
              <a:srgbClr val="000000"/>
            </a:solidFill>
          </a:ln>
        </p:spPr>
        <p:txBody>
          <a:bodyPr wrap="square" lIns="0" tIns="0" rIns="0" bIns="0" rtlCol="0"/>
          <a:p>
            <a:endParaRPr sz="1350"/>
          </a:p>
        </p:txBody>
      </p:sp>
      <p:sp>
        <p:nvSpPr>
          <p:cNvPr id="58" name="object 6"/>
          <p:cNvSpPr/>
          <p:nvPr/>
        </p:nvSpPr>
        <p:spPr>
          <a:xfrm>
            <a:off x="4337050" y="3978275"/>
            <a:ext cx="321310" cy="222250"/>
          </a:xfrm>
          <a:custGeom>
            <a:avLst/>
            <a:gdLst/>
            <a:ahLst/>
            <a:cxnLst/>
            <a:rect l="l" t="t" r="r" b="b"/>
            <a:pathLst>
              <a:path w="428625" h="296545">
                <a:moveTo>
                  <a:pt x="342404" y="210210"/>
                </a:moveTo>
                <a:lnTo>
                  <a:pt x="342404" y="295935"/>
                </a:lnTo>
                <a:lnTo>
                  <a:pt x="399554" y="267360"/>
                </a:lnTo>
                <a:lnTo>
                  <a:pt x="356692" y="267360"/>
                </a:lnTo>
                <a:lnTo>
                  <a:pt x="356692" y="238785"/>
                </a:lnTo>
                <a:lnTo>
                  <a:pt x="399554" y="238785"/>
                </a:lnTo>
                <a:lnTo>
                  <a:pt x="342404" y="210210"/>
                </a:lnTo>
                <a:close/>
              </a:path>
              <a:path w="428625" h="296545">
                <a:moveTo>
                  <a:pt x="199783" y="14287"/>
                </a:moveTo>
                <a:lnTo>
                  <a:pt x="199783" y="260959"/>
                </a:lnTo>
                <a:lnTo>
                  <a:pt x="206171" y="267360"/>
                </a:lnTo>
                <a:lnTo>
                  <a:pt x="342404" y="267360"/>
                </a:lnTo>
                <a:lnTo>
                  <a:pt x="342404" y="253072"/>
                </a:lnTo>
                <a:lnTo>
                  <a:pt x="228358" y="253072"/>
                </a:lnTo>
                <a:lnTo>
                  <a:pt x="214071" y="238785"/>
                </a:lnTo>
                <a:lnTo>
                  <a:pt x="228358" y="238785"/>
                </a:lnTo>
                <a:lnTo>
                  <a:pt x="228358" y="28575"/>
                </a:lnTo>
                <a:lnTo>
                  <a:pt x="214071" y="28575"/>
                </a:lnTo>
                <a:lnTo>
                  <a:pt x="199783" y="14287"/>
                </a:lnTo>
                <a:close/>
              </a:path>
              <a:path w="428625" h="296545">
                <a:moveTo>
                  <a:pt x="399554" y="238785"/>
                </a:moveTo>
                <a:lnTo>
                  <a:pt x="356692" y="238785"/>
                </a:lnTo>
                <a:lnTo>
                  <a:pt x="356692" y="267360"/>
                </a:lnTo>
                <a:lnTo>
                  <a:pt x="399554" y="267360"/>
                </a:lnTo>
                <a:lnTo>
                  <a:pt x="428129" y="253072"/>
                </a:lnTo>
                <a:lnTo>
                  <a:pt x="399554" y="238785"/>
                </a:lnTo>
                <a:close/>
              </a:path>
              <a:path w="428625" h="296545">
                <a:moveTo>
                  <a:pt x="228358" y="238785"/>
                </a:moveTo>
                <a:lnTo>
                  <a:pt x="214071" y="238785"/>
                </a:lnTo>
                <a:lnTo>
                  <a:pt x="228358" y="253072"/>
                </a:lnTo>
                <a:lnTo>
                  <a:pt x="228358" y="238785"/>
                </a:lnTo>
                <a:close/>
              </a:path>
              <a:path w="428625" h="296545">
                <a:moveTo>
                  <a:pt x="342404" y="238785"/>
                </a:moveTo>
                <a:lnTo>
                  <a:pt x="228358" y="238785"/>
                </a:lnTo>
                <a:lnTo>
                  <a:pt x="228358" y="253072"/>
                </a:lnTo>
                <a:lnTo>
                  <a:pt x="342404" y="253072"/>
                </a:lnTo>
                <a:lnTo>
                  <a:pt x="342404" y="238785"/>
                </a:lnTo>
                <a:close/>
              </a:path>
              <a:path w="428625" h="296545">
                <a:moveTo>
                  <a:pt x="221957" y="0"/>
                </a:moveTo>
                <a:lnTo>
                  <a:pt x="0" y="0"/>
                </a:lnTo>
                <a:lnTo>
                  <a:pt x="0" y="28575"/>
                </a:lnTo>
                <a:lnTo>
                  <a:pt x="199783" y="28575"/>
                </a:lnTo>
                <a:lnTo>
                  <a:pt x="199783" y="14287"/>
                </a:lnTo>
                <a:lnTo>
                  <a:pt x="228358" y="14287"/>
                </a:lnTo>
                <a:lnTo>
                  <a:pt x="228358" y="6388"/>
                </a:lnTo>
                <a:lnTo>
                  <a:pt x="221957" y="0"/>
                </a:lnTo>
                <a:close/>
              </a:path>
              <a:path w="428625" h="296545">
                <a:moveTo>
                  <a:pt x="228358" y="14287"/>
                </a:moveTo>
                <a:lnTo>
                  <a:pt x="199783" y="14287"/>
                </a:lnTo>
                <a:lnTo>
                  <a:pt x="214071" y="28575"/>
                </a:lnTo>
                <a:lnTo>
                  <a:pt x="228358" y="28575"/>
                </a:lnTo>
                <a:lnTo>
                  <a:pt x="228358" y="14287"/>
                </a:lnTo>
                <a:close/>
              </a:path>
            </a:pathLst>
          </a:custGeom>
          <a:solidFill>
            <a:srgbClr val="000000"/>
          </a:solidFill>
        </p:spPr>
        <p:txBody>
          <a:bodyPr wrap="square" lIns="0" tIns="0" rIns="0" bIns="0" rtlCol="0"/>
          <a:p>
            <a:endParaRPr sz="1350"/>
          </a:p>
        </p:txBody>
      </p:sp>
      <p:sp>
        <p:nvSpPr>
          <p:cNvPr id="59" name="object 7"/>
          <p:cNvSpPr/>
          <p:nvPr/>
        </p:nvSpPr>
        <p:spPr>
          <a:xfrm>
            <a:off x="4038600" y="3839845"/>
            <a:ext cx="298450" cy="298450"/>
          </a:xfrm>
          <a:custGeom>
            <a:avLst/>
            <a:gdLst/>
            <a:ahLst/>
            <a:cxnLst/>
            <a:rect l="l" t="t" r="r" b="b"/>
            <a:pathLst>
              <a:path w="398145" h="398145">
                <a:moveTo>
                  <a:pt x="198945" y="0"/>
                </a:moveTo>
                <a:lnTo>
                  <a:pt x="153331" y="5253"/>
                </a:lnTo>
                <a:lnTo>
                  <a:pt x="111457" y="20220"/>
                </a:lnTo>
                <a:lnTo>
                  <a:pt x="74518" y="43704"/>
                </a:lnTo>
                <a:lnTo>
                  <a:pt x="43708" y="74512"/>
                </a:lnTo>
                <a:lnTo>
                  <a:pt x="20222" y="111451"/>
                </a:lnTo>
                <a:lnTo>
                  <a:pt x="5254" y="153327"/>
                </a:lnTo>
                <a:lnTo>
                  <a:pt x="0" y="198945"/>
                </a:lnTo>
                <a:lnTo>
                  <a:pt x="5254" y="244559"/>
                </a:lnTo>
                <a:lnTo>
                  <a:pt x="20222" y="286431"/>
                </a:lnTo>
                <a:lnTo>
                  <a:pt x="43708" y="323367"/>
                </a:lnTo>
                <a:lnTo>
                  <a:pt x="74518" y="354175"/>
                </a:lnTo>
                <a:lnTo>
                  <a:pt x="111457" y="377658"/>
                </a:lnTo>
                <a:lnTo>
                  <a:pt x="153331" y="392624"/>
                </a:lnTo>
                <a:lnTo>
                  <a:pt x="198945" y="397878"/>
                </a:lnTo>
                <a:lnTo>
                  <a:pt x="244559" y="392624"/>
                </a:lnTo>
                <a:lnTo>
                  <a:pt x="286433" y="377658"/>
                </a:lnTo>
                <a:lnTo>
                  <a:pt x="323372" y="354175"/>
                </a:lnTo>
                <a:lnTo>
                  <a:pt x="354182" y="323367"/>
                </a:lnTo>
                <a:lnTo>
                  <a:pt x="377668" y="286431"/>
                </a:lnTo>
                <a:lnTo>
                  <a:pt x="392636" y="244559"/>
                </a:lnTo>
                <a:lnTo>
                  <a:pt x="397891" y="198945"/>
                </a:lnTo>
                <a:lnTo>
                  <a:pt x="392636" y="153327"/>
                </a:lnTo>
                <a:lnTo>
                  <a:pt x="377668" y="111451"/>
                </a:lnTo>
                <a:lnTo>
                  <a:pt x="354182" y="74512"/>
                </a:lnTo>
                <a:lnTo>
                  <a:pt x="323372" y="43704"/>
                </a:lnTo>
                <a:lnTo>
                  <a:pt x="286433" y="20220"/>
                </a:lnTo>
                <a:lnTo>
                  <a:pt x="244559" y="5253"/>
                </a:lnTo>
                <a:lnTo>
                  <a:pt x="198945" y="0"/>
                </a:lnTo>
                <a:close/>
              </a:path>
            </a:pathLst>
          </a:custGeom>
          <a:solidFill>
            <a:srgbClr val="FFFFFF"/>
          </a:solidFill>
        </p:spPr>
        <p:txBody>
          <a:bodyPr wrap="square" lIns="0" tIns="0" rIns="0" bIns="0" rtlCol="0"/>
          <a:p>
            <a:endParaRPr sz="1350"/>
          </a:p>
        </p:txBody>
      </p:sp>
      <p:sp>
        <p:nvSpPr>
          <p:cNvPr id="60" name="object 8"/>
          <p:cNvSpPr/>
          <p:nvPr/>
        </p:nvSpPr>
        <p:spPr>
          <a:xfrm>
            <a:off x="4081780" y="3883660"/>
            <a:ext cx="211455" cy="211455"/>
          </a:xfrm>
          <a:custGeom>
            <a:avLst/>
            <a:gdLst/>
            <a:ahLst/>
            <a:cxnLst/>
            <a:rect l="l" t="t" r="r" b="b"/>
            <a:pathLst>
              <a:path w="281939" h="281939">
                <a:moveTo>
                  <a:pt x="0" y="0"/>
                </a:moveTo>
                <a:lnTo>
                  <a:pt x="281347" y="281347"/>
                </a:lnTo>
              </a:path>
            </a:pathLst>
          </a:custGeom>
          <a:ln w="38100">
            <a:solidFill>
              <a:srgbClr val="000000"/>
            </a:solidFill>
          </a:ln>
        </p:spPr>
        <p:txBody>
          <a:bodyPr wrap="square" lIns="0" tIns="0" rIns="0" bIns="0" rtlCol="0"/>
          <a:p>
            <a:endParaRPr sz="1350"/>
          </a:p>
        </p:txBody>
      </p:sp>
      <p:sp>
        <p:nvSpPr>
          <p:cNvPr id="61" name="object 9"/>
          <p:cNvSpPr/>
          <p:nvPr/>
        </p:nvSpPr>
        <p:spPr>
          <a:xfrm>
            <a:off x="4081780" y="3883660"/>
            <a:ext cx="211455" cy="211455"/>
          </a:xfrm>
          <a:custGeom>
            <a:avLst/>
            <a:gdLst/>
            <a:ahLst/>
            <a:cxnLst/>
            <a:rect l="l" t="t" r="r" b="b"/>
            <a:pathLst>
              <a:path w="281939" h="281939">
                <a:moveTo>
                  <a:pt x="281347" y="0"/>
                </a:moveTo>
                <a:lnTo>
                  <a:pt x="0" y="281347"/>
                </a:lnTo>
              </a:path>
            </a:pathLst>
          </a:custGeom>
          <a:ln w="38100">
            <a:solidFill>
              <a:srgbClr val="000000"/>
            </a:solidFill>
          </a:ln>
        </p:spPr>
        <p:txBody>
          <a:bodyPr wrap="square" lIns="0" tIns="0" rIns="0" bIns="0" rtlCol="0"/>
          <a:p>
            <a:endParaRPr sz="1350"/>
          </a:p>
        </p:txBody>
      </p:sp>
      <p:sp>
        <p:nvSpPr>
          <p:cNvPr id="62" name="object 10"/>
          <p:cNvSpPr/>
          <p:nvPr/>
        </p:nvSpPr>
        <p:spPr>
          <a:xfrm>
            <a:off x="4038600" y="3839845"/>
            <a:ext cx="298450" cy="298450"/>
          </a:xfrm>
          <a:custGeom>
            <a:avLst/>
            <a:gdLst/>
            <a:ahLst/>
            <a:cxnLst/>
            <a:rect l="l" t="t" r="r" b="b"/>
            <a:pathLst>
              <a:path w="398145" h="398145">
                <a:moveTo>
                  <a:pt x="0" y="198943"/>
                </a:moveTo>
                <a:lnTo>
                  <a:pt x="5254" y="153327"/>
                </a:lnTo>
                <a:lnTo>
                  <a:pt x="20220" y="111452"/>
                </a:lnTo>
                <a:lnTo>
                  <a:pt x="43705" y="74514"/>
                </a:lnTo>
                <a:lnTo>
                  <a:pt x="74514" y="43705"/>
                </a:lnTo>
                <a:lnTo>
                  <a:pt x="111452" y="20220"/>
                </a:lnTo>
                <a:lnTo>
                  <a:pt x="153327" y="5254"/>
                </a:lnTo>
                <a:lnTo>
                  <a:pt x="198943" y="0"/>
                </a:lnTo>
                <a:lnTo>
                  <a:pt x="244558" y="5254"/>
                </a:lnTo>
                <a:lnTo>
                  <a:pt x="286433" y="20220"/>
                </a:lnTo>
                <a:lnTo>
                  <a:pt x="323371" y="43705"/>
                </a:lnTo>
                <a:lnTo>
                  <a:pt x="354180" y="74514"/>
                </a:lnTo>
                <a:lnTo>
                  <a:pt x="377665" y="111452"/>
                </a:lnTo>
                <a:lnTo>
                  <a:pt x="392631" y="153327"/>
                </a:lnTo>
                <a:lnTo>
                  <a:pt x="397886" y="198943"/>
                </a:lnTo>
                <a:lnTo>
                  <a:pt x="392631" y="244558"/>
                </a:lnTo>
                <a:lnTo>
                  <a:pt x="377665" y="286433"/>
                </a:lnTo>
                <a:lnTo>
                  <a:pt x="354180" y="323371"/>
                </a:lnTo>
                <a:lnTo>
                  <a:pt x="323371" y="354180"/>
                </a:lnTo>
                <a:lnTo>
                  <a:pt x="286433" y="377665"/>
                </a:lnTo>
                <a:lnTo>
                  <a:pt x="244558" y="392631"/>
                </a:lnTo>
                <a:lnTo>
                  <a:pt x="198943" y="397886"/>
                </a:lnTo>
                <a:lnTo>
                  <a:pt x="153327" y="392631"/>
                </a:lnTo>
                <a:lnTo>
                  <a:pt x="111452" y="377665"/>
                </a:lnTo>
                <a:lnTo>
                  <a:pt x="74514" y="354180"/>
                </a:lnTo>
                <a:lnTo>
                  <a:pt x="43705" y="323371"/>
                </a:lnTo>
                <a:lnTo>
                  <a:pt x="20220" y="286433"/>
                </a:lnTo>
                <a:lnTo>
                  <a:pt x="5254" y="244558"/>
                </a:lnTo>
                <a:lnTo>
                  <a:pt x="0" y="198943"/>
                </a:lnTo>
                <a:close/>
              </a:path>
            </a:pathLst>
          </a:custGeom>
          <a:ln w="38100">
            <a:solidFill>
              <a:srgbClr val="000000"/>
            </a:solidFill>
          </a:ln>
        </p:spPr>
        <p:txBody>
          <a:bodyPr wrap="square" lIns="0" tIns="0" rIns="0" bIns="0" rtlCol="0"/>
          <a:p>
            <a:endParaRPr sz="1350"/>
          </a:p>
        </p:txBody>
      </p:sp>
      <p:sp>
        <p:nvSpPr>
          <p:cNvPr id="63" name="object 11"/>
          <p:cNvSpPr txBox="1"/>
          <p:nvPr/>
        </p:nvSpPr>
        <p:spPr>
          <a:xfrm>
            <a:off x="4640580" y="3715385"/>
            <a:ext cx="389890" cy="240030"/>
          </a:xfrm>
          <a:prstGeom prst="rect">
            <a:avLst/>
          </a:prstGeom>
        </p:spPr>
        <p:txBody>
          <a:bodyPr vert="horz" wrap="square" lIns="0" tIns="9525" rIns="0" bIns="0" rtlCol="0">
            <a:spAutoFit/>
          </a:bodyPr>
          <a:p>
            <a:pPr marL="12700">
              <a:lnSpc>
                <a:spcPct val="100000"/>
              </a:lnSpc>
              <a:spcBef>
                <a:spcPts val="100"/>
              </a:spcBef>
            </a:pPr>
            <a:r>
              <a:rPr sz="1500" dirty="0">
                <a:latin typeface="Arial" panose="020B0604020202020204"/>
                <a:cs typeface="Arial" panose="020B0604020202020204"/>
              </a:rPr>
              <a:t>A</a:t>
            </a:r>
            <a:r>
              <a:rPr sz="1500" spc="-5" dirty="0">
                <a:latin typeface="Arial" panose="020B0604020202020204"/>
                <a:cs typeface="Arial" panose="020B0604020202020204"/>
              </a:rPr>
              <a:t>L</a:t>
            </a:r>
            <a:r>
              <a:rPr sz="1500" dirty="0">
                <a:latin typeface="Arial" panose="020B0604020202020204"/>
                <a:cs typeface="Arial" panose="020B0604020202020204"/>
              </a:rPr>
              <a:t>U</a:t>
            </a:r>
            <a:endParaRPr sz="1500">
              <a:latin typeface="Arial" panose="020B0604020202020204"/>
              <a:cs typeface="Arial" panose="020B0604020202020204"/>
            </a:endParaRPr>
          </a:p>
        </p:txBody>
      </p:sp>
      <p:sp>
        <p:nvSpPr>
          <p:cNvPr id="64" name="object 12"/>
          <p:cNvSpPr/>
          <p:nvPr/>
        </p:nvSpPr>
        <p:spPr>
          <a:xfrm>
            <a:off x="2266315" y="4283710"/>
            <a:ext cx="2392045" cy="64135"/>
          </a:xfrm>
          <a:custGeom>
            <a:avLst/>
            <a:gdLst/>
            <a:ahLst/>
            <a:cxnLst/>
            <a:rect l="l" t="t" r="r" b="b"/>
            <a:pathLst>
              <a:path w="3189604" h="85725">
                <a:moveTo>
                  <a:pt x="3103270" y="0"/>
                </a:moveTo>
                <a:lnTo>
                  <a:pt x="3103270" y="85724"/>
                </a:lnTo>
                <a:lnTo>
                  <a:pt x="3160420" y="57149"/>
                </a:lnTo>
                <a:lnTo>
                  <a:pt x="3117570" y="57149"/>
                </a:lnTo>
                <a:lnTo>
                  <a:pt x="3117570" y="28574"/>
                </a:lnTo>
                <a:lnTo>
                  <a:pt x="3160420" y="28574"/>
                </a:lnTo>
                <a:lnTo>
                  <a:pt x="3103270" y="0"/>
                </a:lnTo>
                <a:close/>
              </a:path>
              <a:path w="3189604" h="85725">
                <a:moveTo>
                  <a:pt x="3103270" y="28574"/>
                </a:moveTo>
                <a:lnTo>
                  <a:pt x="0" y="28574"/>
                </a:lnTo>
                <a:lnTo>
                  <a:pt x="0" y="57149"/>
                </a:lnTo>
                <a:lnTo>
                  <a:pt x="3103270" y="57149"/>
                </a:lnTo>
                <a:lnTo>
                  <a:pt x="3103270" y="28574"/>
                </a:lnTo>
                <a:close/>
              </a:path>
              <a:path w="3189604" h="85725">
                <a:moveTo>
                  <a:pt x="3160420" y="28574"/>
                </a:moveTo>
                <a:lnTo>
                  <a:pt x="3117570" y="28574"/>
                </a:lnTo>
                <a:lnTo>
                  <a:pt x="3117570" y="57149"/>
                </a:lnTo>
                <a:lnTo>
                  <a:pt x="3160420" y="57149"/>
                </a:lnTo>
                <a:lnTo>
                  <a:pt x="3188995" y="42862"/>
                </a:lnTo>
                <a:lnTo>
                  <a:pt x="3160420" y="28574"/>
                </a:lnTo>
                <a:close/>
              </a:path>
            </a:pathLst>
          </a:custGeom>
          <a:solidFill>
            <a:srgbClr val="FF0000"/>
          </a:solidFill>
        </p:spPr>
        <p:txBody>
          <a:bodyPr wrap="square" lIns="0" tIns="0" rIns="0" bIns="0" rtlCol="0"/>
          <a:p>
            <a:endParaRPr sz="1350"/>
          </a:p>
        </p:txBody>
      </p:sp>
      <p:sp>
        <p:nvSpPr>
          <p:cNvPr id="65" name="object 14"/>
          <p:cNvSpPr/>
          <p:nvPr/>
        </p:nvSpPr>
        <p:spPr>
          <a:xfrm>
            <a:off x="2266315" y="4062730"/>
            <a:ext cx="1800860" cy="64135"/>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00FF"/>
          </a:solidFill>
        </p:spPr>
        <p:txBody>
          <a:bodyPr wrap="square" lIns="0" tIns="0" rIns="0" bIns="0" rtlCol="0"/>
          <a:p>
            <a:endParaRPr sz="1350"/>
          </a:p>
        </p:txBody>
      </p:sp>
      <p:sp>
        <p:nvSpPr>
          <p:cNvPr id="67" name="object 17"/>
          <p:cNvSpPr/>
          <p:nvPr/>
        </p:nvSpPr>
        <p:spPr>
          <a:xfrm>
            <a:off x="3638550" y="3216910"/>
            <a:ext cx="21590" cy="1351280"/>
          </a:xfrm>
          <a:custGeom>
            <a:avLst/>
            <a:gdLst/>
            <a:ahLst/>
            <a:cxnLst/>
            <a:rect l="l" t="t" r="r" b="b"/>
            <a:pathLst>
              <a:path w="28575" h="1801495">
                <a:moveTo>
                  <a:pt x="22186" y="0"/>
                </a:moveTo>
                <a:lnTo>
                  <a:pt x="6400" y="0"/>
                </a:lnTo>
                <a:lnTo>
                  <a:pt x="0" y="6400"/>
                </a:lnTo>
                <a:lnTo>
                  <a:pt x="0" y="22212"/>
                </a:lnTo>
                <a:lnTo>
                  <a:pt x="6400" y="28613"/>
                </a:lnTo>
                <a:lnTo>
                  <a:pt x="22186" y="28613"/>
                </a:lnTo>
                <a:lnTo>
                  <a:pt x="28575" y="22212"/>
                </a:lnTo>
                <a:lnTo>
                  <a:pt x="28575" y="6400"/>
                </a:lnTo>
                <a:lnTo>
                  <a:pt x="22186" y="0"/>
                </a:lnTo>
                <a:close/>
              </a:path>
              <a:path w="28575" h="1801495">
                <a:moveTo>
                  <a:pt x="22186" y="57188"/>
                </a:moveTo>
                <a:lnTo>
                  <a:pt x="6400" y="57188"/>
                </a:lnTo>
                <a:lnTo>
                  <a:pt x="0" y="63576"/>
                </a:lnTo>
                <a:lnTo>
                  <a:pt x="0" y="79387"/>
                </a:lnTo>
                <a:lnTo>
                  <a:pt x="6400" y="85788"/>
                </a:lnTo>
                <a:lnTo>
                  <a:pt x="22186" y="85788"/>
                </a:lnTo>
                <a:lnTo>
                  <a:pt x="28575" y="79387"/>
                </a:lnTo>
                <a:lnTo>
                  <a:pt x="28575" y="63576"/>
                </a:lnTo>
                <a:lnTo>
                  <a:pt x="22186" y="57188"/>
                </a:lnTo>
                <a:close/>
              </a:path>
              <a:path w="28575" h="1801495">
                <a:moveTo>
                  <a:pt x="22186" y="114363"/>
                </a:moveTo>
                <a:lnTo>
                  <a:pt x="6400" y="114363"/>
                </a:lnTo>
                <a:lnTo>
                  <a:pt x="0" y="120764"/>
                </a:lnTo>
                <a:lnTo>
                  <a:pt x="0" y="136563"/>
                </a:lnTo>
                <a:lnTo>
                  <a:pt x="6400" y="142963"/>
                </a:lnTo>
                <a:lnTo>
                  <a:pt x="22186" y="142963"/>
                </a:lnTo>
                <a:lnTo>
                  <a:pt x="28575" y="136563"/>
                </a:lnTo>
                <a:lnTo>
                  <a:pt x="28575" y="120764"/>
                </a:lnTo>
                <a:lnTo>
                  <a:pt x="22186" y="114363"/>
                </a:lnTo>
                <a:close/>
              </a:path>
              <a:path w="28575" h="1801495">
                <a:moveTo>
                  <a:pt x="22186" y="171538"/>
                </a:moveTo>
                <a:lnTo>
                  <a:pt x="6400" y="171538"/>
                </a:lnTo>
                <a:lnTo>
                  <a:pt x="0" y="177939"/>
                </a:lnTo>
                <a:lnTo>
                  <a:pt x="0" y="193751"/>
                </a:lnTo>
                <a:lnTo>
                  <a:pt x="6400" y="200139"/>
                </a:lnTo>
                <a:lnTo>
                  <a:pt x="22186" y="200139"/>
                </a:lnTo>
                <a:lnTo>
                  <a:pt x="28575" y="193751"/>
                </a:lnTo>
                <a:lnTo>
                  <a:pt x="28575" y="177939"/>
                </a:lnTo>
                <a:lnTo>
                  <a:pt x="22186" y="171538"/>
                </a:lnTo>
                <a:close/>
              </a:path>
              <a:path w="28575" h="1801495">
                <a:moveTo>
                  <a:pt x="22186" y="228714"/>
                </a:moveTo>
                <a:lnTo>
                  <a:pt x="6400" y="228714"/>
                </a:lnTo>
                <a:lnTo>
                  <a:pt x="0" y="235115"/>
                </a:lnTo>
                <a:lnTo>
                  <a:pt x="0" y="250926"/>
                </a:lnTo>
                <a:lnTo>
                  <a:pt x="6400" y="257327"/>
                </a:lnTo>
                <a:lnTo>
                  <a:pt x="22186" y="257327"/>
                </a:lnTo>
                <a:lnTo>
                  <a:pt x="28575" y="250926"/>
                </a:lnTo>
                <a:lnTo>
                  <a:pt x="28575" y="235115"/>
                </a:lnTo>
                <a:lnTo>
                  <a:pt x="22186" y="228714"/>
                </a:lnTo>
                <a:close/>
              </a:path>
              <a:path w="28575" h="1801495">
                <a:moveTo>
                  <a:pt x="22186" y="285902"/>
                </a:moveTo>
                <a:lnTo>
                  <a:pt x="6400" y="285902"/>
                </a:lnTo>
                <a:lnTo>
                  <a:pt x="0" y="292290"/>
                </a:lnTo>
                <a:lnTo>
                  <a:pt x="0" y="308102"/>
                </a:lnTo>
                <a:lnTo>
                  <a:pt x="6400" y="314502"/>
                </a:lnTo>
                <a:lnTo>
                  <a:pt x="22186" y="314502"/>
                </a:lnTo>
                <a:lnTo>
                  <a:pt x="28575" y="308102"/>
                </a:lnTo>
                <a:lnTo>
                  <a:pt x="28575" y="292290"/>
                </a:lnTo>
                <a:lnTo>
                  <a:pt x="22186" y="285902"/>
                </a:lnTo>
                <a:close/>
              </a:path>
              <a:path w="28575" h="1801495">
                <a:moveTo>
                  <a:pt x="22186" y="343077"/>
                </a:moveTo>
                <a:lnTo>
                  <a:pt x="6400" y="343077"/>
                </a:lnTo>
                <a:lnTo>
                  <a:pt x="0" y="349478"/>
                </a:lnTo>
                <a:lnTo>
                  <a:pt x="0" y="365277"/>
                </a:lnTo>
                <a:lnTo>
                  <a:pt x="6400" y="371678"/>
                </a:lnTo>
                <a:lnTo>
                  <a:pt x="22186" y="371678"/>
                </a:lnTo>
                <a:lnTo>
                  <a:pt x="28575" y="365277"/>
                </a:lnTo>
                <a:lnTo>
                  <a:pt x="28575" y="349478"/>
                </a:lnTo>
                <a:lnTo>
                  <a:pt x="22186" y="343077"/>
                </a:lnTo>
                <a:close/>
              </a:path>
              <a:path w="28575" h="1801495">
                <a:moveTo>
                  <a:pt x="22186" y="400253"/>
                </a:moveTo>
                <a:lnTo>
                  <a:pt x="6400" y="400253"/>
                </a:lnTo>
                <a:lnTo>
                  <a:pt x="0" y="406654"/>
                </a:lnTo>
                <a:lnTo>
                  <a:pt x="0" y="422465"/>
                </a:lnTo>
                <a:lnTo>
                  <a:pt x="6400" y="428853"/>
                </a:lnTo>
                <a:lnTo>
                  <a:pt x="22186" y="428853"/>
                </a:lnTo>
                <a:lnTo>
                  <a:pt x="28575" y="422465"/>
                </a:lnTo>
                <a:lnTo>
                  <a:pt x="28575" y="406654"/>
                </a:lnTo>
                <a:lnTo>
                  <a:pt x="22186" y="400253"/>
                </a:lnTo>
                <a:close/>
              </a:path>
              <a:path w="28575" h="1801495">
                <a:moveTo>
                  <a:pt x="22186" y="457428"/>
                </a:moveTo>
                <a:lnTo>
                  <a:pt x="6400" y="457428"/>
                </a:lnTo>
                <a:lnTo>
                  <a:pt x="0" y="463829"/>
                </a:lnTo>
                <a:lnTo>
                  <a:pt x="0" y="479640"/>
                </a:lnTo>
                <a:lnTo>
                  <a:pt x="6400" y="486041"/>
                </a:lnTo>
                <a:lnTo>
                  <a:pt x="22186" y="486041"/>
                </a:lnTo>
                <a:lnTo>
                  <a:pt x="28575" y="479640"/>
                </a:lnTo>
                <a:lnTo>
                  <a:pt x="28575" y="463829"/>
                </a:lnTo>
                <a:lnTo>
                  <a:pt x="22186" y="457428"/>
                </a:lnTo>
                <a:close/>
              </a:path>
              <a:path w="28575" h="1801495">
                <a:moveTo>
                  <a:pt x="22186" y="514616"/>
                </a:moveTo>
                <a:lnTo>
                  <a:pt x="6400" y="514616"/>
                </a:lnTo>
                <a:lnTo>
                  <a:pt x="0" y="521004"/>
                </a:lnTo>
                <a:lnTo>
                  <a:pt x="0" y="536816"/>
                </a:lnTo>
                <a:lnTo>
                  <a:pt x="6400" y="543217"/>
                </a:lnTo>
                <a:lnTo>
                  <a:pt x="22186" y="543217"/>
                </a:lnTo>
                <a:lnTo>
                  <a:pt x="28575" y="536816"/>
                </a:lnTo>
                <a:lnTo>
                  <a:pt x="28575" y="521004"/>
                </a:lnTo>
                <a:lnTo>
                  <a:pt x="22186" y="514616"/>
                </a:lnTo>
                <a:close/>
              </a:path>
              <a:path w="28575" h="1801495">
                <a:moveTo>
                  <a:pt x="22186" y="571792"/>
                </a:moveTo>
                <a:lnTo>
                  <a:pt x="6400" y="571792"/>
                </a:lnTo>
                <a:lnTo>
                  <a:pt x="0" y="578192"/>
                </a:lnTo>
                <a:lnTo>
                  <a:pt x="0" y="593991"/>
                </a:lnTo>
                <a:lnTo>
                  <a:pt x="6400" y="600392"/>
                </a:lnTo>
                <a:lnTo>
                  <a:pt x="22186" y="600392"/>
                </a:lnTo>
                <a:lnTo>
                  <a:pt x="28575" y="593991"/>
                </a:lnTo>
                <a:lnTo>
                  <a:pt x="28575" y="578192"/>
                </a:lnTo>
                <a:lnTo>
                  <a:pt x="22186" y="571792"/>
                </a:lnTo>
                <a:close/>
              </a:path>
              <a:path w="28575" h="1801495">
                <a:moveTo>
                  <a:pt x="22186" y="628967"/>
                </a:moveTo>
                <a:lnTo>
                  <a:pt x="6400" y="628967"/>
                </a:lnTo>
                <a:lnTo>
                  <a:pt x="0" y="635368"/>
                </a:lnTo>
                <a:lnTo>
                  <a:pt x="0" y="651179"/>
                </a:lnTo>
                <a:lnTo>
                  <a:pt x="6400" y="657567"/>
                </a:lnTo>
                <a:lnTo>
                  <a:pt x="22186" y="657567"/>
                </a:lnTo>
                <a:lnTo>
                  <a:pt x="28575" y="651179"/>
                </a:lnTo>
                <a:lnTo>
                  <a:pt x="28575" y="635368"/>
                </a:lnTo>
                <a:lnTo>
                  <a:pt x="22186" y="628967"/>
                </a:lnTo>
                <a:close/>
              </a:path>
              <a:path w="28575" h="1801495">
                <a:moveTo>
                  <a:pt x="22186" y="686142"/>
                </a:moveTo>
                <a:lnTo>
                  <a:pt x="6400" y="686142"/>
                </a:lnTo>
                <a:lnTo>
                  <a:pt x="0" y="692543"/>
                </a:lnTo>
                <a:lnTo>
                  <a:pt x="0" y="708355"/>
                </a:lnTo>
                <a:lnTo>
                  <a:pt x="6400" y="714756"/>
                </a:lnTo>
                <a:lnTo>
                  <a:pt x="22186" y="714756"/>
                </a:lnTo>
                <a:lnTo>
                  <a:pt x="28575" y="708355"/>
                </a:lnTo>
                <a:lnTo>
                  <a:pt x="28575" y="692543"/>
                </a:lnTo>
                <a:lnTo>
                  <a:pt x="22186" y="686142"/>
                </a:lnTo>
                <a:close/>
              </a:path>
              <a:path w="28575" h="1801495">
                <a:moveTo>
                  <a:pt x="22186" y="743331"/>
                </a:moveTo>
                <a:lnTo>
                  <a:pt x="6400" y="743331"/>
                </a:lnTo>
                <a:lnTo>
                  <a:pt x="0" y="749719"/>
                </a:lnTo>
                <a:lnTo>
                  <a:pt x="0" y="765530"/>
                </a:lnTo>
                <a:lnTo>
                  <a:pt x="6400" y="771931"/>
                </a:lnTo>
                <a:lnTo>
                  <a:pt x="22186" y="771931"/>
                </a:lnTo>
                <a:lnTo>
                  <a:pt x="28575" y="765530"/>
                </a:lnTo>
                <a:lnTo>
                  <a:pt x="28575" y="749719"/>
                </a:lnTo>
                <a:lnTo>
                  <a:pt x="22186" y="743331"/>
                </a:lnTo>
                <a:close/>
              </a:path>
              <a:path w="28575" h="1801495">
                <a:moveTo>
                  <a:pt x="22186" y="800506"/>
                </a:moveTo>
                <a:lnTo>
                  <a:pt x="6400" y="800506"/>
                </a:lnTo>
                <a:lnTo>
                  <a:pt x="0" y="806907"/>
                </a:lnTo>
                <a:lnTo>
                  <a:pt x="0" y="822706"/>
                </a:lnTo>
                <a:lnTo>
                  <a:pt x="6400" y="829106"/>
                </a:lnTo>
                <a:lnTo>
                  <a:pt x="22186" y="829106"/>
                </a:lnTo>
                <a:lnTo>
                  <a:pt x="28575" y="822706"/>
                </a:lnTo>
                <a:lnTo>
                  <a:pt x="28575" y="806907"/>
                </a:lnTo>
                <a:lnTo>
                  <a:pt x="22186" y="800506"/>
                </a:lnTo>
                <a:close/>
              </a:path>
              <a:path w="28575" h="1801495">
                <a:moveTo>
                  <a:pt x="22186" y="857681"/>
                </a:moveTo>
                <a:lnTo>
                  <a:pt x="6400" y="857681"/>
                </a:lnTo>
                <a:lnTo>
                  <a:pt x="0" y="864082"/>
                </a:lnTo>
                <a:lnTo>
                  <a:pt x="0" y="879894"/>
                </a:lnTo>
                <a:lnTo>
                  <a:pt x="6400" y="886282"/>
                </a:lnTo>
                <a:lnTo>
                  <a:pt x="22186" y="886282"/>
                </a:lnTo>
                <a:lnTo>
                  <a:pt x="28575" y="879894"/>
                </a:lnTo>
                <a:lnTo>
                  <a:pt x="28575" y="864082"/>
                </a:lnTo>
                <a:lnTo>
                  <a:pt x="22186" y="857681"/>
                </a:lnTo>
                <a:close/>
              </a:path>
              <a:path w="28575" h="1801495">
                <a:moveTo>
                  <a:pt x="22186" y="914857"/>
                </a:moveTo>
                <a:lnTo>
                  <a:pt x="6400" y="914857"/>
                </a:lnTo>
                <a:lnTo>
                  <a:pt x="0" y="921258"/>
                </a:lnTo>
                <a:lnTo>
                  <a:pt x="0" y="937069"/>
                </a:lnTo>
                <a:lnTo>
                  <a:pt x="6400" y="943470"/>
                </a:lnTo>
                <a:lnTo>
                  <a:pt x="22186" y="943470"/>
                </a:lnTo>
                <a:lnTo>
                  <a:pt x="28575" y="937069"/>
                </a:lnTo>
                <a:lnTo>
                  <a:pt x="28575" y="921258"/>
                </a:lnTo>
                <a:lnTo>
                  <a:pt x="22186" y="914857"/>
                </a:lnTo>
                <a:close/>
              </a:path>
              <a:path w="28575" h="1801495">
                <a:moveTo>
                  <a:pt x="22186" y="972045"/>
                </a:moveTo>
                <a:lnTo>
                  <a:pt x="6400" y="972045"/>
                </a:lnTo>
                <a:lnTo>
                  <a:pt x="0" y="978433"/>
                </a:lnTo>
                <a:lnTo>
                  <a:pt x="0" y="994244"/>
                </a:lnTo>
                <a:lnTo>
                  <a:pt x="6400" y="1000645"/>
                </a:lnTo>
                <a:lnTo>
                  <a:pt x="22186" y="1000645"/>
                </a:lnTo>
                <a:lnTo>
                  <a:pt x="28575" y="994244"/>
                </a:lnTo>
                <a:lnTo>
                  <a:pt x="28575" y="978433"/>
                </a:lnTo>
                <a:lnTo>
                  <a:pt x="22186" y="972045"/>
                </a:lnTo>
                <a:close/>
              </a:path>
              <a:path w="28575" h="1801495">
                <a:moveTo>
                  <a:pt x="22186" y="1029220"/>
                </a:moveTo>
                <a:lnTo>
                  <a:pt x="6400" y="1029220"/>
                </a:lnTo>
                <a:lnTo>
                  <a:pt x="0" y="1035621"/>
                </a:lnTo>
                <a:lnTo>
                  <a:pt x="0" y="1051420"/>
                </a:lnTo>
                <a:lnTo>
                  <a:pt x="6400" y="1057821"/>
                </a:lnTo>
                <a:lnTo>
                  <a:pt x="22186" y="1057821"/>
                </a:lnTo>
                <a:lnTo>
                  <a:pt x="28575" y="1051420"/>
                </a:lnTo>
                <a:lnTo>
                  <a:pt x="28575" y="1035621"/>
                </a:lnTo>
                <a:lnTo>
                  <a:pt x="22186" y="1029220"/>
                </a:lnTo>
                <a:close/>
              </a:path>
              <a:path w="28575" h="1801495">
                <a:moveTo>
                  <a:pt x="22186" y="1086396"/>
                </a:moveTo>
                <a:lnTo>
                  <a:pt x="6400" y="1086396"/>
                </a:lnTo>
                <a:lnTo>
                  <a:pt x="0" y="1092796"/>
                </a:lnTo>
                <a:lnTo>
                  <a:pt x="0" y="1108608"/>
                </a:lnTo>
                <a:lnTo>
                  <a:pt x="6400" y="1114996"/>
                </a:lnTo>
                <a:lnTo>
                  <a:pt x="22186" y="1114996"/>
                </a:lnTo>
                <a:lnTo>
                  <a:pt x="28575" y="1108608"/>
                </a:lnTo>
                <a:lnTo>
                  <a:pt x="28575" y="1092796"/>
                </a:lnTo>
                <a:lnTo>
                  <a:pt x="22186" y="1086396"/>
                </a:lnTo>
                <a:close/>
              </a:path>
              <a:path w="28575" h="1801495">
                <a:moveTo>
                  <a:pt x="22186" y="1143571"/>
                </a:moveTo>
                <a:lnTo>
                  <a:pt x="6400" y="1143571"/>
                </a:lnTo>
                <a:lnTo>
                  <a:pt x="0" y="1149972"/>
                </a:lnTo>
                <a:lnTo>
                  <a:pt x="0" y="1165783"/>
                </a:lnTo>
                <a:lnTo>
                  <a:pt x="6400" y="1172184"/>
                </a:lnTo>
                <a:lnTo>
                  <a:pt x="22186" y="1172184"/>
                </a:lnTo>
                <a:lnTo>
                  <a:pt x="28575" y="1165783"/>
                </a:lnTo>
                <a:lnTo>
                  <a:pt x="28575" y="1149972"/>
                </a:lnTo>
                <a:lnTo>
                  <a:pt x="22186" y="1143571"/>
                </a:lnTo>
                <a:close/>
              </a:path>
              <a:path w="28575" h="1801495">
                <a:moveTo>
                  <a:pt x="22186" y="1200759"/>
                </a:moveTo>
                <a:lnTo>
                  <a:pt x="6400" y="1200759"/>
                </a:lnTo>
                <a:lnTo>
                  <a:pt x="0" y="1207147"/>
                </a:lnTo>
                <a:lnTo>
                  <a:pt x="0" y="1222959"/>
                </a:lnTo>
                <a:lnTo>
                  <a:pt x="6400" y="1229360"/>
                </a:lnTo>
                <a:lnTo>
                  <a:pt x="22186" y="1229360"/>
                </a:lnTo>
                <a:lnTo>
                  <a:pt x="28575" y="1222959"/>
                </a:lnTo>
                <a:lnTo>
                  <a:pt x="28575" y="1207147"/>
                </a:lnTo>
                <a:lnTo>
                  <a:pt x="22186" y="1200759"/>
                </a:lnTo>
                <a:close/>
              </a:path>
              <a:path w="28575" h="1801495">
                <a:moveTo>
                  <a:pt x="22186" y="1257935"/>
                </a:moveTo>
                <a:lnTo>
                  <a:pt x="6400" y="1257935"/>
                </a:lnTo>
                <a:lnTo>
                  <a:pt x="0" y="1264335"/>
                </a:lnTo>
                <a:lnTo>
                  <a:pt x="0" y="1280147"/>
                </a:lnTo>
                <a:lnTo>
                  <a:pt x="6400" y="1286535"/>
                </a:lnTo>
                <a:lnTo>
                  <a:pt x="22186" y="1286535"/>
                </a:lnTo>
                <a:lnTo>
                  <a:pt x="28575" y="1280147"/>
                </a:lnTo>
                <a:lnTo>
                  <a:pt x="28575" y="1264335"/>
                </a:lnTo>
                <a:lnTo>
                  <a:pt x="22186" y="1257935"/>
                </a:lnTo>
                <a:close/>
              </a:path>
              <a:path w="28575" h="1801495">
                <a:moveTo>
                  <a:pt x="22186" y="1315110"/>
                </a:moveTo>
                <a:lnTo>
                  <a:pt x="6400" y="1315110"/>
                </a:lnTo>
                <a:lnTo>
                  <a:pt x="0" y="1321511"/>
                </a:lnTo>
                <a:lnTo>
                  <a:pt x="0" y="1337322"/>
                </a:lnTo>
                <a:lnTo>
                  <a:pt x="6400" y="1343710"/>
                </a:lnTo>
                <a:lnTo>
                  <a:pt x="22186" y="1343710"/>
                </a:lnTo>
                <a:lnTo>
                  <a:pt x="28575" y="1337322"/>
                </a:lnTo>
                <a:lnTo>
                  <a:pt x="28575" y="1321511"/>
                </a:lnTo>
                <a:lnTo>
                  <a:pt x="22186" y="1315110"/>
                </a:lnTo>
                <a:close/>
              </a:path>
              <a:path w="28575" h="1801495">
                <a:moveTo>
                  <a:pt x="22186" y="1372285"/>
                </a:moveTo>
                <a:lnTo>
                  <a:pt x="6400" y="1372285"/>
                </a:lnTo>
                <a:lnTo>
                  <a:pt x="0" y="1378686"/>
                </a:lnTo>
                <a:lnTo>
                  <a:pt x="0" y="1394498"/>
                </a:lnTo>
                <a:lnTo>
                  <a:pt x="6400" y="1400898"/>
                </a:lnTo>
                <a:lnTo>
                  <a:pt x="22186" y="1400898"/>
                </a:lnTo>
                <a:lnTo>
                  <a:pt x="28575" y="1394498"/>
                </a:lnTo>
                <a:lnTo>
                  <a:pt x="28575" y="1378686"/>
                </a:lnTo>
                <a:lnTo>
                  <a:pt x="22186" y="1372285"/>
                </a:lnTo>
                <a:close/>
              </a:path>
              <a:path w="28575" h="1801495">
                <a:moveTo>
                  <a:pt x="22186" y="1429473"/>
                </a:moveTo>
                <a:lnTo>
                  <a:pt x="6400" y="1429473"/>
                </a:lnTo>
                <a:lnTo>
                  <a:pt x="0" y="1435862"/>
                </a:lnTo>
                <a:lnTo>
                  <a:pt x="0" y="1451673"/>
                </a:lnTo>
                <a:lnTo>
                  <a:pt x="6400" y="1458074"/>
                </a:lnTo>
                <a:lnTo>
                  <a:pt x="22186" y="1458074"/>
                </a:lnTo>
                <a:lnTo>
                  <a:pt x="28575" y="1451673"/>
                </a:lnTo>
                <a:lnTo>
                  <a:pt x="28575" y="1435862"/>
                </a:lnTo>
                <a:lnTo>
                  <a:pt x="22186" y="1429473"/>
                </a:lnTo>
                <a:close/>
              </a:path>
              <a:path w="28575" h="1801495">
                <a:moveTo>
                  <a:pt x="22186" y="1486649"/>
                </a:moveTo>
                <a:lnTo>
                  <a:pt x="6400" y="1486649"/>
                </a:lnTo>
                <a:lnTo>
                  <a:pt x="0" y="1493050"/>
                </a:lnTo>
                <a:lnTo>
                  <a:pt x="0" y="1508861"/>
                </a:lnTo>
                <a:lnTo>
                  <a:pt x="6400" y="1515249"/>
                </a:lnTo>
                <a:lnTo>
                  <a:pt x="22186" y="1515249"/>
                </a:lnTo>
                <a:lnTo>
                  <a:pt x="28575" y="1508861"/>
                </a:lnTo>
                <a:lnTo>
                  <a:pt x="28575" y="1493050"/>
                </a:lnTo>
                <a:lnTo>
                  <a:pt x="22186" y="1486649"/>
                </a:lnTo>
                <a:close/>
              </a:path>
              <a:path w="28575" h="1801495">
                <a:moveTo>
                  <a:pt x="22186" y="1543824"/>
                </a:moveTo>
                <a:lnTo>
                  <a:pt x="6400" y="1543824"/>
                </a:lnTo>
                <a:lnTo>
                  <a:pt x="0" y="1550225"/>
                </a:lnTo>
                <a:lnTo>
                  <a:pt x="0" y="1566037"/>
                </a:lnTo>
                <a:lnTo>
                  <a:pt x="6400" y="1572425"/>
                </a:lnTo>
                <a:lnTo>
                  <a:pt x="22186" y="1572425"/>
                </a:lnTo>
                <a:lnTo>
                  <a:pt x="28575" y="1566037"/>
                </a:lnTo>
                <a:lnTo>
                  <a:pt x="28575" y="1550225"/>
                </a:lnTo>
                <a:lnTo>
                  <a:pt x="22186" y="1543824"/>
                </a:lnTo>
                <a:close/>
              </a:path>
              <a:path w="28575" h="1801495">
                <a:moveTo>
                  <a:pt x="22186" y="1601000"/>
                </a:moveTo>
                <a:lnTo>
                  <a:pt x="6400" y="1601000"/>
                </a:lnTo>
                <a:lnTo>
                  <a:pt x="0" y="1607400"/>
                </a:lnTo>
                <a:lnTo>
                  <a:pt x="0" y="1623212"/>
                </a:lnTo>
                <a:lnTo>
                  <a:pt x="6400" y="1629613"/>
                </a:lnTo>
                <a:lnTo>
                  <a:pt x="22186" y="1629613"/>
                </a:lnTo>
                <a:lnTo>
                  <a:pt x="28575" y="1623212"/>
                </a:lnTo>
                <a:lnTo>
                  <a:pt x="28575" y="1607400"/>
                </a:lnTo>
                <a:lnTo>
                  <a:pt x="22186" y="1601000"/>
                </a:lnTo>
                <a:close/>
              </a:path>
              <a:path w="28575" h="1801495">
                <a:moveTo>
                  <a:pt x="22186" y="1658188"/>
                </a:moveTo>
                <a:lnTo>
                  <a:pt x="6400" y="1658188"/>
                </a:lnTo>
                <a:lnTo>
                  <a:pt x="0" y="1664576"/>
                </a:lnTo>
                <a:lnTo>
                  <a:pt x="0" y="1680387"/>
                </a:lnTo>
                <a:lnTo>
                  <a:pt x="6400" y="1686788"/>
                </a:lnTo>
                <a:lnTo>
                  <a:pt x="22186" y="1686788"/>
                </a:lnTo>
                <a:lnTo>
                  <a:pt x="28575" y="1680387"/>
                </a:lnTo>
                <a:lnTo>
                  <a:pt x="28575" y="1664576"/>
                </a:lnTo>
                <a:lnTo>
                  <a:pt x="22186" y="1658188"/>
                </a:lnTo>
                <a:close/>
              </a:path>
              <a:path w="28575" h="1801495">
                <a:moveTo>
                  <a:pt x="22186" y="1715363"/>
                </a:moveTo>
                <a:lnTo>
                  <a:pt x="6400" y="1715363"/>
                </a:lnTo>
                <a:lnTo>
                  <a:pt x="0" y="1721764"/>
                </a:lnTo>
                <a:lnTo>
                  <a:pt x="0" y="1737575"/>
                </a:lnTo>
                <a:lnTo>
                  <a:pt x="6400" y="1743964"/>
                </a:lnTo>
                <a:lnTo>
                  <a:pt x="22186" y="1743964"/>
                </a:lnTo>
                <a:lnTo>
                  <a:pt x="28575" y="1737575"/>
                </a:lnTo>
                <a:lnTo>
                  <a:pt x="28575" y="1721764"/>
                </a:lnTo>
                <a:lnTo>
                  <a:pt x="22186" y="1715363"/>
                </a:lnTo>
                <a:close/>
              </a:path>
              <a:path w="28575" h="1801495">
                <a:moveTo>
                  <a:pt x="22186" y="1772539"/>
                </a:moveTo>
                <a:lnTo>
                  <a:pt x="6400" y="1772539"/>
                </a:lnTo>
                <a:lnTo>
                  <a:pt x="0" y="1778939"/>
                </a:lnTo>
                <a:lnTo>
                  <a:pt x="0" y="1794751"/>
                </a:lnTo>
                <a:lnTo>
                  <a:pt x="6400" y="1801139"/>
                </a:lnTo>
                <a:lnTo>
                  <a:pt x="22186" y="1801139"/>
                </a:lnTo>
                <a:lnTo>
                  <a:pt x="28575" y="1794751"/>
                </a:lnTo>
                <a:lnTo>
                  <a:pt x="28575" y="1778939"/>
                </a:lnTo>
                <a:lnTo>
                  <a:pt x="22186" y="1772539"/>
                </a:lnTo>
                <a:close/>
              </a:path>
            </a:pathLst>
          </a:custGeom>
          <a:solidFill>
            <a:srgbClr val="7F7F7F"/>
          </a:solidFill>
        </p:spPr>
        <p:txBody>
          <a:bodyPr wrap="square" lIns="0" tIns="0" rIns="0" bIns="0" rtlCol="0"/>
          <a:p>
            <a:endParaRPr sz="1350"/>
          </a:p>
        </p:txBody>
      </p:sp>
      <p:sp>
        <p:nvSpPr>
          <p:cNvPr id="68" name="object 18"/>
          <p:cNvSpPr/>
          <p:nvPr/>
        </p:nvSpPr>
        <p:spPr>
          <a:xfrm>
            <a:off x="5360670" y="3216910"/>
            <a:ext cx="21590" cy="1351280"/>
          </a:xfrm>
          <a:custGeom>
            <a:avLst/>
            <a:gdLst/>
            <a:ahLst/>
            <a:cxnLst/>
            <a:rect l="l" t="t" r="r" b="b"/>
            <a:pathLst>
              <a:path w="28575" h="1801495">
                <a:moveTo>
                  <a:pt x="22174" y="0"/>
                </a:moveTo>
                <a:lnTo>
                  <a:pt x="6388" y="0"/>
                </a:lnTo>
                <a:lnTo>
                  <a:pt x="0" y="6400"/>
                </a:lnTo>
                <a:lnTo>
                  <a:pt x="0" y="22212"/>
                </a:lnTo>
                <a:lnTo>
                  <a:pt x="6388" y="28613"/>
                </a:lnTo>
                <a:lnTo>
                  <a:pt x="22174" y="28613"/>
                </a:lnTo>
                <a:lnTo>
                  <a:pt x="28575" y="22212"/>
                </a:lnTo>
                <a:lnTo>
                  <a:pt x="28575" y="6400"/>
                </a:lnTo>
                <a:lnTo>
                  <a:pt x="22174" y="0"/>
                </a:lnTo>
                <a:close/>
              </a:path>
              <a:path w="28575" h="1801495">
                <a:moveTo>
                  <a:pt x="22174" y="57188"/>
                </a:moveTo>
                <a:lnTo>
                  <a:pt x="6388" y="57188"/>
                </a:lnTo>
                <a:lnTo>
                  <a:pt x="0" y="63576"/>
                </a:lnTo>
                <a:lnTo>
                  <a:pt x="0" y="79387"/>
                </a:lnTo>
                <a:lnTo>
                  <a:pt x="6388" y="85788"/>
                </a:lnTo>
                <a:lnTo>
                  <a:pt x="22174" y="85788"/>
                </a:lnTo>
                <a:lnTo>
                  <a:pt x="28575" y="79387"/>
                </a:lnTo>
                <a:lnTo>
                  <a:pt x="28575" y="63576"/>
                </a:lnTo>
                <a:lnTo>
                  <a:pt x="22174" y="57188"/>
                </a:lnTo>
                <a:close/>
              </a:path>
              <a:path w="28575" h="1801495">
                <a:moveTo>
                  <a:pt x="22174" y="114363"/>
                </a:moveTo>
                <a:lnTo>
                  <a:pt x="6388" y="114363"/>
                </a:lnTo>
                <a:lnTo>
                  <a:pt x="0" y="120764"/>
                </a:lnTo>
                <a:lnTo>
                  <a:pt x="0" y="136563"/>
                </a:lnTo>
                <a:lnTo>
                  <a:pt x="6388" y="142963"/>
                </a:lnTo>
                <a:lnTo>
                  <a:pt x="22174" y="142963"/>
                </a:lnTo>
                <a:lnTo>
                  <a:pt x="28575" y="136563"/>
                </a:lnTo>
                <a:lnTo>
                  <a:pt x="28575" y="120764"/>
                </a:lnTo>
                <a:lnTo>
                  <a:pt x="22174" y="114363"/>
                </a:lnTo>
                <a:close/>
              </a:path>
              <a:path w="28575" h="1801495">
                <a:moveTo>
                  <a:pt x="22174" y="171538"/>
                </a:moveTo>
                <a:lnTo>
                  <a:pt x="6388" y="171538"/>
                </a:lnTo>
                <a:lnTo>
                  <a:pt x="0" y="177939"/>
                </a:lnTo>
                <a:lnTo>
                  <a:pt x="0" y="193751"/>
                </a:lnTo>
                <a:lnTo>
                  <a:pt x="6388" y="200139"/>
                </a:lnTo>
                <a:lnTo>
                  <a:pt x="22174" y="200139"/>
                </a:lnTo>
                <a:lnTo>
                  <a:pt x="28575" y="193751"/>
                </a:lnTo>
                <a:lnTo>
                  <a:pt x="28575" y="177939"/>
                </a:lnTo>
                <a:lnTo>
                  <a:pt x="22174" y="171538"/>
                </a:lnTo>
                <a:close/>
              </a:path>
              <a:path w="28575" h="1801495">
                <a:moveTo>
                  <a:pt x="22174" y="228714"/>
                </a:moveTo>
                <a:lnTo>
                  <a:pt x="6388" y="228714"/>
                </a:lnTo>
                <a:lnTo>
                  <a:pt x="0" y="235115"/>
                </a:lnTo>
                <a:lnTo>
                  <a:pt x="0" y="250926"/>
                </a:lnTo>
                <a:lnTo>
                  <a:pt x="6388" y="257327"/>
                </a:lnTo>
                <a:lnTo>
                  <a:pt x="22174" y="257327"/>
                </a:lnTo>
                <a:lnTo>
                  <a:pt x="28575" y="250926"/>
                </a:lnTo>
                <a:lnTo>
                  <a:pt x="28575" y="235115"/>
                </a:lnTo>
                <a:lnTo>
                  <a:pt x="22174" y="228714"/>
                </a:lnTo>
                <a:close/>
              </a:path>
              <a:path w="28575" h="1801495">
                <a:moveTo>
                  <a:pt x="22174" y="285902"/>
                </a:moveTo>
                <a:lnTo>
                  <a:pt x="6388" y="285902"/>
                </a:lnTo>
                <a:lnTo>
                  <a:pt x="0" y="292290"/>
                </a:lnTo>
                <a:lnTo>
                  <a:pt x="0" y="308102"/>
                </a:lnTo>
                <a:lnTo>
                  <a:pt x="6388" y="314502"/>
                </a:lnTo>
                <a:lnTo>
                  <a:pt x="22174" y="314502"/>
                </a:lnTo>
                <a:lnTo>
                  <a:pt x="28575" y="308102"/>
                </a:lnTo>
                <a:lnTo>
                  <a:pt x="28575" y="292290"/>
                </a:lnTo>
                <a:lnTo>
                  <a:pt x="22174" y="285902"/>
                </a:lnTo>
                <a:close/>
              </a:path>
              <a:path w="28575" h="1801495">
                <a:moveTo>
                  <a:pt x="22174" y="343077"/>
                </a:moveTo>
                <a:lnTo>
                  <a:pt x="6388" y="343077"/>
                </a:lnTo>
                <a:lnTo>
                  <a:pt x="0" y="349478"/>
                </a:lnTo>
                <a:lnTo>
                  <a:pt x="0" y="365277"/>
                </a:lnTo>
                <a:lnTo>
                  <a:pt x="6388" y="371678"/>
                </a:lnTo>
                <a:lnTo>
                  <a:pt x="22174" y="371678"/>
                </a:lnTo>
                <a:lnTo>
                  <a:pt x="28575" y="365277"/>
                </a:lnTo>
                <a:lnTo>
                  <a:pt x="28575" y="349478"/>
                </a:lnTo>
                <a:lnTo>
                  <a:pt x="22174" y="343077"/>
                </a:lnTo>
                <a:close/>
              </a:path>
              <a:path w="28575" h="1801495">
                <a:moveTo>
                  <a:pt x="22174" y="400253"/>
                </a:moveTo>
                <a:lnTo>
                  <a:pt x="6388" y="400253"/>
                </a:lnTo>
                <a:lnTo>
                  <a:pt x="0" y="406654"/>
                </a:lnTo>
                <a:lnTo>
                  <a:pt x="0" y="422465"/>
                </a:lnTo>
                <a:lnTo>
                  <a:pt x="6388" y="428853"/>
                </a:lnTo>
                <a:lnTo>
                  <a:pt x="22174" y="428853"/>
                </a:lnTo>
                <a:lnTo>
                  <a:pt x="28575" y="422465"/>
                </a:lnTo>
                <a:lnTo>
                  <a:pt x="28575" y="406654"/>
                </a:lnTo>
                <a:lnTo>
                  <a:pt x="22174" y="400253"/>
                </a:lnTo>
                <a:close/>
              </a:path>
              <a:path w="28575" h="1801495">
                <a:moveTo>
                  <a:pt x="22174" y="457428"/>
                </a:moveTo>
                <a:lnTo>
                  <a:pt x="6388" y="457428"/>
                </a:lnTo>
                <a:lnTo>
                  <a:pt x="0" y="463829"/>
                </a:lnTo>
                <a:lnTo>
                  <a:pt x="0" y="479640"/>
                </a:lnTo>
                <a:lnTo>
                  <a:pt x="6388" y="486041"/>
                </a:lnTo>
                <a:lnTo>
                  <a:pt x="22174" y="486041"/>
                </a:lnTo>
                <a:lnTo>
                  <a:pt x="28575" y="479640"/>
                </a:lnTo>
                <a:lnTo>
                  <a:pt x="28575" y="463829"/>
                </a:lnTo>
                <a:lnTo>
                  <a:pt x="22174" y="457428"/>
                </a:lnTo>
                <a:close/>
              </a:path>
              <a:path w="28575" h="1801495">
                <a:moveTo>
                  <a:pt x="22174" y="514616"/>
                </a:moveTo>
                <a:lnTo>
                  <a:pt x="6388" y="514616"/>
                </a:lnTo>
                <a:lnTo>
                  <a:pt x="0" y="521004"/>
                </a:lnTo>
                <a:lnTo>
                  <a:pt x="0" y="536816"/>
                </a:lnTo>
                <a:lnTo>
                  <a:pt x="6388" y="543217"/>
                </a:lnTo>
                <a:lnTo>
                  <a:pt x="22174" y="543217"/>
                </a:lnTo>
                <a:lnTo>
                  <a:pt x="28575" y="536816"/>
                </a:lnTo>
                <a:lnTo>
                  <a:pt x="28575" y="521004"/>
                </a:lnTo>
                <a:lnTo>
                  <a:pt x="22174" y="514616"/>
                </a:lnTo>
                <a:close/>
              </a:path>
              <a:path w="28575" h="1801495">
                <a:moveTo>
                  <a:pt x="22174" y="571792"/>
                </a:moveTo>
                <a:lnTo>
                  <a:pt x="6388" y="571792"/>
                </a:lnTo>
                <a:lnTo>
                  <a:pt x="0" y="578192"/>
                </a:lnTo>
                <a:lnTo>
                  <a:pt x="0" y="593991"/>
                </a:lnTo>
                <a:lnTo>
                  <a:pt x="6388" y="600392"/>
                </a:lnTo>
                <a:lnTo>
                  <a:pt x="22174" y="600392"/>
                </a:lnTo>
                <a:lnTo>
                  <a:pt x="28575" y="593991"/>
                </a:lnTo>
                <a:lnTo>
                  <a:pt x="28575" y="578192"/>
                </a:lnTo>
                <a:lnTo>
                  <a:pt x="22174" y="571792"/>
                </a:lnTo>
                <a:close/>
              </a:path>
              <a:path w="28575" h="1801495">
                <a:moveTo>
                  <a:pt x="22174" y="628967"/>
                </a:moveTo>
                <a:lnTo>
                  <a:pt x="6388" y="628967"/>
                </a:lnTo>
                <a:lnTo>
                  <a:pt x="0" y="635368"/>
                </a:lnTo>
                <a:lnTo>
                  <a:pt x="0" y="651179"/>
                </a:lnTo>
                <a:lnTo>
                  <a:pt x="6388" y="657567"/>
                </a:lnTo>
                <a:lnTo>
                  <a:pt x="22174" y="657567"/>
                </a:lnTo>
                <a:lnTo>
                  <a:pt x="28575" y="651179"/>
                </a:lnTo>
                <a:lnTo>
                  <a:pt x="28575" y="635368"/>
                </a:lnTo>
                <a:lnTo>
                  <a:pt x="22174" y="628967"/>
                </a:lnTo>
                <a:close/>
              </a:path>
              <a:path w="28575" h="1801495">
                <a:moveTo>
                  <a:pt x="22174" y="686142"/>
                </a:moveTo>
                <a:lnTo>
                  <a:pt x="6388" y="686142"/>
                </a:lnTo>
                <a:lnTo>
                  <a:pt x="0" y="692543"/>
                </a:lnTo>
                <a:lnTo>
                  <a:pt x="0" y="708355"/>
                </a:lnTo>
                <a:lnTo>
                  <a:pt x="6388" y="714756"/>
                </a:lnTo>
                <a:lnTo>
                  <a:pt x="22174" y="714756"/>
                </a:lnTo>
                <a:lnTo>
                  <a:pt x="28575" y="708355"/>
                </a:lnTo>
                <a:lnTo>
                  <a:pt x="28575" y="692543"/>
                </a:lnTo>
                <a:lnTo>
                  <a:pt x="22174" y="686142"/>
                </a:lnTo>
                <a:close/>
              </a:path>
              <a:path w="28575" h="1801495">
                <a:moveTo>
                  <a:pt x="22174" y="743331"/>
                </a:moveTo>
                <a:lnTo>
                  <a:pt x="6388" y="743331"/>
                </a:lnTo>
                <a:lnTo>
                  <a:pt x="0" y="749719"/>
                </a:lnTo>
                <a:lnTo>
                  <a:pt x="0" y="765530"/>
                </a:lnTo>
                <a:lnTo>
                  <a:pt x="6388" y="771931"/>
                </a:lnTo>
                <a:lnTo>
                  <a:pt x="22174" y="771931"/>
                </a:lnTo>
                <a:lnTo>
                  <a:pt x="28575" y="765530"/>
                </a:lnTo>
                <a:lnTo>
                  <a:pt x="28575" y="749719"/>
                </a:lnTo>
                <a:lnTo>
                  <a:pt x="22174" y="743331"/>
                </a:lnTo>
                <a:close/>
              </a:path>
              <a:path w="28575" h="1801495">
                <a:moveTo>
                  <a:pt x="22174" y="800506"/>
                </a:moveTo>
                <a:lnTo>
                  <a:pt x="6388" y="800506"/>
                </a:lnTo>
                <a:lnTo>
                  <a:pt x="0" y="806907"/>
                </a:lnTo>
                <a:lnTo>
                  <a:pt x="0" y="822706"/>
                </a:lnTo>
                <a:lnTo>
                  <a:pt x="6388" y="829106"/>
                </a:lnTo>
                <a:lnTo>
                  <a:pt x="22174" y="829106"/>
                </a:lnTo>
                <a:lnTo>
                  <a:pt x="28575" y="822706"/>
                </a:lnTo>
                <a:lnTo>
                  <a:pt x="28575" y="806907"/>
                </a:lnTo>
                <a:lnTo>
                  <a:pt x="22174" y="800506"/>
                </a:lnTo>
                <a:close/>
              </a:path>
              <a:path w="28575" h="1801495">
                <a:moveTo>
                  <a:pt x="22174" y="857681"/>
                </a:moveTo>
                <a:lnTo>
                  <a:pt x="6388" y="857681"/>
                </a:lnTo>
                <a:lnTo>
                  <a:pt x="0" y="864082"/>
                </a:lnTo>
                <a:lnTo>
                  <a:pt x="0" y="879894"/>
                </a:lnTo>
                <a:lnTo>
                  <a:pt x="6388" y="886282"/>
                </a:lnTo>
                <a:lnTo>
                  <a:pt x="22174" y="886282"/>
                </a:lnTo>
                <a:lnTo>
                  <a:pt x="28575" y="879894"/>
                </a:lnTo>
                <a:lnTo>
                  <a:pt x="28575" y="864082"/>
                </a:lnTo>
                <a:lnTo>
                  <a:pt x="22174" y="857681"/>
                </a:lnTo>
                <a:close/>
              </a:path>
              <a:path w="28575" h="1801495">
                <a:moveTo>
                  <a:pt x="22174" y="914857"/>
                </a:moveTo>
                <a:lnTo>
                  <a:pt x="6388" y="914857"/>
                </a:lnTo>
                <a:lnTo>
                  <a:pt x="0" y="921258"/>
                </a:lnTo>
                <a:lnTo>
                  <a:pt x="0" y="937069"/>
                </a:lnTo>
                <a:lnTo>
                  <a:pt x="6388" y="943470"/>
                </a:lnTo>
                <a:lnTo>
                  <a:pt x="22174" y="943470"/>
                </a:lnTo>
                <a:lnTo>
                  <a:pt x="28575" y="937069"/>
                </a:lnTo>
                <a:lnTo>
                  <a:pt x="28575" y="921258"/>
                </a:lnTo>
                <a:lnTo>
                  <a:pt x="22174" y="914857"/>
                </a:lnTo>
                <a:close/>
              </a:path>
              <a:path w="28575" h="1801495">
                <a:moveTo>
                  <a:pt x="22174" y="972045"/>
                </a:moveTo>
                <a:lnTo>
                  <a:pt x="6388" y="972045"/>
                </a:lnTo>
                <a:lnTo>
                  <a:pt x="0" y="978433"/>
                </a:lnTo>
                <a:lnTo>
                  <a:pt x="0" y="994244"/>
                </a:lnTo>
                <a:lnTo>
                  <a:pt x="6388" y="1000645"/>
                </a:lnTo>
                <a:lnTo>
                  <a:pt x="22174" y="1000645"/>
                </a:lnTo>
                <a:lnTo>
                  <a:pt x="28575" y="994244"/>
                </a:lnTo>
                <a:lnTo>
                  <a:pt x="28575" y="978433"/>
                </a:lnTo>
                <a:lnTo>
                  <a:pt x="22174" y="972045"/>
                </a:lnTo>
                <a:close/>
              </a:path>
              <a:path w="28575" h="1801495">
                <a:moveTo>
                  <a:pt x="22174" y="1029220"/>
                </a:moveTo>
                <a:lnTo>
                  <a:pt x="6388" y="1029220"/>
                </a:lnTo>
                <a:lnTo>
                  <a:pt x="0" y="1035621"/>
                </a:lnTo>
                <a:lnTo>
                  <a:pt x="0" y="1051420"/>
                </a:lnTo>
                <a:lnTo>
                  <a:pt x="6388" y="1057821"/>
                </a:lnTo>
                <a:lnTo>
                  <a:pt x="22174" y="1057821"/>
                </a:lnTo>
                <a:lnTo>
                  <a:pt x="28575" y="1051420"/>
                </a:lnTo>
                <a:lnTo>
                  <a:pt x="28575" y="1035621"/>
                </a:lnTo>
                <a:lnTo>
                  <a:pt x="22174" y="1029220"/>
                </a:lnTo>
                <a:close/>
              </a:path>
              <a:path w="28575" h="1801495">
                <a:moveTo>
                  <a:pt x="22174" y="1086396"/>
                </a:moveTo>
                <a:lnTo>
                  <a:pt x="6388" y="1086396"/>
                </a:lnTo>
                <a:lnTo>
                  <a:pt x="0" y="1092796"/>
                </a:lnTo>
                <a:lnTo>
                  <a:pt x="0" y="1108608"/>
                </a:lnTo>
                <a:lnTo>
                  <a:pt x="6388" y="1114996"/>
                </a:lnTo>
                <a:lnTo>
                  <a:pt x="22174" y="1114996"/>
                </a:lnTo>
                <a:lnTo>
                  <a:pt x="28575" y="1108608"/>
                </a:lnTo>
                <a:lnTo>
                  <a:pt x="28575" y="1092796"/>
                </a:lnTo>
                <a:lnTo>
                  <a:pt x="22174" y="1086396"/>
                </a:lnTo>
                <a:close/>
              </a:path>
              <a:path w="28575" h="1801495">
                <a:moveTo>
                  <a:pt x="22174" y="1143571"/>
                </a:moveTo>
                <a:lnTo>
                  <a:pt x="6388" y="1143571"/>
                </a:lnTo>
                <a:lnTo>
                  <a:pt x="0" y="1149972"/>
                </a:lnTo>
                <a:lnTo>
                  <a:pt x="0" y="1165783"/>
                </a:lnTo>
                <a:lnTo>
                  <a:pt x="6388" y="1172184"/>
                </a:lnTo>
                <a:lnTo>
                  <a:pt x="22174" y="1172184"/>
                </a:lnTo>
                <a:lnTo>
                  <a:pt x="28575" y="1165783"/>
                </a:lnTo>
                <a:lnTo>
                  <a:pt x="28575" y="1149972"/>
                </a:lnTo>
                <a:lnTo>
                  <a:pt x="22174" y="1143571"/>
                </a:lnTo>
                <a:close/>
              </a:path>
              <a:path w="28575" h="1801495">
                <a:moveTo>
                  <a:pt x="22174" y="1200759"/>
                </a:moveTo>
                <a:lnTo>
                  <a:pt x="6388" y="1200759"/>
                </a:lnTo>
                <a:lnTo>
                  <a:pt x="0" y="1207147"/>
                </a:lnTo>
                <a:lnTo>
                  <a:pt x="0" y="1222959"/>
                </a:lnTo>
                <a:lnTo>
                  <a:pt x="6388" y="1229360"/>
                </a:lnTo>
                <a:lnTo>
                  <a:pt x="22174" y="1229360"/>
                </a:lnTo>
                <a:lnTo>
                  <a:pt x="28575" y="1222959"/>
                </a:lnTo>
                <a:lnTo>
                  <a:pt x="28575" y="1207147"/>
                </a:lnTo>
                <a:lnTo>
                  <a:pt x="22174" y="1200759"/>
                </a:lnTo>
                <a:close/>
              </a:path>
              <a:path w="28575" h="1801495">
                <a:moveTo>
                  <a:pt x="22174" y="1257935"/>
                </a:moveTo>
                <a:lnTo>
                  <a:pt x="6388" y="1257935"/>
                </a:lnTo>
                <a:lnTo>
                  <a:pt x="0" y="1264335"/>
                </a:lnTo>
                <a:lnTo>
                  <a:pt x="0" y="1280147"/>
                </a:lnTo>
                <a:lnTo>
                  <a:pt x="6388" y="1286535"/>
                </a:lnTo>
                <a:lnTo>
                  <a:pt x="22174" y="1286535"/>
                </a:lnTo>
                <a:lnTo>
                  <a:pt x="28575" y="1280147"/>
                </a:lnTo>
                <a:lnTo>
                  <a:pt x="28575" y="1264335"/>
                </a:lnTo>
                <a:lnTo>
                  <a:pt x="22174" y="1257935"/>
                </a:lnTo>
                <a:close/>
              </a:path>
              <a:path w="28575" h="1801495">
                <a:moveTo>
                  <a:pt x="22174" y="1315110"/>
                </a:moveTo>
                <a:lnTo>
                  <a:pt x="6388" y="1315110"/>
                </a:lnTo>
                <a:lnTo>
                  <a:pt x="0" y="1321511"/>
                </a:lnTo>
                <a:lnTo>
                  <a:pt x="0" y="1337322"/>
                </a:lnTo>
                <a:lnTo>
                  <a:pt x="6388" y="1343710"/>
                </a:lnTo>
                <a:lnTo>
                  <a:pt x="22174" y="1343710"/>
                </a:lnTo>
                <a:lnTo>
                  <a:pt x="28575" y="1337322"/>
                </a:lnTo>
                <a:lnTo>
                  <a:pt x="28575" y="1321511"/>
                </a:lnTo>
                <a:lnTo>
                  <a:pt x="22174" y="1315110"/>
                </a:lnTo>
                <a:close/>
              </a:path>
              <a:path w="28575" h="1801495">
                <a:moveTo>
                  <a:pt x="22174" y="1372285"/>
                </a:moveTo>
                <a:lnTo>
                  <a:pt x="6388" y="1372285"/>
                </a:lnTo>
                <a:lnTo>
                  <a:pt x="0" y="1378686"/>
                </a:lnTo>
                <a:lnTo>
                  <a:pt x="0" y="1394498"/>
                </a:lnTo>
                <a:lnTo>
                  <a:pt x="6388" y="1400898"/>
                </a:lnTo>
                <a:lnTo>
                  <a:pt x="22174" y="1400898"/>
                </a:lnTo>
                <a:lnTo>
                  <a:pt x="28575" y="1394498"/>
                </a:lnTo>
                <a:lnTo>
                  <a:pt x="28575" y="1378686"/>
                </a:lnTo>
                <a:lnTo>
                  <a:pt x="22174" y="1372285"/>
                </a:lnTo>
                <a:close/>
              </a:path>
              <a:path w="28575" h="1801495">
                <a:moveTo>
                  <a:pt x="22174" y="1429473"/>
                </a:moveTo>
                <a:lnTo>
                  <a:pt x="6388" y="1429473"/>
                </a:lnTo>
                <a:lnTo>
                  <a:pt x="0" y="1435862"/>
                </a:lnTo>
                <a:lnTo>
                  <a:pt x="0" y="1451673"/>
                </a:lnTo>
                <a:lnTo>
                  <a:pt x="6388" y="1458074"/>
                </a:lnTo>
                <a:lnTo>
                  <a:pt x="22174" y="1458074"/>
                </a:lnTo>
                <a:lnTo>
                  <a:pt x="28575" y="1451673"/>
                </a:lnTo>
                <a:lnTo>
                  <a:pt x="28575" y="1435862"/>
                </a:lnTo>
                <a:lnTo>
                  <a:pt x="22174" y="1429473"/>
                </a:lnTo>
                <a:close/>
              </a:path>
              <a:path w="28575" h="1801495">
                <a:moveTo>
                  <a:pt x="22174" y="1486649"/>
                </a:moveTo>
                <a:lnTo>
                  <a:pt x="6388" y="1486649"/>
                </a:lnTo>
                <a:lnTo>
                  <a:pt x="0" y="1493050"/>
                </a:lnTo>
                <a:lnTo>
                  <a:pt x="0" y="1508861"/>
                </a:lnTo>
                <a:lnTo>
                  <a:pt x="6388" y="1515249"/>
                </a:lnTo>
                <a:lnTo>
                  <a:pt x="22174" y="1515249"/>
                </a:lnTo>
                <a:lnTo>
                  <a:pt x="28575" y="1508861"/>
                </a:lnTo>
                <a:lnTo>
                  <a:pt x="28575" y="1493050"/>
                </a:lnTo>
                <a:lnTo>
                  <a:pt x="22174" y="1486649"/>
                </a:lnTo>
                <a:close/>
              </a:path>
              <a:path w="28575" h="1801495">
                <a:moveTo>
                  <a:pt x="22174" y="1543824"/>
                </a:moveTo>
                <a:lnTo>
                  <a:pt x="6388" y="1543824"/>
                </a:lnTo>
                <a:lnTo>
                  <a:pt x="0" y="1550225"/>
                </a:lnTo>
                <a:lnTo>
                  <a:pt x="0" y="1566037"/>
                </a:lnTo>
                <a:lnTo>
                  <a:pt x="6388" y="1572425"/>
                </a:lnTo>
                <a:lnTo>
                  <a:pt x="22174" y="1572425"/>
                </a:lnTo>
                <a:lnTo>
                  <a:pt x="28575" y="1566037"/>
                </a:lnTo>
                <a:lnTo>
                  <a:pt x="28575" y="1550225"/>
                </a:lnTo>
                <a:lnTo>
                  <a:pt x="22174" y="1543824"/>
                </a:lnTo>
                <a:close/>
              </a:path>
              <a:path w="28575" h="1801495">
                <a:moveTo>
                  <a:pt x="22174" y="1601000"/>
                </a:moveTo>
                <a:lnTo>
                  <a:pt x="6388" y="1601000"/>
                </a:lnTo>
                <a:lnTo>
                  <a:pt x="0" y="1607400"/>
                </a:lnTo>
                <a:lnTo>
                  <a:pt x="0" y="1623212"/>
                </a:lnTo>
                <a:lnTo>
                  <a:pt x="6388" y="1629613"/>
                </a:lnTo>
                <a:lnTo>
                  <a:pt x="22174" y="1629613"/>
                </a:lnTo>
                <a:lnTo>
                  <a:pt x="28575" y="1623212"/>
                </a:lnTo>
                <a:lnTo>
                  <a:pt x="28575" y="1607400"/>
                </a:lnTo>
                <a:lnTo>
                  <a:pt x="22174" y="1601000"/>
                </a:lnTo>
                <a:close/>
              </a:path>
              <a:path w="28575" h="1801495">
                <a:moveTo>
                  <a:pt x="22174" y="1658188"/>
                </a:moveTo>
                <a:lnTo>
                  <a:pt x="6388" y="1658188"/>
                </a:lnTo>
                <a:lnTo>
                  <a:pt x="0" y="1664576"/>
                </a:lnTo>
                <a:lnTo>
                  <a:pt x="0" y="1680387"/>
                </a:lnTo>
                <a:lnTo>
                  <a:pt x="6388" y="1686788"/>
                </a:lnTo>
                <a:lnTo>
                  <a:pt x="22174" y="1686788"/>
                </a:lnTo>
                <a:lnTo>
                  <a:pt x="28575" y="1680387"/>
                </a:lnTo>
                <a:lnTo>
                  <a:pt x="28575" y="1664576"/>
                </a:lnTo>
                <a:lnTo>
                  <a:pt x="22174" y="1658188"/>
                </a:lnTo>
                <a:close/>
              </a:path>
              <a:path w="28575" h="1801495">
                <a:moveTo>
                  <a:pt x="22174" y="1715363"/>
                </a:moveTo>
                <a:lnTo>
                  <a:pt x="6388" y="1715363"/>
                </a:lnTo>
                <a:lnTo>
                  <a:pt x="0" y="1721764"/>
                </a:lnTo>
                <a:lnTo>
                  <a:pt x="0" y="1737575"/>
                </a:lnTo>
                <a:lnTo>
                  <a:pt x="6388" y="1743964"/>
                </a:lnTo>
                <a:lnTo>
                  <a:pt x="22174" y="1743964"/>
                </a:lnTo>
                <a:lnTo>
                  <a:pt x="28575" y="1737575"/>
                </a:lnTo>
                <a:lnTo>
                  <a:pt x="28575" y="1721764"/>
                </a:lnTo>
                <a:lnTo>
                  <a:pt x="22174" y="1715363"/>
                </a:lnTo>
                <a:close/>
              </a:path>
              <a:path w="28575" h="1801495">
                <a:moveTo>
                  <a:pt x="22174" y="1772539"/>
                </a:moveTo>
                <a:lnTo>
                  <a:pt x="6388" y="1772539"/>
                </a:lnTo>
                <a:lnTo>
                  <a:pt x="0" y="1778939"/>
                </a:lnTo>
                <a:lnTo>
                  <a:pt x="0" y="1794751"/>
                </a:lnTo>
                <a:lnTo>
                  <a:pt x="6388" y="1801139"/>
                </a:lnTo>
                <a:lnTo>
                  <a:pt x="22174" y="1801139"/>
                </a:lnTo>
                <a:lnTo>
                  <a:pt x="28575" y="1794751"/>
                </a:lnTo>
                <a:lnTo>
                  <a:pt x="28575" y="1778939"/>
                </a:lnTo>
                <a:lnTo>
                  <a:pt x="22174" y="1772539"/>
                </a:lnTo>
                <a:close/>
              </a:path>
            </a:pathLst>
          </a:custGeom>
          <a:solidFill>
            <a:srgbClr val="7F7F7F"/>
          </a:solidFill>
        </p:spPr>
        <p:txBody>
          <a:bodyPr wrap="square" lIns="0" tIns="0" rIns="0" bIns="0" rtlCol="0"/>
          <a:p>
            <a:endParaRPr sz="1350"/>
          </a:p>
        </p:txBody>
      </p:sp>
      <p:sp>
        <p:nvSpPr>
          <p:cNvPr id="69" name="object 21"/>
          <p:cNvSpPr/>
          <p:nvPr/>
        </p:nvSpPr>
        <p:spPr>
          <a:xfrm>
            <a:off x="4645660" y="4086225"/>
            <a:ext cx="308610" cy="309245"/>
          </a:xfrm>
          <a:custGeom>
            <a:avLst/>
            <a:gdLst/>
            <a:ahLst/>
            <a:cxnLst/>
            <a:rect l="l" t="t" r="r" b="b"/>
            <a:pathLst>
              <a:path w="411479" h="412114">
                <a:moveTo>
                  <a:pt x="205739" y="0"/>
                </a:moveTo>
                <a:lnTo>
                  <a:pt x="158565" y="5433"/>
                </a:lnTo>
                <a:lnTo>
                  <a:pt x="115260" y="20911"/>
                </a:lnTo>
                <a:lnTo>
                  <a:pt x="77060" y="45199"/>
                </a:lnTo>
                <a:lnTo>
                  <a:pt x="45198" y="77062"/>
                </a:lnTo>
                <a:lnTo>
                  <a:pt x="20911" y="115265"/>
                </a:lnTo>
                <a:lnTo>
                  <a:pt x="5433" y="158573"/>
                </a:lnTo>
                <a:lnTo>
                  <a:pt x="0" y="205752"/>
                </a:lnTo>
                <a:lnTo>
                  <a:pt x="5433" y="252926"/>
                </a:lnTo>
                <a:lnTo>
                  <a:pt x="20911" y="296231"/>
                </a:lnTo>
                <a:lnTo>
                  <a:pt x="45198" y="334432"/>
                </a:lnTo>
                <a:lnTo>
                  <a:pt x="77060" y="366293"/>
                </a:lnTo>
                <a:lnTo>
                  <a:pt x="115260" y="390581"/>
                </a:lnTo>
                <a:lnTo>
                  <a:pt x="158565" y="406058"/>
                </a:lnTo>
                <a:lnTo>
                  <a:pt x="205739" y="411492"/>
                </a:lnTo>
                <a:lnTo>
                  <a:pt x="252914" y="406058"/>
                </a:lnTo>
                <a:lnTo>
                  <a:pt x="296219" y="390581"/>
                </a:lnTo>
                <a:lnTo>
                  <a:pt x="334419" y="366293"/>
                </a:lnTo>
                <a:lnTo>
                  <a:pt x="366281" y="334432"/>
                </a:lnTo>
                <a:lnTo>
                  <a:pt x="390568" y="296231"/>
                </a:lnTo>
                <a:lnTo>
                  <a:pt x="406046" y="252926"/>
                </a:lnTo>
                <a:lnTo>
                  <a:pt x="411480" y="205752"/>
                </a:lnTo>
                <a:lnTo>
                  <a:pt x="406046" y="158573"/>
                </a:lnTo>
                <a:lnTo>
                  <a:pt x="390568" y="115265"/>
                </a:lnTo>
                <a:lnTo>
                  <a:pt x="366281" y="77062"/>
                </a:lnTo>
                <a:lnTo>
                  <a:pt x="334419" y="45199"/>
                </a:lnTo>
                <a:lnTo>
                  <a:pt x="296219" y="20911"/>
                </a:lnTo>
                <a:lnTo>
                  <a:pt x="252914" y="5433"/>
                </a:lnTo>
                <a:lnTo>
                  <a:pt x="205739" y="0"/>
                </a:lnTo>
                <a:close/>
              </a:path>
            </a:pathLst>
          </a:custGeom>
          <a:solidFill>
            <a:srgbClr val="FFFFFF"/>
          </a:solidFill>
        </p:spPr>
        <p:txBody>
          <a:bodyPr wrap="square" lIns="0" tIns="0" rIns="0" bIns="0" rtlCol="0"/>
          <a:p>
            <a:endParaRPr sz="1350"/>
          </a:p>
        </p:txBody>
      </p:sp>
      <p:sp>
        <p:nvSpPr>
          <p:cNvPr id="70" name="object 22"/>
          <p:cNvSpPr/>
          <p:nvPr/>
        </p:nvSpPr>
        <p:spPr>
          <a:xfrm>
            <a:off x="4799965" y="4086225"/>
            <a:ext cx="0" cy="308610"/>
          </a:xfrm>
          <a:custGeom>
            <a:avLst/>
            <a:gdLst/>
            <a:ahLst/>
            <a:cxnLst/>
            <a:rect l="l" t="t" r="r" b="b"/>
            <a:pathLst>
              <a:path h="411479">
                <a:moveTo>
                  <a:pt x="0" y="0"/>
                </a:moveTo>
                <a:lnTo>
                  <a:pt x="0" y="411486"/>
                </a:lnTo>
              </a:path>
            </a:pathLst>
          </a:custGeom>
          <a:ln w="38100">
            <a:solidFill>
              <a:srgbClr val="000000"/>
            </a:solidFill>
          </a:ln>
        </p:spPr>
        <p:txBody>
          <a:bodyPr wrap="square" lIns="0" tIns="0" rIns="0" bIns="0" rtlCol="0"/>
          <a:p>
            <a:endParaRPr sz="1350"/>
          </a:p>
        </p:txBody>
      </p:sp>
      <p:sp>
        <p:nvSpPr>
          <p:cNvPr id="71" name="object 23"/>
          <p:cNvSpPr/>
          <p:nvPr/>
        </p:nvSpPr>
        <p:spPr>
          <a:xfrm>
            <a:off x="4645660" y="4240530"/>
            <a:ext cx="308610" cy="0"/>
          </a:xfrm>
          <a:custGeom>
            <a:avLst/>
            <a:gdLst/>
            <a:ahLst/>
            <a:cxnLst/>
            <a:rect l="l" t="t" r="r" b="b"/>
            <a:pathLst>
              <a:path w="411479">
                <a:moveTo>
                  <a:pt x="0" y="0"/>
                </a:moveTo>
                <a:lnTo>
                  <a:pt x="411486" y="0"/>
                </a:lnTo>
              </a:path>
            </a:pathLst>
          </a:custGeom>
          <a:ln w="38100">
            <a:solidFill>
              <a:srgbClr val="000000"/>
            </a:solidFill>
          </a:ln>
        </p:spPr>
        <p:txBody>
          <a:bodyPr wrap="square" lIns="0" tIns="0" rIns="0" bIns="0" rtlCol="0"/>
          <a:p>
            <a:endParaRPr sz="1350"/>
          </a:p>
        </p:txBody>
      </p:sp>
      <p:sp>
        <p:nvSpPr>
          <p:cNvPr id="72" name="object 24"/>
          <p:cNvSpPr/>
          <p:nvPr/>
        </p:nvSpPr>
        <p:spPr>
          <a:xfrm>
            <a:off x="4645660" y="4086225"/>
            <a:ext cx="308610" cy="308610"/>
          </a:xfrm>
          <a:custGeom>
            <a:avLst/>
            <a:gdLst/>
            <a:ahLst/>
            <a:cxnLst/>
            <a:rect l="l" t="t" r="r" b="b"/>
            <a:pathLst>
              <a:path w="411479" h="411479">
                <a:moveTo>
                  <a:pt x="0" y="205743"/>
                </a:moveTo>
                <a:lnTo>
                  <a:pt x="5433" y="158568"/>
                </a:lnTo>
                <a:lnTo>
                  <a:pt x="20911" y="115262"/>
                </a:lnTo>
                <a:lnTo>
                  <a:pt x="45199" y="77061"/>
                </a:lnTo>
                <a:lnTo>
                  <a:pt x="77061" y="45199"/>
                </a:lnTo>
                <a:lnTo>
                  <a:pt x="115262" y="20911"/>
                </a:lnTo>
                <a:lnTo>
                  <a:pt x="158568" y="5433"/>
                </a:lnTo>
                <a:lnTo>
                  <a:pt x="205743" y="0"/>
                </a:lnTo>
                <a:lnTo>
                  <a:pt x="252918" y="5433"/>
                </a:lnTo>
                <a:lnTo>
                  <a:pt x="296223" y="20911"/>
                </a:lnTo>
                <a:lnTo>
                  <a:pt x="334425" y="45199"/>
                </a:lnTo>
                <a:lnTo>
                  <a:pt x="366286" y="77061"/>
                </a:lnTo>
                <a:lnTo>
                  <a:pt x="390574" y="115262"/>
                </a:lnTo>
                <a:lnTo>
                  <a:pt x="406052" y="158568"/>
                </a:lnTo>
                <a:lnTo>
                  <a:pt x="411486" y="205743"/>
                </a:lnTo>
                <a:lnTo>
                  <a:pt x="406052" y="252918"/>
                </a:lnTo>
                <a:lnTo>
                  <a:pt x="390574" y="296223"/>
                </a:lnTo>
                <a:lnTo>
                  <a:pt x="366286" y="334425"/>
                </a:lnTo>
                <a:lnTo>
                  <a:pt x="334425" y="366286"/>
                </a:lnTo>
                <a:lnTo>
                  <a:pt x="296223" y="390574"/>
                </a:lnTo>
                <a:lnTo>
                  <a:pt x="252918" y="406052"/>
                </a:lnTo>
                <a:lnTo>
                  <a:pt x="205743" y="411486"/>
                </a:lnTo>
                <a:lnTo>
                  <a:pt x="158568" y="406052"/>
                </a:lnTo>
                <a:lnTo>
                  <a:pt x="115262" y="390574"/>
                </a:lnTo>
                <a:lnTo>
                  <a:pt x="77061" y="366286"/>
                </a:lnTo>
                <a:lnTo>
                  <a:pt x="45199" y="334425"/>
                </a:lnTo>
                <a:lnTo>
                  <a:pt x="20911" y="296223"/>
                </a:lnTo>
                <a:lnTo>
                  <a:pt x="5433" y="252918"/>
                </a:lnTo>
                <a:lnTo>
                  <a:pt x="0" y="205743"/>
                </a:lnTo>
                <a:close/>
              </a:path>
            </a:pathLst>
          </a:custGeom>
          <a:ln w="38100">
            <a:solidFill>
              <a:srgbClr val="000000"/>
            </a:solidFill>
          </a:ln>
        </p:spPr>
        <p:txBody>
          <a:bodyPr wrap="square" lIns="0" tIns="0" rIns="0" bIns="0" rtlCol="0"/>
          <a:p>
            <a:endParaRPr sz="1350"/>
          </a:p>
        </p:txBody>
      </p:sp>
      <p:cxnSp>
        <p:nvCxnSpPr>
          <p:cNvPr id="73" name="直接箭头连接符 72"/>
          <p:cNvCxnSpPr/>
          <p:nvPr/>
        </p:nvCxnSpPr>
        <p:spPr>
          <a:xfrm>
            <a:off x="4972685" y="4239260"/>
            <a:ext cx="654685" cy="2540"/>
          </a:xfrm>
          <a:prstGeom prst="straightConnector1">
            <a:avLst/>
          </a:prstGeom>
          <a:ln>
            <a:solidFill>
              <a:srgbClr val="C00000"/>
            </a:solidFill>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76" name="object 3"/>
          <p:cNvSpPr/>
          <p:nvPr/>
        </p:nvSpPr>
        <p:spPr>
          <a:xfrm>
            <a:off x="3928110" y="4997450"/>
            <a:ext cx="1241425" cy="861695"/>
          </a:xfrm>
          <a:prstGeom prst="rect">
            <a:avLst/>
          </a:prstGeom>
          <a:blipFill>
            <a:blip r:embed="rId1" cstate="print"/>
            <a:stretch>
              <a:fillRect/>
            </a:stretch>
          </a:blipFill>
        </p:spPr>
        <p:txBody>
          <a:bodyPr wrap="square" lIns="0" tIns="0" rIns="0" bIns="0" rtlCol="0"/>
          <a:p>
            <a:endParaRPr sz="1350"/>
          </a:p>
        </p:txBody>
      </p:sp>
      <p:sp>
        <p:nvSpPr>
          <p:cNvPr id="77" name="object 4"/>
          <p:cNvSpPr/>
          <p:nvPr/>
        </p:nvSpPr>
        <p:spPr>
          <a:xfrm>
            <a:off x="3957320" y="5025390"/>
            <a:ext cx="1143000" cy="765175"/>
          </a:xfrm>
          <a:custGeom>
            <a:avLst/>
            <a:gdLst/>
            <a:ahLst/>
            <a:cxnLst/>
            <a:rect l="l" t="t" r="r" b="b"/>
            <a:pathLst>
              <a:path w="1524000" h="1019810">
                <a:moveTo>
                  <a:pt x="1523999" y="0"/>
                </a:moveTo>
                <a:lnTo>
                  <a:pt x="0" y="0"/>
                </a:lnTo>
                <a:lnTo>
                  <a:pt x="0" y="1019581"/>
                </a:lnTo>
                <a:lnTo>
                  <a:pt x="1523999" y="1019581"/>
                </a:lnTo>
                <a:lnTo>
                  <a:pt x="1523999" y="0"/>
                </a:lnTo>
                <a:close/>
              </a:path>
            </a:pathLst>
          </a:custGeom>
          <a:solidFill>
            <a:srgbClr val="F2F2F2"/>
          </a:solidFill>
        </p:spPr>
        <p:txBody>
          <a:bodyPr wrap="square" lIns="0" tIns="0" rIns="0" bIns="0" rtlCol="0"/>
          <a:p>
            <a:endParaRPr sz="1350"/>
          </a:p>
        </p:txBody>
      </p:sp>
      <p:sp>
        <p:nvSpPr>
          <p:cNvPr id="78" name="object 5"/>
          <p:cNvSpPr/>
          <p:nvPr/>
        </p:nvSpPr>
        <p:spPr>
          <a:xfrm>
            <a:off x="3957320" y="5025390"/>
            <a:ext cx="1143000" cy="765175"/>
          </a:xfrm>
          <a:custGeom>
            <a:avLst/>
            <a:gdLst/>
            <a:ahLst/>
            <a:cxnLst/>
            <a:rect l="l" t="t" r="r" b="b"/>
            <a:pathLst>
              <a:path w="1524000" h="1019810">
                <a:moveTo>
                  <a:pt x="1524000" y="0"/>
                </a:moveTo>
                <a:lnTo>
                  <a:pt x="0" y="0"/>
                </a:lnTo>
                <a:lnTo>
                  <a:pt x="0" y="1019580"/>
                </a:lnTo>
                <a:lnTo>
                  <a:pt x="1524000" y="1019580"/>
                </a:lnTo>
                <a:lnTo>
                  <a:pt x="1524000" y="0"/>
                </a:lnTo>
                <a:close/>
              </a:path>
            </a:pathLst>
          </a:custGeom>
          <a:ln w="25400">
            <a:solidFill>
              <a:srgbClr val="000000"/>
            </a:solidFill>
          </a:ln>
        </p:spPr>
        <p:txBody>
          <a:bodyPr wrap="square" lIns="0" tIns="0" rIns="0" bIns="0" rtlCol="0"/>
          <a:p>
            <a:endParaRPr sz="1350"/>
          </a:p>
        </p:txBody>
      </p:sp>
      <p:sp>
        <p:nvSpPr>
          <p:cNvPr id="79" name="object 6"/>
          <p:cNvSpPr/>
          <p:nvPr/>
        </p:nvSpPr>
        <p:spPr>
          <a:xfrm>
            <a:off x="4368800" y="5286375"/>
            <a:ext cx="321310" cy="222250"/>
          </a:xfrm>
          <a:custGeom>
            <a:avLst/>
            <a:gdLst/>
            <a:ahLst/>
            <a:cxnLst/>
            <a:rect l="l" t="t" r="r" b="b"/>
            <a:pathLst>
              <a:path w="428625" h="296545">
                <a:moveTo>
                  <a:pt x="342404" y="210210"/>
                </a:moveTo>
                <a:lnTo>
                  <a:pt x="342404" y="295935"/>
                </a:lnTo>
                <a:lnTo>
                  <a:pt x="399554" y="267360"/>
                </a:lnTo>
                <a:lnTo>
                  <a:pt x="356692" y="267360"/>
                </a:lnTo>
                <a:lnTo>
                  <a:pt x="356692" y="238785"/>
                </a:lnTo>
                <a:lnTo>
                  <a:pt x="399554" y="238785"/>
                </a:lnTo>
                <a:lnTo>
                  <a:pt x="342404" y="210210"/>
                </a:lnTo>
                <a:close/>
              </a:path>
              <a:path w="428625" h="296545">
                <a:moveTo>
                  <a:pt x="199783" y="14287"/>
                </a:moveTo>
                <a:lnTo>
                  <a:pt x="199783" y="260959"/>
                </a:lnTo>
                <a:lnTo>
                  <a:pt x="206171" y="267360"/>
                </a:lnTo>
                <a:lnTo>
                  <a:pt x="342404" y="267360"/>
                </a:lnTo>
                <a:lnTo>
                  <a:pt x="342404" y="253072"/>
                </a:lnTo>
                <a:lnTo>
                  <a:pt x="228358" y="253072"/>
                </a:lnTo>
                <a:lnTo>
                  <a:pt x="214071" y="238785"/>
                </a:lnTo>
                <a:lnTo>
                  <a:pt x="228358" y="238785"/>
                </a:lnTo>
                <a:lnTo>
                  <a:pt x="228358" y="28575"/>
                </a:lnTo>
                <a:lnTo>
                  <a:pt x="214071" y="28575"/>
                </a:lnTo>
                <a:lnTo>
                  <a:pt x="199783" y="14287"/>
                </a:lnTo>
                <a:close/>
              </a:path>
              <a:path w="428625" h="296545">
                <a:moveTo>
                  <a:pt x="399554" y="238785"/>
                </a:moveTo>
                <a:lnTo>
                  <a:pt x="356692" y="238785"/>
                </a:lnTo>
                <a:lnTo>
                  <a:pt x="356692" y="267360"/>
                </a:lnTo>
                <a:lnTo>
                  <a:pt x="399554" y="267360"/>
                </a:lnTo>
                <a:lnTo>
                  <a:pt x="428129" y="253072"/>
                </a:lnTo>
                <a:lnTo>
                  <a:pt x="399554" y="238785"/>
                </a:lnTo>
                <a:close/>
              </a:path>
              <a:path w="428625" h="296545">
                <a:moveTo>
                  <a:pt x="228358" y="238785"/>
                </a:moveTo>
                <a:lnTo>
                  <a:pt x="214071" y="238785"/>
                </a:lnTo>
                <a:lnTo>
                  <a:pt x="228358" y="253072"/>
                </a:lnTo>
                <a:lnTo>
                  <a:pt x="228358" y="238785"/>
                </a:lnTo>
                <a:close/>
              </a:path>
              <a:path w="428625" h="296545">
                <a:moveTo>
                  <a:pt x="342404" y="238785"/>
                </a:moveTo>
                <a:lnTo>
                  <a:pt x="228358" y="238785"/>
                </a:lnTo>
                <a:lnTo>
                  <a:pt x="228358" y="253072"/>
                </a:lnTo>
                <a:lnTo>
                  <a:pt x="342404" y="253072"/>
                </a:lnTo>
                <a:lnTo>
                  <a:pt x="342404" y="238785"/>
                </a:lnTo>
                <a:close/>
              </a:path>
              <a:path w="428625" h="296545">
                <a:moveTo>
                  <a:pt x="221957" y="0"/>
                </a:moveTo>
                <a:lnTo>
                  <a:pt x="0" y="0"/>
                </a:lnTo>
                <a:lnTo>
                  <a:pt x="0" y="28575"/>
                </a:lnTo>
                <a:lnTo>
                  <a:pt x="199783" y="28575"/>
                </a:lnTo>
                <a:lnTo>
                  <a:pt x="199783" y="14287"/>
                </a:lnTo>
                <a:lnTo>
                  <a:pt x="228358" y="14287"/>
                </a:lnTo>
                <a:lnTo>
                  <a:pt x="228358" y="6388"/>
                </a:lnTo>
                <a:lnTo>
                  <a:pt x="221957" y="0"/>
                </a:lnTo>
                <a:close/>
              </a:path>
              <a:path w="428625" h="296545">
                <a:moveTo>
                  <a:pt x="228358" y="14287"/>
                </a:moveTo>
                <a:lnTo>
                  <a:pt x="199783" y="14287"/>
                </a:lnTo>
                <a:lnTo>
                  <a:pt x="214071" y="28575"/>
                </a:lnTo>
                <a:lnTo>
                  <a:pt x="228358" y="28575"/>
                </a:lnTo>
                <a:lnTo>
                  <a:pt x="228358" y="14287"/>
                </a:lnTo>
                <a:close/>
              </a:path>
            </a:pathLst>
          </a:custGeom>
          <a:solidFill>
            <a:srgbClr val="000000"/>
          </a:solidFill>
        </p:spPr>
        <p:txBody>
          <a:bodyPr wrap="square" lIns="0" tIns="0" rIns="0" bIns="0" rtlCol="0"/>
          <a:p>
            <a:endParaRPr sz="1350"/>
          </a:p>
        </p:txBody>
      </p:sp>
      <p:sp>
        <p:nvSpPr>
          <p:cNvPr id="80" name="object 7"/>
          <p:cNvSpPr/>
          <p:nvPr/>
        </p:nvSpPr>
        <p:spPr>
          <a:xfrm>
            <a:off x="4070350" y="5147945"/>
            <a:ext cx="298450" cy="298450"/>
          </a:xfrm>
          <a:custGeom>
            <a:avLst/>
            <a:gdLst/>
            <a:ahLst/>
            <a:cxnLst/>
            <a:rect l="l" t="t" r="r" b="b"/>
            <a:pathLst>
              <a:path w="398145" h="398145">
                <a:moveTo>
                  <a:pt x="198945" y="0"/>
                </a:moveTo>
                <a:lnTo>
                  <a:pt x="153331" y="5253"/>
                </a:lnTo>
                <a:lnTo>
                  <a:pt x="111457" y="20220"/>
                </a:lnTo>
                <a:lnTo>
                  <a:pt x="74518" y="43704"/>
                </a:lnTo>
                <a:lnTo>
                  <a:pt x="43708" y="74512"/>
                </a:lnTo>
                <a:lnTo>
                  <a:pt x="20222" y="111451"/>
                </a:lnTo>
                <a:lnTo>
                  <a:pt x="5254" y="153327"/>
                </a:lnTo>
                <a:lnTo>
                  <a:pt x="0" y="198945"/>
                </a:lnTo>
                <a:lnTo>
                  <a:pt x="5254" y="244559"/>
                </a:lnTo>
                <a:lnTo>
                  <a:pt x="20222" y="286431"/>
                </a:lnTo>
                <a:lnTo>
                  <a:pt x="43708" y="323367"/>
                </a:lnTo>
                <a:lnTo>
                  <a:pt x="74518" y="354175"/>
                </a:lnTo>
                <a:lnTo>
                  <a:pt x="111457" y="377658"/>
                </a:lnTo>
                <a:lnTo>
                  <a:pt x="153331" y="392624"/>
                </a:lnTo>
                <a:lnTo>
                  <a:pt x="198945" y="397878"/>
                </a:lnTo>
                <a:lnTo>
                  <a:pt x="244559" y="392624"/>
                </a:lnTo>
                <a:lnTo>
                  <a:pt x="286433" y="377658"/>
                </a:lnTo>
                <a:lnTo>
                  <a:pt x="323372" y="354175"/>
                </a:lnTo>
                <a:lnTo>
                  <a:pt x="354182" y="323367"/>
                </a:lnTo>
                <a:lnTo>
                  <a:pt x="377668" y="286431"/>
                </a:lnTo>
                <a:lnTo>
                  <a:pt x="392636" y="244559"/>
                </a:lnTo>
                <a:lnTo>
                  <a:pt x="397891" y="198945"/>
                </a:lnTo>
                <a:lnTo>
                  <a:pt x="392636" y="153327"/>
                </a:lnTo>
                <a:lnTo>
                  <a:pt x="377668" y="111451"/>
                </a:lnTo>
                <a:lnTo>
                  <a:pt x="354182" y="74512"/>
                </a:lnTo>
                <a:lnTo>
                  <a:pt x="323372" y="43704"/>
                </a:lnTo>
                <a:lnTo>
                  <a:pt x="286433" y="20220"/>
                </a:lnTo>
                <a:lnTo>
                  <a:pt x="244559" y="5253"/>
                </a:lnTo>
                <a:lnTo>
                  <a:pt x="198945" y="0"/>
                </a:lnTo>
                <a:close/>
              </a:path>
            </a:pathLst>
          </a:custGeom>
          <a:solidFill>
            <a:srgbClr val="FFFFFF"/>
          </a:solidFill>
        </p:spPr>
        <p:txBody>
          <a:bodyPr wrap="square" lIns="0" tIns="0" rIns="0" bIns="0" rtlCol="0"/>
          <a:p>
            <a:endParaRPr sz="1350"/>
          </a:p>
        </p:txBody>
      </p:sp>
      <p:sp>
        <p:nvSpPr>
          <p:cNvPr id="81" name="object 8"/>
          <p:cNvSpPr/>
          <p:nvPr/>
        </p:nvSpPr>
        <p:spPr>
          <a:xfrm>
            <a:off x="4113530" y="5191760"/>
            <a:ext cx="211455" cy="211455"/>
          </a:xfrm>
          <a:custGeom>
            <a:avLst/>
            <a:gdLst/>
            <a:ahLst/>
            <a:cxnLst/>
            <a:rect l="l" t="t" r="r" b="b"/>
            <a:pathLst>
              <a:path w="281939" h="281939">
                <a:moveTo>
                  <a:pt x="0" y="0"/>
                </a:moveTo>
                <a:lnTo>
                  <a:pt x="281347" y="281347"/>
                </a:lnTo>
              </a:path>
            </a:pathLst>
          </a:custGeom>
          <a:ln w="38100">
            <a:solidFill>
              <a:srgbClr val="000000"/>
            </a:solidFill>
          </a:ln>
        </p:spPr>
        <p:txBody>
          <a:bodyPr wrap="square" lIns="0" tIns="0" rIns="0" bIns="0" rtlCol="0"/>
          <a:p>
            <a:endParaRPr sz="1350"/>
          </a:p>
        </p:txBody>
      </p:sp>
      <p:sp>
        <p:nvSpPr>
          <p:cNvPr id="82" name="object 9"/>
          <p:cNvSpPr/>
          <p:nvPr/>
        </p:nvSpPr>
        <p:spPr>
          <a:xfrm>
            <a:off x="4113530" y="5191760"/>
            <a:ext cx="211455" cy="211455"/>
          </a:xfrm>
          <a:custGeom>
            <a:avLst/>
            <a:gdLst/>
            <a:ahLst/>
            <a:cxnLst/>
            <a:rect l="l" t="t" r="r" b="b"/>
            <a:pathLst>
              <a:path w="281939" h="281939">
                <a:moveTo>
                  <a:pt x="281347" y="0"/>
                </a:moveTo>
                <a:lnTo>
                  <a:pt x="0" y="281347"/>
                </a:lnTo>
              </a:path>
            </a:pathLst>
          </a:custGeom>
          <a:ln w="38100">
            <a:solidFill>
              <a:srgbClr val="000000"/>
            </a:solidFill>
          </a:ln>
        </p:spPr>
        <p:txBody>
          <a:bodyPr wrap="square" lIns="0" tIns="0" rIns="0" bIns="0" rtlCol="0"/>
          <a:p>
            <a:endParaRPr sz="1350"/>
          </a:p>
        </p:txBody>
      </p:sp>
      <p:sp>
        <p:nvSpPr>
          <p:cNvPr id="83" name="object 10"/>
          <p:cNvSpPr/>
          <p:nvPr/>
        </p:nvSpPr>
        <p:spPr>
          <a:xfrm>
            <a:off x="4070350" y="5147945"/>
            <a:ext cx="298450" cy="298450"/>
          </a:xfrm>
          <a:custGeom>
            <a:avLst/>
            <a:gdLst/>
            <a:ahLst/>
            <a:cxnLst/>
            <a:rect l="l" t="t" r="r" b="b"/>
            <a:pathLst>
              <a:path w="398145" h="398145">
                <a:moveTo>
                  <a:pt x="0" y="198943"/>
                </a:moveTo>
                <a:lnTo>
                  <a:pt x="5254" y="153327"/>
                </a:lnTo>
                <a:lnTo>
                  <a:pt x="20220" y="111452"/>
                </a:lnTo>
                <a:lnTo>
                  <a:pt x="43705" y="74514"/>
                </a:lnTo>
                <a:lnTo>
                  <a:pt x="74514" y="43705"/>
                </a:lnTo>
                <a:lnTo>
                  <a:pt x="111452" y="20220"/>
                </a:lnTo>
                <a:lnTo>
                  <a:pt x="153327" y="5254"/>
                </a:lnTo>
                <a:lnTo>
                  <a:pt x="198943" y="0"/>
                </a:lnTo>
                <a:lnTo>
                  <a:pt x="244558" y="5254"/>
                </a:lnTo>
                <a:lnTo>
                  <a:pt x="286433" y="20220"/>
                </a:lnTo>
                <a:lnTo>
                  <a:pt x="323371" y="43705"/>
                </a:lnTo>
                <a:lnTo>
                  <a:pt x="354180" y="74514"/>
                </a:lnTo>
                <a:lnTo>
                  <a:pt x="377665" y="111452"/>
                </a:lnTo>
                <a:lnTo>
                  <a:pt x="392631" y="153327"/>
                </a:lnTo>
                <a:lnTo>
                  <a:pt x="397886" y="198943"/>
                </a:lnTo>
                <a:lnTo>
                  <a:pt x="392631" y="244558"/>
                </a:lnTo>
                <a:lnTo>
                  <a:pt x="377665" y="286433"/>
                </a:lnTo>
                <a:lnTo>
                  <a:pt x="354180" y="323371"/>
                </a:lnTo>
                <a:lnTo>
                  <a:pt x="323371" y="354180"/>
                </a:lnTo>
                <a:lnTo>
                  <a:pt x="286433" y="377665"/>
                </a:lnTo>
                <a:lnTo>
                  <a:pt x="244558" y="392631"/>
                </a:lnTo>
                <a:lnTo>
                  <a:pt x="198943" y="397886"/>
                </a:lnTo>
                <a:lnTo>
                  <a:pt x="153327" y="392631"/>
                </a:lnTo>
                <a:lnTo>
                  <a:pt x="111452" y="377665"/>
                </a:lnTo>
                <a:lnTo>
                  <a:pt x="74514" y="354180"/>
                </a:lnTo>
                <a:lnTo>
                  <a:pt x="43705" y="323371"/>
                </a:lnTo>
                <a:lnTo>
                  <a:pt x="20220" y="286433"/>
                </a:lnTo>
                <a:lnTo>
                  <a:pt x="5254" y="244558"/>
                </a:lnTo>
                <a:lnTo>
                  <a:pt x="0" y="198943"/>
                </a:lnTo>
                <a:close/>
              </a:path>
            </a:pathLst>
          </a:custGeom>
          <a:ln w="38100">
            <a:solidFill>
              <a:srgbClr val="000000"/>
            </a:solidFill>
          </a:ln>
        </p:spPr>
        <p:txBody>
          <a:bodyPr wrap="square" lIns="0" tIns="0" rIns="0" bIns="0" rtlCol="0"/>
          <a:p>
            <a:endParaRPr sz="1350"/>
          </a:p>
        </p:txBody>
      </p:sp>
      <p:sp>
        <p:nvSpPr>
          <p:cNvPr id="84" name="object 11"/>
          <p:cNvSpPr txBox="1"/>
          <p:nvPr/>
        </p:nvSpPr>
        <p:spPr>
          <a:xfrm>
            <a:off x="4672330" y="5023485"/>
            <a:ext cx="389890" cy="240030"/>
          </a:xfrm>
          <a:prstGeom prst="rect">
            <a:avLst/>
          </a:prstGeom>
        </p:spPr>
        <p:txBody>
          <a:bodyPr vert="horz" wrap="square" lIns="0" tIns="9525" rIns="0" bIns="0" rtlCol="0">
            <a:spAutoFit/>
          </a:bodyPr>
          <a:p>
            <a:pPr marL="12700">
              <a:lnSpc>
                <a:spcPct val="100000"/>
              </a:lnSpc>
              <a:spcBef>
                <a:spcPts val="100"/>
              </a:spcBef>
            </a:pPr>
            <a:r>
              <a:rPr sz="1500" dirty="0">
                <a:latin typeface="Arial" panose="020B0604020202020204"/>
                <a:cs typeface="Arial" panose="020B0604020202020204"/>
              </a:rPr>
              <a:t>A</a:t>
            </a:r>
            <a:r>
              <a:rPr sz="1500" spc="-5" dirty="0">
                <a:latin typeface="Arial" panose="020B0604020202020204"/>
                <a:cs typeface="Arial" panose="020B0604020202020204"/>
              </a:rPr>
              <a:t>L</a:t>
            </a:r>
            <a:r>
              <a:rPr sz="1500" dirty="0">
                <a:latin typeface="Arial" panose="020B0604020202020204"/>
                <a:cs typeface="Arial" panose="020B0604020202020204"/>
              </a:rPr>
              <a:t>U</a:t>
            </a:r>
            <a:endParaRPr sz="1500">
              <a:latin typeface="Arial" panose="020B0604020202020204"/>
              <a:cs typeface="Arial" panose="020B0604020202020204"/>
            </a:endParaRPr>
          </a:p>
        </p:txBody>
      </p:sp>
      <p:sp>
        <p:nvSpPr>
          <p:cNvPr id="85" name="object 12"/>
          <p:cNvSpPr/>
          <p:nvPr/>
        </p:nvSpPr>
        <p:spPr>
          <a:xfrm>
            <a:off x="2298065" y="5591810"/>
            <a:ext cx="2392045" cy="64135"/>
          </a:xfrm>
          <a:custGeom>
            <a:avLst/>
            <a:gdLst/>
            <a:ahLst/>
            <a:cxnLst/>
            <a:rect l="l" t="t" r="r" b="b"/>
            <a:pathLst>
              <a:path w="3189604" h="85725">
                <a:moveTo>
                  <a:pt x="3103270" y="0"/>
                </a:moveTo>
                <a:lnTo>
                  <a:pt x="3103270" y="85724"/>
                </a:lnTo>
                <a:lnTo>
                  <a:pt x="3160420" y="57149"/>
                </a:lnTo>
                <a:lnTo>
                  <a:pt x="3117570" y="57149"/>
                </a:lnTo>
                <a:lnTo>
                  <a:pt x="3117570" y="28574"/>
                </a:lnTo>
                <a:lnTo>
                  <a:pt x="3160420" y="28574"/>
                </a:lnTo>
                <a:lnTo>
                  <a:pt x="3103270" y="0"/>
                </a:lnTo>
                <a:close/>
              </a:path>
              <a:path w="3189604" h="85725">
                <a:moveTo>
                  <a:pt x="3103270" y="28574"/>
                </a:moveTo>
                <a:lnTo>
                  <a:pt x="0" y="28574"/>
                </a:lnTo>
                <a:lnTo>
                  <a:pt x="0" y="57149"/>
                </a:lnTo>
                <a:lnTo>
                  <a:pt x="3103270" y="57149"/>
                </a:lnTo>
                <a:lnTo>
                  <a:pt x="3103270" y="28574"/>
                </a:lnTo>
                <a:close/>
              </a:path>
              <a:path w="3189604" h="85725">
                <a:moveTo>
                  <a:pt x="3160420" y="28574"/>
                </a:moveTo>
                <a:lnTo>
                  <a:pt x="3117570" y="28574"/>
                </a:lnTo>
                <a:lnTo>
                  <a:pt x="3117570" y="57149"/>
                </a:lnTo>
                <a:lnTo>
                  <a:pt x="3160420" y="57149"/>
                </a:lnTo>
                <a:lnTo>
                  <a:pt x="3188995" y="42862"/>
                </a:lnTo>
                <a:lnTo>
                  <a:pt x="3160420" y="28574"/>
                </a:lnTo>
                <a:close/>
              </a:path>
            </a:pathLst>
          </a:custGeom>
          <a:solidFill>
            <a:srgbClr val="FF0000"/>
          </a:solidFill>
        </p:spPr>
        <p:txBody>
          <a:bodyPr wrap="square" lIns="0" tIns="0" rIns="0" bIns="0" rtlCol="0"/>
          <a:p>
            <a:endParaRPr sz="1350"/>
          </a:p>
        </p:txBody>
      </p:sp>
      <p:sp>
        <p:nvSpPr>
          <p:cNvPr id="86" name="object 14"/>
          <p:cNvSpPr/>
          <p:nvPr/>
        </p:nvSpPr>
        <p:spPr>
          <a:xfrm>
            <a:off x="2298065" y="5370830"/>
            <a:ext cx="1800860" cy="64135"/>
          </a:xfrm>
          <a:custGeom>
            <a:avLst/>
            <a:gdLst/>
            <a:ahLst/>
            <a:cxnLst/>
            <a:rect l="l" t="t" r="r" b="b"/>
            <a:pathLst>
              <a:path w="2400935" h="85725">
                <a:moveTo>
                  <a:pt x="2315197" y="0"/>
                </a:moveTo>
                <a:lnTo>
                  <a:pt x="2315197" y="85725"/>
                </a:lnTo>
                <a:lnTo>
                  <a:pt x="2372347" y="57150"/>
                </a:lnTo>
                <a:lnTo>
                  <a:pt x="2329484" y="57150"/>
                </a:lnTo>
                <a:lnTo>
                  <a:pt x="2329484" y="28575"/>
                </a:lnTo>
                <a:lnTo>
                  <a:pt x="2372347" y="28575"/>
                </a:lnTo>
                <a:lnTo>
                  <a:pt x="2315197" y="0"/>
                </a:lnTo>
                <a:close/>
              </a:path>
              <a:path w="2400935" h="85725">
                <a:moveTo>
                  <a:pt x="2315197" y="28575"/>
                </a:moveTo>
                <a:lnTo>
                  <a:pt x="0" y="28575"/>
                </a:lnTo>
                <a:lnTo>
                  <a:pt x="0" y="57150"/>
                </a:lnTo>
                <a:lnTo>
                  <a:pt x="2315197" y="57150"/>
                </a:lnTo>
                <a:lnTo>
                  <a:pt x="2315197" y="28575"/>
                </a:lnTo>
                <a:close/>
              </a:path>
              <a:path w="2400935" h="85725">
                <a:moveTo>
                  <a:pt x="2372347" y="28575"/>
                </a:moveTo>
                <a:lnTo>
                  <a:pt x="2329484" y="28575"/>
                </a:lnTo>
                <a:lnTo>
                  <a:pt x="2329484" y="57150"/>
                </a:lnTo>
                <a:lnTo>
                  <a:pt x="2372347" y="57150"/>
                </a:lnTo>
                <a:lnTo>
                  <a:pt x="2400922" y="42862"/>
                </a:lnTo>
                <a:lnTo>
                  <a:pt x="2372347" y="28575"/>
                </a:lnTo>
                <a:close/>
              </a:path>
            </a:pathLst>
          </a:custGeom>
          <a:solidFill>
            <a:srgbClr val="0000FF"/>
          </a:solidFill>
        </p:spPr>
        <p:txBody>
          <a:bodyPr wrap="square" lIns="0" tIns="0" rIns="0" bIns="0" rtlCol="0"/>
          <a:p>
            <a:endParaRPr sz="1350"/>
          </a:p>
        </p:txBody>
      </p:sp>
      <p:sp>
        <p:nvSpPr>
          <p:cNvPr id="88" name="object 17"/>
          <p:cNvSpPr/>
          <p:nvPr/>
        </p:nvSpPr>
        <p:spPr>
          <a:xfrm>
            <a:off x="3670300" y="4525010"/>
            <a:ext cx="21590" cy="1351280"/>
          </a:xfrm>
          <a:custGeom>
            <a:avLst/>
            <a:gdLst/>
            <a:ahLst/>
            <a:cxnLst/>
            <a:rect l="l" t="t" r="r" b="b"/>
            <a:pathLst>
              <a:path w="28575" h="1801495">
                <a:moveTo>
                  <a:pt x="22186" y="0"/>
                </a:moveTo>
                <a:lnTo>
                  <a:pt x="6400" y="0"/>
                </a:lnTo>
                <a:lnTo>
                  <a:pt x="0" y="6400"/>
                </a:lnTo>
                <a:lnTo>
                  <a:pt x="0" y="22212"/>
                </a:lnTo>
                <a:lnTo>
                  <a:pt x="6400" y="28613"/>
                </a:lnTo>
                <a:lnTo>
                  <a:pt x="22186" y="28613"/>
                </a:lnTo>
                <a:lnTo>
                  <a:pt x="28575" y="22212"/>
                </a:lnTo>
                <a:lnTo>
                  <a:pt x="28575" y="6400"/>
                </a:lnTo>
                <a:lnTo>
                  <a:pt x="22186" y="0"/>
                </a:lnTo>
                <a:close/>
              </a:path>
              <a:path w="28575" h="1801495">
                <a:moveTo>
                  <a:pt x="22186" y="57188"/>
                </a:moveTo>
                <a:lnTo>
                  <a:pt x="6400" y="57188"/>
                </a:lnTo>
                <a:lnTo>
                  <a:pt x="0" y="63576"/>
                </a:lnTo>
                <a:lnTo>
                  <a:pt x="0" y="79387"/>
                </a:lnTo>
                <a:lnTo>
                  <a:pt x="6400" y="85788"/>
                </a:lnTo>
                <a:lnTo>
                  <a:pt x="22186" y="85788"/>
                </a:lnTo>
                <a:lnTo>
                  <a:pt x="28575" y="79387"/>
                </a:lnTo>
                <a:lnTo>
                  <a:pt x="28575" y="63576"/>
                </a:lnTo>
                <a:lnTo>
                  <a:pt x="22186" y="57188"/>
                </a:lnTo>
                <a:close/>
              </a:path>
              <a:path w="28575" h="1801495">
                <a:moveTo>
                  <a:pt x="22186" y="114363"/>
                </a:moveTo>
                <a:lnTo>
                  <a:pt x="6400" y="114363"/>
                </a:lnTo>
                <a:lnTo>
                  <a:pt x="0" y="120764"/>
                </a:lnTo>
                <a:lnTo>
                  <a:pt x="0" y="136563"/>
                </a:lnTo>
                <a:lnTo>
                  <a:pt x="6400" y="142963"/>
                </a:lnTo>
                <a:lnTo>
                  <a:pt x="22186" y="142963"/>
                </a:lnTo>
                <a:lnTo>
                  <a:pt x="28575" y="136563"/>
                </a:lnTo>
                <a:lnTo>
                  <a:pt x="28575" y="120764"/>
                </a:lnTo>
                <a:lnTo>
                  <a:pt x="22186" y="114363"/>
                </a:lnTo>
                <a:close/>
              </a:path>
              <a:path w="28575" h="1801495">
                <a:moveTo>
                  <a:pt x="22186" y="171538"/>
                </a:moveTo>
                <a:lnTo>
                  <a:pt x="6400" y="171538"/>
                </a:lnTo>
                <a:lnTo>
                  <a:pt x="0" y="177939"/>
                </a:lnTo>
                <a:lnTo>
                  <a:pt x="0" y="193751"/>
                </a:lnTo>
                <a:lnTo>
                  <a:pt x="6400" y="200139"/>
                </a:lnTo>
                <a:lnTo>
                  <a:pt x="22186" y="200139"/>
                </a:lnTo>
                <a:lnTo>
                  <a:pt x="28575" y="193751"/>
                </a:lnTo>
                <a:lnTo>
                  <a:pt x="28575" y="177939"/>
                </a:lnTo>
                <a:lnTo>
                  <a:pt x="22186" y="171538"/>
                </a:lnTo>
                <a:close/>
              </a:path>
              <a:path w="28575" h="1801495">
                <a:moveTo>
                  <a:pt x="22186" y="228714"/>
                </a:moveTo>
                <a:lnTo>
                  <a:pt x="6400" y="228714"/>
                </a:lnTo>
                <a:lnTo>
                  <a:pt x="0" y="235115"/>
                </a:lnTo>
                <a:lnTo>
                  <a:pt x="0" y="250926"/>
                </a:lnTo>
                <a:lnTo>
                  <a:pt x="6400" y="257327"/>
                </a:lnTo>
                <a:lnTo>
                  <a:pt x="22186" y="257327"/>
                </a:lnTo>
                <a:lnTo>
                  <a:pt x="28575" y="250926"/>
                </a:lnTo>
                <a:lnTo>
                  <a:pt x="28575" y="235115"/>
                </a:lnTo>
                <a:lnTo>
                  <a:pt x="22186" y="228714"/>
                </a:lnTo>
                <a:close/>
              </a:path>
              <a:path w="28575" h="1801495">
                <a:moveTo>
                  <a:pt x="22186" y="285902"/>
                </a:moveTo>
                <a:lnTo>
                  <a:pt x="6400" y="285902"/>
                </a:lnTo>
                <a:lnTo>
                  <a:pt x="0" y="292290"/>
                </a:lnTo>
                <a:lnTo>
                  <a:pt x="0" y="308102"/>
                </a:lnTo>
                <a:lnTo>
                  <a:pt x="6400" y="314502"/>
                </a:lnTo>
                <a:lnTo>
                  <a:pt x="22186" y="314502"/>
                </a:lnTo>
                <a:lnTo>
                  <a:pt x="28575" y="308102"/>
                </a:lnTo>
                <a:lnTo>
                  <a:pt x="28575" y="292290"/>
                </a:lnTo>
                <a:lnTo>
                  <a:pt x="22186" y="285902"/>
                </a:lnTo>
                <a:close/>
              </a:path>
              <a:path w="28575" h="1801495">
                <a:moveTo>
                  <a:pt x="22186" y="343077"/>
                </a:moveTo>
                <a:lnTo>
                  <a:pt x="6400" y="343077"/>
                </a:lnTo>
                <a:lnTo>
                  <a:pt x="0" y="349478"/>
                </a:lnTo>
                <a:lnTo>
                  <a:pt x="0" y="365277"/>
                </a:lnTo>
                <a:lnTo>
                  <a:pt x="6400" y="371678"/>
                </a:lnTo>
                <a:lnTo>
                  <a:pt x="22186" y="371678"/>
                </a:lnTo>
                <a:lnTo>
                  <a:pt x="28575" y="365277"/>
                </a:lnTo>
                <a:lnTo>
                  <a:pt x="28575" y="349478"/>
                </a:lnTo>
                <a:lnTo>
                  <a:pt x="22186" y="343077"/>
                </a:lnTo>
                <a:close/>
              </a:path>
              <a:path w="28575" h="1801495">
                <a:moveTo>
                  <a:pt x="22186" y="400253"/>
                </a:moveTo>
                <a:lnTo>
                  <a:pt x="6400" y="400253"/>
                </a:lnTo>
                <a:lnTo>
                  <a:pt x="0" y="406654"/>
                </a:lnTo>
                <a:lnTo>
                  <a:pt x="0" y="422465"/>
                </a:lnTo>
                <a:lnTo>
                  <a:pt x="6400" y="428853"/>
                </a:lnTo>
                <a:lnTo>
                  <a:pt x="22186" y="428853"/>
                </a:lnTo>
                <a:lnTo>
                  <a:pt x="28575" y="422465"/>
                </a:lnTo>
                <a:lnTo>
                  <a:pt x="28575" y="406654"/>
                </a:lnTo>
                <a:lnTo>
                  <a:pt x="22186" y="400253"/>
                </a:lnTo>
                <a:close/>
              </a:path>
              <a:path w="28575" h="1801495">
                <a:moveTo>
                  <a:pt x="22186" y="457428"/>
                </a:moveTo>
                <a:lnTo>
                  <a:pt x="6400" y="457428"/>
                </a:lnTo>
                <a:lnTo>
                  <a:pt x="0" y="463829"/>
                </a:lnTo>
                <a:lnTo>
                  <a:pt x="0" y="479640"/>
                </a:lnTo>
                <a:lnTo>
                  <a:pt x="6400" y="486041"/>
                </a:lnTo>
                <a:lnTo>
                  <a:pt x="22186" y="486041"/>
                </a:lnTo>
                <a:lnTo>
                  <a:pt x="28575" y="479640"/>
                </a:lnTo>
                <a:lnTo>
                  <a:pt x="28575" y="463829"/>
                </a:lnTo>
                <a:lnTo>
                  <a:pt x="22186" y="457428"/>
                </a:lnTo>
                <a:close/>
              </a:path>
              <a:path w="28575" h="1801495">
                <a:moveTo>
                  <a:pt x="22186" y="514616"/>
                </a:moveTo>
                <a:lnTo>
                  <a:pt x="6400" y="514616"/>
                </a:lnTo>
                <a:lnTo>
                  <a:pt x="0" y="521004"/>
                </a:lnTo>
                <a:lnTo>
                  <a:pt x="0" y="536816"/>
                </a:lnTo>
                <a:lnTo>
                  <a:pt x="6400" y="543217"/>
                </a:lnTo>
                <a:lnTo>
                  <a:pt x="22186" y="543217"/>
                </a:lnTo>
                <a:lnTo>
                  <a:pt x="28575" y="536816"/>
                </a:lnTo>
                <a:lnTo>
                  <a:pt x="28575" y="521004"/>
                </a:lnTo>
                <a:lnTo>
                  <a:pt x="22186" y="514616"/>
                </a:lnTo>
                <a:close/>
              </a:path>
              <a:path w="28575" h="1801495">
                <a:moveTo>
                  <a:pt x="22186" y="571792"/>
                </a:moveTo>
                <a:lnTo>
                  <a:pt x="6400" y="571792"/>
                </a:lnTo>
                <a:lnTo>
                  <a:pt x="0" y="578192"/>
                </a:lnTo>
                <a:lnTo>
                  <a:pt x="0" y="593991"/>
                </a:lnTo>
                <a:lnTo>
                  <a:pt x="6400" y="600392"/>
                </a:lnTo>
                <a:lnTo>
                  <a:pt x="22186" y="600392"/>
                </a:lnTo>
                <a:lnTo>
                  <a:pt x="28575" y="593991"/>
                </a:lnTo>
                <a:lnTo>
                  <a:pt x="28575" y="578192"/>
                </a:lnTo>
                <a:lnTo>
                  <a:pt x="22186" y="571792"/>
                </a:lnTo>
                <a:close/>
              </a:path>
              <a:path w="28575" h="1801495">
                <a:moveTo>
                  <a:pt x="22186" y="628967"/>
                </a:moveTo>
                <a:lnTo>
                  <a:pt x="6400" y="628967"/>
                </a:lnTo>
                <a:lnTo>
                  <a:pt x="0" y="635368"/>
                </a:lnTo>
                <a:lnTo>
                  <a:pt x="0" y="651179"/>
                </a:lnTo>
                <a:lnTo>
                  <a:pt x="6400" y="657567"/>
                </a:lnTo>
                <a:lnTo>
                  <a:pt x="22186" y="657567"/>
                </a:lnTo>
                <a:lnTo>
                  <a:pt x="28575" y="651179"/>
                </a:lnTo>
                <a:lnTo>
                  <a:pt x="28575" y="635368"/>
                </a:lnTo>
                <a:lnTo>
                  <a:pt x="22186" y="628967"/>
                </a:lnTo>
                <a:close/>
              </a:path>
              <a:path w="28575" h="1801495">
                <a:moveTo>
                  <a:pt x="22186" y="686142"/>
                </a:moveTo>
                <a:lnTo>
                  <a:pt x="6400" y="686142"/>
                </a:lnTo>
                <a:lnTo>
                  <a:pt x="0" y="692543"/>
                </a:lnTo>
                <a:lnTo>
                  <a:pt x="0" y="708355"/>
                </a:lnTo>
                <a:lnTo>
                  <a:pt x="6400" y="714756"/>
                </a:lnTo>
                <a:lnTo>
                  <a:pt x="22186" y="714756"/>
                </a:lnTo>
                <a:lnTo>
                  <a:pt x="28575" y="708355"/>
                </a:lnTo>
                <a:lnTo>
                  <a:pt x="28575" y="692543"/>
                </a:lnTo>
                <a:lnTo>
                  <a:pt x="22186" y="686142"/>
                </a:lnTo>
                <a:close/>
              </a:path>
              <a:path w="28575" h="1801495">
                <a:moveTo>
                  <a:pt x="22186" y="743331"/>
                </a:moveTo>
                <a:lnTo>
                  <a:pt x="6400" y="743331"/>
                </a:lnTo>
                <a:lnTo>
                  <a:pt x="0" y="749719"/>
                </a:lnTo>
                <a:lnTo>
                  <a:pt x="0" y="765530"/>
                </a:lnTo>
                <a:lnTo>
                  <a:pt x="6400" y="771931"/>
                </a:lnTo>
                <a:lnTo>
                  <a:pt x="22186" y="771931"/>
                </a:lnTo>
                <a:lnTo>
                  <a:pt x="28575" y="765530"/>
                </a:lnTo>
                <a:lnTo>
                  <a:pt x="28575" y="749719"/>
                </a:lnTo>
                <a:lnTo>
                  <a:pt x="22186" y="743331"/>
                </a:lnTo>
                <a:close/>
              </a:path>
              <a:path w="28575" h="1801495">
                <a:moveTo>
                  <a:pt x="22186" y="800506"/>
                </a:moveTo>
                <a:lnTo>
                  <a:pt x="6400" y="800506"/>
                </a:lnTo>
                <a:lnTo>
                  <a:pt x="0" y="806907"/>
                </a:lnTo>
                <a:lnTo>
                  <a:pt x="0" y="822706"/>
                </a:lnTo>
                <a:lnTo>
                  <a:pt x="6400" y="829106"/>
                </a:lnTo>
                <a:lnTo>
                  <a:pt x="22186" y="829106"/>
                </a:lnTo>
                <a:lnTo>
                  <a:pt x="28575" y="822706"/>
                </a:lnTo>
                <a:lnTo>
                  <a:pt x="28575" y="806907"/>
                </a:lnTo>
                <a:lnTo>
                  <a:pt x="22186" y="800506"/>
                </a:lnTo>
                <a:close/>
              </a:path>
              <a:path w="28575" h="1801495">
                <a:moveTo>
                  <a:pt x="22186" y="857681"/>
                </a:moveTo>
                <a:lnTo>
                  <a:pt x="6400" y="857681"/>
                </a:lnTo>
                <a:lnTo>
                  <a:pt x="0" y="864082"/>
                </a:lnTo>
                <a:lnTo>
                  <a:pt x="0" y="879894"/>
                </a:lnTo>
                <a:lnTo>
                  <a:pt x="6400" y="886282"/>
                </a:lnTo>
                <a:lnTo>
                  <a:pt x="22186" y="886282"/>
                </a:lnTo>
                <a:lnTo>
                  <a:pt x="28575" y="879894"/>
                </a:lnTo>
                <a:lnTo>
                  <a:pt x="28575" y="864082"/>
                </a:lnTo>
                <a:lnTo>
                  <a:pt x="22186" y="857681"/>
                </a:lnTo>
                <a:close/>
              </a:path>
              <a:path w="28575" h="1801495">
                <a:moveTo>
                  <a:pt x="22186" y="914857"/>
                </a:moveTo>
                <a:lnTo>
                  <a:pt x="6400" y="914857"/>
                </a:lnTo>
                <a:lnTo>
                  <a:pt x="0" y="921258"/>
                </a:lnTo>
                <a:lnTo>
                  <a:pt x="0" y="937069"/>
                </a:lnTo>
                <a:lnTo>
                  <a:pt x="6400" y="943470"/>
                </a:lnTo>
                <a:lnTo>
                  <a:pt x="22186" y="943470"/>
                </a:lnTo>
                <a:lnTo>
                  <a:pt x="28575" y="937069"/>
                </a:lnTo>
                <a:lnTo>
                  <a:pt x="28575" y="921258"/>
                </a:lnTo>
                <a:lnTo>
                  <a:pt x="22186" y="914857"/>
                </a:lnTo>
                <a:close/>
              </a:path>
              <a:path w="28575" h="1801495">
                <a:moveTo>
                  <a:pt x="22186" y="972045"/>
                </a:moveTo>
                <a:lnTo>
                  <a:pt x="6400" y="972045"/>
                </a:lnTo>
                <a:lnTo>
                  <a:pt x="0" y="978433"/>
                </a:lnTo>
                <a:lnTo>
                  <a:pt x="0" y="994244"/>
                </a:lnTo>
                <a:lnTo>
                  <a:pt x="6400" y="1000645"/>
                </a:lnTo>
                <a:lnTo>
                  <a:pt x="22186" y="1000645"/>
                </a:lnTo>
                <a:lnTo>
                  <a:pt x="28575" y="994244"/>
                </a:lnTo>
                <a:lnTo>
                  <a:pt x="28575" y="978433"/>
                </a:lnTo>
                <a:lnTo>
                  <a:pt x="22186" y="972045"/>
                </a:lnTo>
                <a:close/>
              </a:path>
              <a:path w="28575" h="1801495">
                <a:moveTo>
                  <a:pt x="22186" y="1029220"/>
                </a:moveTo>
                <a:lnTo>
                  <a:pt x="6400" y="1029220"/>
                </a:lnTo>
                <a:lnTo>
                  <a:pt x="0" y="1035621"/>
                </a:lnTo>
                <a:lnTo>
                  <a:pt x="0" y="1051420"/>
                </a:lnTo>
                <a:lnTo>
                  <a:pt x="6400" y="1057821"/>
                </a:lnTo>
                <a:lnTo>
                  <a:pt x="22186" y="1057821"/>
                </a:lnTo>
                <a:lnTo>
                  <a:pt x="28575" y="1051420"/>
                </a:lnTo>
                <a:lnTo>
                  <a:pt x="28575" y="1035621"/>
                </a:lnTo>
                <a:lnTo>
                  <a:pt x="22186" y="1029220"/>
                </a:lnTo>
                <a:close/>
              </a:path>
              <a:path w="28575" h="1801495">
                <a:moveTo>
                  <a:pt x="22186" y="1086396"/>
                </a:moveTo>
                <a:lnTo>
                  <a:pt x="6400" y="1086396"/>
                </a:lnTo>
                <a:lnTo>
                  <a:pt x="0" y="1092796"/>
                </a:lnTo>
                <a:lnTo>
                  <a:pt x="0" y="1108608"/>
                </a:lnTo>
                <a:lnTo>
                  <a:pt x="6400" y="1114996"/>
                </a:lnTo>
                <a:lnTo>
                  <a:pt x="22186" y="1114996"/>
                </a:lnTo>
                <a:lnTo>
                  <a:pt x="28575" y="1108608"/>
                </a:lnTo>
                <a:lnTo>
                  <a:pt x="28575" y="1092796"/>
                </a:lnTo>
                <a:lnTo>
                  <a:pt x="22186" y="1086396"/>
                </a:lnTo>
                <a:close/>
              </a:path>
              <a:path w="28575" h="1801495">
                <a:moveTo>
                  <a:pt x="22186" y="1143571"/>
                </a:moveTo>
                <a:lnTo>
                  <a:pt x="6400" y="1143571"/>
                </a:lnTo>
                <a:lnTo>
                  <a:pt x="0" y="1149972"/>
                </a:lnTo>
                <a:lnTo>
                  <a:pt x="0" y="1165783"/>
                </a:lnTo>
                <a:lnTo>
                  <a:pt x="6400" y="1172184"/>
                </a:lnTo>
                <a:lnTo>
                  <a:pt x="22186" y="1172184"/>
                </a:lnTo>
                <a:lnTo>
                  <a:pt x="28575" y="1165783"/>
                </a:lnTo>
                <a:lnTo>
                  <a:pt x="28575" y="1149972"/>
                </a:lnTo>
                <a:lnTo>
                  <a:pt x="22186" y="1143571"/>
                </a:lnTo>
                <a:close/>
              </a:path>
              <a:path w="28575" h="1801495">
                <a:moveTo>
                  <a:pt x="22186" y="1200759"/>
                </a:moveTo>
                <a:lnTo>
                  <a:pt x="6400" y="1200759"/>
                </a:lnTo>
                <a:lnTo>
                  <a:pt x="0" y="1207147"/>
                </a:lnTo>
                <a:lnTo>
                  <a:pt x="0" y="1222959"/>
                </a:lnTo>
                <a:lnTo>
                  <a:pt x="6400" y="1229360"/>
                </a:lnTo>
                <a:lnTo>
                  <a:pt x="22186" y="1229360"/>
                </a:lnTo>
                <a:lnTo>
                  <a:pt x="28575" y="1222959"/>
                </a:lnTo>
                <a:lnTo>
                  <a:pt x="28575" y="1207147"/>
                </a:lnTo>
                <a:lnTo>
                  <a:pt x="22186" y="1200759"/>
                </a:lnTo>
                <a:close/>
              </a:path>
              <a:path w="28575" h="1801495">
                <a:moveTo>
                  <a:pt x="22186" y="1257935"/>
                </a:moveTo>
                <a:lnTo>
                  <a:pt x="6400" y="1257935"/>
                </a:lnTo>
                <a:lnTo>
                  <a:pt x="0" y="1264335"/>
                </a:lnTo>
                <a:lnTo>
                  <a:pt x="0" y="1280147"/>
                </a:lnTo>
                <a:lnTo>
                  <a:pt x="6400" y="1286535"/>
                </a:lnTo>
                <a:lnTo>
                  <a:pt x="22186" y="1286535"/>
                </a:lnTo>
                <a:lnTo>
                  <a:pt x="28575" y="1280147"/>
                </a:lnTo>
                <a:lnTo>
                  <a:pt x="28575" y="1264335"/>
                </a:lnTo>
                <a:lnTo>
                  <a:pt x="22186" y="1257935"/>
                </a:lnTo>
                <a:close/>
              </a:path>
              <a:path w="28575" h="1801495">
                <a:moveTo>
                  <a:pt x="22186" y="1315110"/>
                </a:moveTo>
                <a:lnTo>
                  <a:pt x="6400" y="1315110"/>
                </a:lnTo>
                <a:lnTo>
                  <a:pt x="0" y="1321511"/>
                </a:lnTo>
                <a:lnTo>
                  <a:pt x="0" y="1337322"/>
                </a:lnTo>
                <a:lnTo>
                  <a:pt x="6400" y="1343710"/>
                </a:lnTo>
                <a:lnTo>
                  <a:pt x="22186" y="1343710"/>
                </a:lnTo>
                <a:lnTo>
                  <a:pt x="28575" y="1337322"/>
                </a:lnTo>
                <a:lnTo>
                  <a:pt x="28575" y="1321511"/>
                </a:lnTo>
                <a:lnTo>
                  <a:pt x="22186" y="1315110"/>
                </a:lnTo>
                <a:close/>
              </a:path>
              <a:path w="28575" h="1801495">
                <a:moveTo>
                  <a:pt x="22186" y="1372285"/>
                </a:moveTo>
                <a:lnTo>
                  <a:pt x="6400" y="1372285"/>
                </a:lnTo>
                <a:lnTo>
                  <a:pt x="0" y="1378686"/>
                </a:lnTo>
                <a:lnTo>
                  <a:pt x="0" y="1394498"/>
                </a:lnTo>
                <a:lnTo>
                  <a:pt x="6400" y="1400898"/>
                </a:lnTo>
                <a:lnTo>
                  <a:pt x="22186" y="1400898"/>
                </a:lnTo>
                <a:lnTo>
                  <a:pt x="28575" y="1394498"/>
                </a:lnTo>
                <a:lnTo>
                  <a:pt x="28575" y="1378686"/>
                </a:lnTo>
                <a:lnTo>
                  <a:pt x="22186" y="1372285"/>
                </a:lnTo>
                <a:close/>
              </a:path>
              <a:path w="28575" h="1801495">
                <a:moveTo>
                  <a:pt x="22186" y="1429473"/>
                </a:moveTo>
                <a:lnTo>
                  <a:pt x="6400" y="1429473"/>
                </a:lnTo>
                <a:lnTo>
                  <a:pt x="0" y="1435862"/>
                </a:lnTo>
                <a:lnTo>
                  <a:pt x="0" y="1451673"/>
                </a:lnTo>
                <a:lnTo>
                  <a:pt x="6400" y="1458074"/>
                </a:lnTo>
                <a:lnTo>
                  <a:pt x="22186" y="1458074"/>
                </a:lnTo>
                <a:lnTo>
                  <a:pt x="28575" y="1451673"/>
                </a:lnTo>
                <a:lnTo>
                  <a:pt x="28575" y="1435862"/>
                </a:lnTo>
                <a:lnTo>
                  <a:pt x="22186" y="1429473"/>
                </a:lnTo>
                <a:close/>
              </a:path>
              <a:path w="28575" h="1801495">
                <a:moveTo>
                  <a:pt x="22186" y="1486649"/>
                </a:moveTo>
                <a:lnTo>
                  <a:pt x="6400" y="1486649"/>
                </a:lnTo>
                <a:lnTo>
                  <a:pt x="0" y="1493050"/>
                </a:lnTo>
                <a:lnTo>
                  <a:pt x="0" y="1508861"/>
                </a:lnTo>
                <a:lnTo>
                  <a:pt x="6400" y="1515249"/>
                </a:lnTo>
                <a:lnTo>
                  <a:pt x="22186" y="1515249"/>
                </a:lnTo>
                <a:lnTo>
                  <a:pt x="28575" y="1508861"/>
                </a:lnTo>
                <a:lnTo>
                  <a:pt x="28575" y="1493050"/>
                </a:lnTo>
                <a:lnTo>
                  <a:pt x="22186" y="1486649"/>
                </a:lnTo>
                <a:close/>
              </a:path>
              <a:path w="28575" h="1801495">
                <a:moveTo>
                  <a:pt x="22186" y="1543824"/>
                </a:moveTo>
                <a:lnTo>
                  <a:pt x="6400" y="1543824"/>
                </a:lnTo>
                <a:lnTo>
                  <a:pt x="0" y="1550225"/>
                </a:lnTo>
                <a:lnTo>
                  <a:pt x="0" y="1566037"/>
                </a:lnTo>
                <a:lnTo>
                  <a:pt x="6400" y="1572425"/>
                </a:lnTo>
                <a:lnTo>
                  <a:pt x="22186" y="1572425"/>
                </a:lnTo>
                <a:lnTo>
                  <a:pt x="28575" y="1566037"/>
                </a:lnTo>
                <a:lnTo>
                  <a:pt x="28575" y="1550225"/>
                </a:lnTo>
                <a:lnTo>
                  <a:pt x="22186" y="1543824"/>
                </a:lnTo>
                <a:close/>
              </a:path>
              <a:path w="28575" h="1801495">
                <a:moveTo>
                  <a:pt x="22186" y="1601000"/>
                </a:moveTo>
                <a:lnTo>
                  <a:pt x="6400" y="1601000"/>
                </a:lnTo>
                <a:lnTo>
                  <a:pt x="0" y="1607400"/>
                </a:lnTo>
                <a:lnTo>
                  <a:pt x="0" y="1623212"/>
                </a:lnTo>
                <a:lnTo>
                  <a:pt x="6400" y="1629613"/>
                </a:lnTo>
                <a:lnTo>
                  <a:pt x="22186" y="1629613"/>
                </a:lnTo>
                <a:lnTo>
                  <a:pt x="28575" y="1623212"/>
                </a:lnTo>
                <a:lnTo>
                  <a:pt x="28575" y="1607400"/>
                </a:lnTo>
                <a:lnTo>
                  <a:pt x="22186" y="1601000"/>
                </a:lnTo>
                <a:close/>
              </a:path>
              <a:path w="28575" h="1801495">
                <a:moveTo>
                  <a:pt x="22186" y="1658188"/>
                </a:moveTo>
                <a:lnTo>
                  <a:pt x="6400" y="1658188"/>
                </a:lnTo>
                <a:lnTo>
                  <a:pt x="0" y="1664576"/>
                </a:lnTo>
                <a:lnTo>
                  <a:pt x="0" y="1680387"/>
                </a:lnTo>
                <a:lnTo>
                  <a:pt x="6400" y="1686788"/>
                </a:lnTo>
                <a:lnTo>
                  <a:pt x="22186" y="1686788"/>
                </a:lnTo>
                <a:lnTo>
                  <a:pt x="28575" y="1680387"/>
                </a:lnTo>
                <a:lnTo>
                  <a:pt x="28575" y="1664576"/>
                </a:lnTo>
                <a:lnTo>
                  <a:pt x="22186" y="1658188"/>
                </a:lnTo>
                <a:close/>
              </a:path>
              <a:path w="28575" h="1801495">
                <a:moveTo>
                  <a:pt x="22186" y="1715363"/>
                </a:moveTo>
                <a:lnTo>
                  <a:pt x="6400" y="1715363"/>
                </a:lnTo>
                <a:lnTo>
                  <a:pt x="0" y="1721764"/>
                </a:lnTo>
                <a:lnTo>
                  <a:pt x="0" y="1737575"/>
                </a:lnTo>
                <a:lnTo>
                  <a:pt x="6400" y="1743964"/>
                </a:lnTo>
                <a:lnTo>
                  <a:pt x="22186" y="1743964"/>
                </a:lnTo>
                <a:lnTo>
                  <a:pt x="28575" y="1737575"/>
                </a:lnTo>
                <a:lnTo>
                  <a:pt x="28575" y="1721764"/>
                </a:lnTo>
                <a:lnTo>
                  <a:pt x="22186" y="1715363"/>
                </a:lnTo>
                <a:close/>
              </a:path>
              <a:path w="28575" h="1801495">
                <a:moveTo>
                  <a:pt x="22186" y="1772539"/>
                </a:moveTo>
                <a:lnTo>
                  <a:pt x="6400" y="1772539"/>
                </a:lnTo>
                <a:lnTo>
                  <a:pt x="0" y="1778939"/>
                </a:lnTo>
                <a:lnTo>
                  <a:pt x="0" y="1794751"/>
                </a:lnTo>
                <a:lnTo>
                  <a:pt x="6400" y="1801139"/>
                </a:lnTo>
                <a:lnTo>
                  <a:pt x="22186" y="1801139"/>
                </a:lnTo>
                <a:lnTo>
                  <a:pt x="28575" y="1794751"/>
                </a:lnTo>
                <a:lnTo>
                  <a:pt x="28575" y="1778939"/>
                </a:lnTo>
                <a:lnTo>
                  <a:pt x="22186" y="1772539"/>
                </a:lnTo>
                <a:close/>
              </a:path>
            </a:pathLst>
          </a:custGeom>
          <a:solidFill>
            <a:srgbClr val="7F7F7F"/>
          </a:solidFill>
        </p:spPr>
        <p:txBody>
          <a:bodyPr wrap="square" lIns="0" tIns="0" rIns="0" bIns="0" rtlCol="0"/>
          <a:p>
            <a:endParaRPr sz="1350"/>
          </a:p>
        </p:txBody>
      </p:sp>
      <p:sp>
        <p:nvSpPr>
          <p:cNvPr id="89" name="object 18"/>
          <p:cNvSpPr/>
          <p:nvPr/>
        </p:nvSpPr>
        <p:spPr>
          <a:xfrm>
            <a:off x="5392420" y="4525010"/>
            <a:ext cx="21590" cy="1351280"/>
          </a:xfrm>
          <a:custGeom>
            <a:avLst/>
            <a:gdLst/>
            <a:ahLst/>
            <a:cxnLst/>
            <a:rect l="l" t="t" r="r" b="b"/>
            <a:pathLst>
              <a:path w="28575" h="1801495">
                <a:moveTo>
                  <a:pt x="22174" y="0"/>
                </a:moveTo>
                <a:lnTo>
                  <a:pt x="6388" y="0"/>
                </a:lnTo>
                <a:lnTo>
                  <a:pt x="0" y="6400"/>
                </a:lnTo>
                <a:lnTo>
                  <a:pt x="0" y="22212"/>
                </a:lnTo>
                <a:lnTo>
                  <a:pt x="6388" y="28613"/>
                </a:lnTo>
                <a:lnTo>
                  <a:pt x="22174" y="28613"/>
                </a:lnTo>
                <a:lnTo>
                  <a:pt x="28575" y="22212"/>
                </a:lnTo>
                <a:lnTo>
                  <a:pt x="28575" y="6400"/>
                </a:lnTo>
                <a:lnTo>
                  <a:pt x="22174" y="0"/>
                </a:lnTo>
                <a:close/>
              </a:path>
              <a:path w="28575" h="1801495">
                <a:moveTo>
                  <a:pt x="22174" y="57188"/>
                </a:moveTo>
                <a:lnTo>
                  <a:pt x="6388" y="57188"/>
                </a:lnTo>
                <a:lnTo>
                  <a:pt x="0" y="63576"/>
                </a:lnTo>
                <a:lnTo>
                  <a:pt x="0" y="79387"/>
                </a:lnTo>
                <a:lnTo>
                  <a:pt x="6388" y="85788"/>
                </a:lnTo>
                <a:lnTo>
                  <a:pt x="22174" y="85788"/>
                </a:lnTo>
                <a:lnTo>
                  <a:pt x="28575" y="79387"/>
                </a:lnTo>
                <a:lnTo>
                  <a:pt x="28575" y="63576"/>
                </a:lnTo>
                <a:lnTo>
                  <a:pt x="22174" y="57188"/>
                </a:lnTo>
                <a:close/>
              </a:path>
              <a:path w="28575" h="1801495">
                <a:moveTo>
                  <a:pt x="22174" y="114363"/>
                </a:moveTo>
                <a:lnTo>
                  <a:pt x="6388" y="114363"/>
                </a:lnTo>
                <a:lnTo>
                  <a:pt x="0" y="120764"/>
                </a:lnTo>
                <a:lnTo>
                  <a:pt x="0" y="136563"/>
                </a:lnTo>
                <a:lnTo>
                  <a:pt x="6388" y="142963"/>
                </a:lnTo>
                <a:lnTo>
                  <a:pt x="22174" y="142963"/>
                </a:lnTo>
                <a:lnTo>
                  <a:pt x="28575" y="136563"/>
                </a:lnTo>
                <a:lnTo>
                  <a:pt x="28575" y="120764"/>
                </a:lnTo>
                <a:lnTo>
                  <a:pt x="22174" y="114363"/>
                </a:lnTo>
                <a:close/>
              </a:path>
              <a:path w="28575" h="1801495">
                <a:moveTo>
                  <a:pt x="22174" y="171538"/>
                </a:moveTo>
                <a:lnTo>
                  <a:pt x="6388" y="171538"/>
                </a:lnTo>
                <a:lnTo>
                  <a:pt x="0" y="177939"/>
                </a:lnTo>
                <a:lnTo>
                  <a:pt x="0" y="193751"/>
                </a:lnTo>
                <a:lnTo>
                  <a:pt x="6388" y="200139"/>
                </a:lnTo>
                <a:lnTo>
                  <a:pt x="22174" y="200139"/>
                </a:lnTo>
                <a:lnTo>
                  <a:pt x="28575" y="193751"/>
                </a:lnTo>
                <a:lnTo>
                  <a:pt x="28575" y="177939"/>
                </a:lnTo>
                <a:lnTo>
                  <a:pt x="22174" y="171538"/>
                </a:lnTo>
                <a:close/>
              </a:path>
              <a:path w="28575" h="1801495">
                <a:moveTo>
                  <a:pt x="22174" y="228714"/>
                </a:moveTo>
                <a:lnTo>
                  <a:pt x="6388" y="228714"/>
                </a:lnTo>
                <a:lnTo>
                  <a:pt x="0" y="235115"/>
                </a:lnTo>
                <a:lnTo>
                  <a:pt x="0" y="250926"/>
                </a:lnTo>
                <a:lnTo>
                  <a:pt x="6388" y="257327"/>
                </a:lnTo>
                <a:lnTo>
                  <a:pt x="22174" y="257327"/>
                </a:lnTo>
                <a:lnTo>
                  <a:pt x="28575" y="250926"/>
                </a:lnTo>
                <a:lnTo>
                  <a:pt x="28575" y="235115"/>
                </a:lnTo>
                <a:lnTo>
                  <a:pt x="22174" y="228714"/>
                </a:lnTo>
                <a:close/>
              </a:path>
              <a:path w="28575" h="1801495">
                <a:moveTo>
                  <a:pt x="22174" y="285902"/>
                </a:moveTo>
                <a:lnTo>
                  <a:pt x="6388" y="285902"/>
                </a:lnTo>
                <a:lnTo>
                  <a:pt x="0" y="292290"/>
                </a:lnTo>
                <a:lnTo>
                  <a:pt x="0" y="308102"/>
                </a:lnTo>
                <a:lnTo>
                  <a:pt x="6388" y="314502"/>
                </a:lnTo>
                <a:lnTo>
                  <a:pt x="22174" y="314502"/>
                </a:lnTo>
                <a:lnTo>
                  <a:pt x="28575" y="308102"/>
                </a:lnTo>
                <a:lnTo>
                  <a:pt x="28575" y="292290"/>
                </a:lnTo>
                <a:lnTo>
                  <a:pt x="22174" y="285902"/>
                </a:lnTo>
                <a:close/>
              </a:path>
              <a:path w="28575" h="1801495">
                <a:moveTo>
                  <a:pt x="22174" y="343077"/>
                </a:moveTo>
                <a:lnTo>
                  <a:pt x="6388" y="343077"/>
                </a:lnTo>
                <a:lnTo>
                  <a:pt x="0" y="349478"/>
                </a:lnTo>
                <a:lnTo>
                  <a:pt x="0" y="365277"/>
                </a:lnTo>
                <a:lnTo>
                  <a:pt x="6388" y="371678"/>
                </a:lnTo>
                <a:lnTo>
                  <a:pt x="22174" y="371678"/>
                </a:lnTo>
                <a:lnTo>
                  <a:pt x="28575" y="365277"/>
                </a:lnTo>
                <a:lnTo>
                  <a:pt x="28575" y="349478"/>
                </a:lnTo>
                <a:lnTo>
                  <a:pt x="22174" y="343077"/>
                </a:lnTo>
                <a:close/>
              </a:path>
              <a:path w="28575" h="1801495">
                <a:moveTo>
                  <a:pt x="22174" y="400253"/>
                </a:moveTo>
                <a:lnTo>
                  <a:pt x="6388" y="400253"/>
                </a:lnTo>
                <a:lnTo>
                  <a:pt x="0" y="406654"/>
                </a:lnTo>
                <a:lnTo>
                  <a:pt x="0" y="422465"/>
                </a:lnTo>
                <a:lnTo>
                  <a:pt x="6388" y="428853"/>
                </a:lnTo>
                <a:lnTo>
                  <a:pt x="22174" y="428853"/>
                </a:lnTo>
                <a:lnTo>
                  <a:pt x="28575" y="422465"/>
                </a:lnTo>
                <a:lnTo>
                  <a:pt x="28575" y="406654"/>
                </a:lnTo>
                <a:lnTo>
                  <a:pt x="22174" y="400253"/>
                </a:lnTo>
                <a:close/>
              </a:path>
              <a:path w="28575" h="1801495">
                <a:moveTo>
                  <a:pt x="22174" y="457428"/>
                </a:moveTo>
                <a:lnTo>
                  <a:pt x="6388" y="457428"/>
                </a:lnTo>
                <a:lnTo>
                  <a:pt x="0" y="463829"/>
                </a:lnTo>
                <a:lnTo>
                  <a:pt x="0" y="479640"/>
                </a:lnTo>
                <a:lnTo>
                  <a:pt x="6388" y="486041"/>
                </a:lnTo>
                <a:lnTo>
                  <a:pt x="22174" y="486041"/>
                </a:lnTo>
                <a:lnTo>
                  <a:pt x="28575" y="479640"/>
                </a:lnTo>
                <a:lnTo>
                  <a:pt x="28575" y="463829"/>
                </a:lnTo>
                <a:lnTo>
                  <a:pt x="22174" y="457428"/>
                </a:lnTo>
                <a:close/>
              </a:path>
              <a:path w="28575" h="1801495">
                <a:moveTo>
                  <a:pt x="22174" y="514616"/>
                </a:moveTo>
                <a:lnTo>
                  <a:pt x="6388" y="514616"/>
                </a:lnTo>
                <a:lnTo>
                  <a:pt x="0" y="521004"/>
                </a:lnTo>
                <a:lnTo>
                  <a:pt x="0" y="536816"/>
                </a:lnTo>
                <a:lnTo>
                  <a:pt x="6388" y="543217"/>
                </a:lnTo>
                <a:lnTo>
                  <a:pt x="22174" y="543217"/>
                </a:lnTo>
                <a:lnTo>
                  <a:pt x="28575" y="536816"/>
                </a:lnTo>
                <a:lnTo>
                  <a:pt x="28575" y="521004"/>
                </a:lnTo>
                <a:lnTo>
                  <a:pt x="22174" y="514616"/>
                </a:lnTo>
                <a:close/>
              </a:path>
              <a:path w="28575" h="1801495">
                <a:moveTo>
                  <a:pt x="22174" y="571792"/>
                </a:moveTo>
                <a:lnTo>
                  <a:pt x="6388" y="571792"/>
                </a:lnTo>
                <a:lnTo>
                  <a:pt x="0" y="578192"/>
                </a:lnTo>
                <a:lnTo>
                  <a:pt x="0" y="593991"/>
                </a:lnTo>
                <a:lnTo>
                  <a:pt x="6388" y="600392"/>
                </a:lnTo>
                <a:lnTo>
                  <a:pt x="22174" y="600392"/>
                </a:lnTo>
                <a:lnTo>
                  <a:pt x="28575" y="593991"/>
                </a:lnTo>
                <a:lnTo>
                  <a:pt x="28575" y="578192"/>
                </a:lnTo>
                <a:lnTo>
                  <a:pt x="22174" y="571792"/>
                </a:lnTo>
                <a:close/>
              </a:path>
              <a:path w="28575" h="1801495">
                <a:moveTo>
                  <a:pt x="22174" y="628967"/>
                </a:moveTo>
                <a:lnTo>
                  <a:pt x="6388" y="628967"/>
                </a:lnTo>
                <a:lnTo>
                  <a:pt x="0" y="635368"/>
                </a:lnTo>
                <a:lnTo>
                  <a:pt x="0" y="651179"/>
                </a:lnTo>
                <a:lnTo>
                  <a:pt x="6388" y="657567"/>
                </a:lnTo>
                <a:lnTo>
                  <a:pt x="22174" y="657567"/>
                </a:lnTo>
                <a:lnTo>
                  <a:pt x="28575" y="651179"/>
                </a:lnTo>
                <a:lnTo>
                  <a:pt x="28575" y="635368"/>
                </a:lnTo>
                <a:lnTo>
                  <a:pt x="22174" y="628967"/>
                </a:lnTo>
                <a:close/>
              </a:path>
              <a:path w="28575" h="1801495">
                <a:moveTo>
                  <a:pt x="22174" y="686142"/>
                </a:moveTo>
                <a:lnTo>
                  <a:pt x="6388" y="686142"/>
                </a:lnTo>
                <a:lnTo>
                  <a:pt x="0" y="692543"/>
                </a:lnTo>
                <a:lnTo>
                  <a:pt x="0" y="708355"/>
                </a:lnTo>
                <a:lnTo>
                  <a:pt x="6388" y="714756"/>
                </a:lnTo>
                <a:lnTo>
                  <a:pt x="22174" y="714756"/>
                </a:lnTo>
                <a:lnTo>
                  <a:pt x="28575" y="708355"/>
                </a:lnTo>
                <a:lnTo>
                  <a:pt x="28575" y="692543"/>
                </a:lnTo>
                <a:lnTo>
                  <a:pt x="22174" y="686142"/>
                </a:lnTo>
                <a:close/>
              </a:path>
              <a:path w="28575" h="1801495">
                <a:moveTo>
                  <a:pt x="22174" y="743331"/>
                </a:moveTo>
                <a:lnTo>
                  <a:pt x="6388" y="743331"/>
                </a:lnTo>
                <a:lnTo>
                  <a:pt x="0" y="749719"/>
                </a:lnTo>
                <a:lnTo>
                  <a:pt x="0" y="765530"/>
                </a:lnTo>
                <a:lnTo>
                  <a:pt x="6388" y="771931"/>
                </a:lnTo>
                <a:lnTo>
                  <a:pt x="22174" y="771931"/>
                </a:lnTo>
                <a:lnTo>
                  <a:pt x="28575" y="765530"/>
                </a:lnTo>
                <a:lnTo>
                  <a:pt x="28575" y="749719"/>
                </a:lnTo>
                <a:lnTo>
                  <a:pt x="22174" y="743331"/>
                </a:lnTo>
                <a:close/>
              </a:path>
              <a:path w="28575" h="1801495">
                <a:moveTo>
                  <a:pt x="22174" y="800506"/>
                </a:moveTo>
                <a:lnTo>
                  <a:pt x="6388" y="800506"/>
                </a:lnTo>
                <a:lnTo>
                  <a:pt x="0" y="806907"/>
                </a:lnTo>
                <a:lnTo>
                  <a:pt x="0" y="822706"/>
                </a:lnTo>
                <a:lnTo>
                  <a:pt x="6388" y="829106"/>
                </a:lnTo>
                <a:lnTo>
                  <a:pt x="22174" y="829106"/>
                </a:lnTo>
                <a:lnTo>
                  <a:pt x="28575" y="822706"/>
                </a:lnTo>
                <a:lnTo>
                  <a:pt x="28575" y="806907"/>
                </a:lnTo>
                <a:lnTo>
                  <a:pt x="22174" y="800506"/>
                </a:lnTo>
                <a:close/>
              </a:path>
              <a:path w="28575" h="1801495">
                <a:moveTo>
                  <a:pt x="22174" y="857681"/>
                </a:moveTo>
                <a:lnTo>
                  <a:pt x="6388" y="857681"/>
                </a:lnTo>
                <a:lnTo>
                  <a:pt x="0" y="864082"/>
                </a:lnTo>
                <a:lnTo>
                  <a:pt x="0" y="879894"/>
                </a:lnTo>
                <a:lnTo>
                  <a:pt x="6388" y="886282"/>
                </a:lnTo>
                <a:lnTo>
                  <a:pt x="22174" y="886282"/>
                </a:lnTo>
                <a:lnTo>
                  <a:pt x="28575" y="879894"/>
                </a:lnTo>
                <a:lnTo>
                  <a:pt x="28575" y="864082"/>
                </a:lnTo>
                <a:lnTo>
                  <a:pt x="22174" y="857681"/>
                </a:lnTo>
                <a:close/>
              </a:path>
              <a:path w="28575" h="1801495">
                <a:moveTo>
                  <a:pt x="22174" y="914857"/>
                </a:moveTo>
                <a:lnTo>
                  <a:pt x="6388" y="914857"/>
                </a:lnTo>
                <a:lnTo>
                  <a:pt x="0" y="921258"/>
                </a:lnTo>
                <a:lnTo>
                  <a:pt x="0" y="937069"/>
                </a:lnTo>
                <a:lnTo>
                  <a:pt x="6388" y="943470"/>
                </a:lnTo>
                <a:lnTo>
                  <a:pt x="22174" y="943470"/>
                </a:lnTo>
                <a:lnTo>
                  <a:pt x="28575" y="937069"/>
                </a:lnTo>
                <a:lnTo>
                  <a:pt x="28575" y="921258"/>
                </a:lnTo>
                <a:lnTo>
                  <a:pt x="22174" y="914857"/>
                </a:lnTo>
                <a:close/>
              </a:path>
              <a:path w="28575" h="1801495">
                <a:moveTo>
                  <a:pt x="22174" y="972045"/>
                </a:moveTo>
                <a:lnTo>
                  <a:pt x="6388" y="972045"/>
                </a:lnTo>
                <a:lnTo>
                  <a:pt x="0" y="978433"/>
                </a:lnTo>
                <a:lnTo>
                  <a:pt x="0" y="994244"/>
                </a:lnTo>
                <a:lnTo>
                  <a:pt x="6388" y="1000645"/>
                </a:lnTo>
                <a:lnTo>
                  <a:pt x="22174" y="1000645"/>
                </a:lnTo>
                <a:lnTo>
                  <a:pt x="28575" y="994244"/>
                </a:lnTo>
                <a:lnTo>
                  <a:pt x="28575" y="978433"/>
                </a:lnTo>
                <a:lnTo>
                  <a:pt x="22174" y="972045"/>
                </a:lnTo>
                <a:close/>
              </a:path>
              <a:path w="28575" h="1801495">
                <a:moveTo>
                  <a:pt x="22174" y="1029220"/>
                </a:moveTo>
                <a:lnTo>
                  <a:pt x="6388" y="1029220"/>
                </a:lnTo>
                <a:lnTo>
                  <a:pt x="0" y="1035621"/>
                </a:lnTo>
                <a:lnTo>
                  <a:pt x="0" y="1051420"/>
                </a:lnTo>
                <a:lnTo>
                  <a:pt x="6388" y="1057821"/>
                </a:lnTo>
                <a:lnTo>
                  <a:pt x="22174" y="1057821"/>
                </a:lnTo>
                <a:lnTo>
                  <a:pt x="28575" y="1051420"/>
                </a:lnTo>
                <a:lnTo>
                  <a:pt x="28575" y="1035621"/>
                </a:lnTo>
                <a:lnTo>
                  <a:pt x="22174" y="1029220"/>
                </a:lnTo>
                <a:close/>
              </a:path>
              <a:path w="28575" h="1801495">
                <a:moveTo>
                  <a:pt x="22174" y="1086396"/>
                </a:moveTo>
                <a:lnTo>
                  <a:pt x="6388" y="1086396"/>
                </a:lnTo>
                <a:lnTo>
                  <a:pt x="0" y="1092796"/>
                </a:lnTo>
                <a:lnTo>
                  <a:pt x="0" y="1108608"/>
                </a:lnTo>
                <a:lnTo>
                  <a:pt x="6388" y="1114996"/>
                </a:lnTo>
                <a:lnTo>
                  <a:pt x="22174" y="1114996"/>
                </a:lnTo>
                <a:lnTo>
                  <a:pt x="28575" y="1108608"/>
                </a:lnTo>
                <a:lnTo>
                  <a:pt x="28575" y="1092796"/>
                </a:lnTo>
                <a:lnTo>
                  <a:pt x="22174" y="1086396"/>
                </a:lnTo>
                <a:close/>
              </a:path>
              <a:path w="28575" h="1801495">
                <a:moveTo>
                  <a:pt x="22174" y="1143571"/>
                </a:moveTo>
                <a:lnTo>
                  <a:pt x="6388" y="1143571"/>
                </a:lnTo>
                <a:lnTo>
                  <a:pt x="0" y="1149972"/>
                </a:lnTo>
                <a:lnTo>
                  <a:pt x="0" y="1165783"/>
                </a:lnTo>
                <a:lnTo>
                  <a:pt x="6388" y="1172184"/>
                </a:lnTo>
                <a:lnTo>
                  <a:pt x="22174" y="1172184"/>
                </a:lnTo>
                <a:lnTo>
                  <a:pt x="28575" y="1165783"/>
                </a:lnTo>
                <a:lnTo>
                  <a:pt x="28575" y="1149972"/>
                </a:lnTo>
                <a:lnTo>
                  <a:pt x="22174" y="1143571"/>
                </a:lnTo>
                <a:close/>
              </a:path>
              <a:path w="28575" h="1801495">
                <a:moveTo>
                  <a:pt x="22174" y="1200759"/>
                </a:moveTo>
                <a:lnTo>
                  <a:pt x="6388" y="1200759"/>
                </a:lnTo>
                <a:lnTo>
                  <a:pt x="0" y="1207147"/>
                </a:lnTo>
                <a:lnTo>
                  <a:pt x="0" y="1222959"/>
                </a:lnTo>
                <a:lnTo>
                  <a:pt x="6388" y="1229360"/>
                </a:lnTo>
                <a:lnTo>
                  <a:pt x="22174" y="1229360"/>
                </a:lnTo>
                <a:lnTo>
                  <a:pt x="28575" y="1222959"/>
                </a:lnTo>
                <a:lnTo>
                  <a:pt x="28575" y="1207147"/>
                </a:lnTo>
                <a:lnTo>
                  <a:pt x="22174" y="1200759"/>
                </a:lnTo>
                <a:close/>
              </a:path>
              <a:path w="28575" h="1801495">
                <a:moveTo>
                  <a:pt x="22174" y="1257935"/>
                </a:moveTo>
                <a:lnTo>
                  <a:pt x="6388" y="1257935"/>
                </a:lnTo>
                <a:lnTo>
                  <a:pt x="0" y="1264335"/>
                </a:lnTo>
                <a:lnTo>
                  <a:pt x="0" y="1280147"/>
                </a:lnTo>
                <a:lnTo>
                  <a:pt x="6388" y="1286535"/>
                </a:lnTo>
                <a:lnTo>
                  <a:pt x="22174" y="1286535"/>
                </a:lnTo>
                <a:lnTo>
                  <a:pt x="28575" y="1280147"/>
                </a:lnTo>
                <a:lnTo>
                  <a:pt x="28575" y="1264335"/>
                </a:lnTo>
                <a:lnTo>
                  <a:pt x="22174" y="1257935"/>
                </a:lnTo>
                <a:close/>
              </a:path>
              <a:path w="28575" h="1801495">
                <a:moveTo>
                  <a:pt x="22174" y="1315110"/>
                </a:moveTo>
                <a:lnTo>
                  <a:pt x="6388" y="1315110"/>
                </a:lnTo>
                <a:lnTo>
                  <a:pt x="0" y="1321511"/>
                </a:lnTo>
                <a:lnTo>
                  <a:pt x="0" y="1337322"/>
                </a:lnTo>
                <a:lnTo>
                  <a:pt x="6388" y="1343710"/>
                </a:lnTo>
                <a:lnTo>
                  <a:pt x="22174" y="1343710"/>
                </a:lnTo>
                <a:lnTo>
                  <a:pt x="28575" y="1337322"/>
                </a:lnTo>
                <a:lnTo>
                  <a:pt x="28575" y="1321511"/>
                </a:lnTo>
                <a:lnTo>
                  <a:pt x="22174" y="1315110"/>
                </a:lnTo>
                <a:close/>
              </a:path>
              <a:path w="28575" h="1801495">
                <a:moveTo>
                  <a:pt x="22174" y="1372285"/>
                </a:moveTo>
                <a:lnTo>
                  <a:pt x="6388" y="1372285"/>
                </a:lnTo>
                <a:lnTo>
                  <a:pt x="0" y="1378686"/>
                </a:lnTo>
                <a:lnTo>
                  <a:pt x="0" y="1394498"/>
                </a:lnTo>
                <a:lnTo>
                  <a:pt x="6388" y="1400898"/>
                </a:lnTo>
                <a:lnTo>
                  <a:pt x="22174" y="1400898"/>
                </a:lnTo>
                <a:lnTo>
                  <a:pt x="28575" y="1394498"/>
                </a:lnTo>
                <a:lnTo>
                  <a:pt x="28575" y="1378686"/>
                </a:lnTo>
                <a:lnTo>
                  <a:pt x="22174" y="1372285"/>
                </a:lnTo>
                <a:close/>
              </a:path>
              <a:path w="28575" h="1801495">
                <a:moveTo>
                  <a:pt x="22174" y="1429473"/>
                </a:moveTo>
                <a:lnTo>
                  <a:pt x="6388" y="1429473"/>
                </a:lnTo>
                <a:lnTo>
                  <a:pt x="0" y="1435862"/>
                </a:lnTo>
                <a:lnTo>
                  <a:pt x="0" y="1451673"/>
                </a:lnTo>
                <a:lnTo>
                  <a:pt x="6388" y="1458074"/>
                </a:lnTo>
                <a:lnTo>
                  <a:pt x="22174" y="1458074"/>
                </a:lnTo>
                <a:lnTo>
                  <a:pt x="28575" y="1451673"/>
                </a:lnTo>
                <a:lnTo>
                  <a:pt x="28575" y="1435862"/>
                </a:lnTo>
                <a:lnTo>
                  <a:pt x="22174" y="1429473"/>
                </a:lnTo>
                <a:close/>
              </a:path>
              <a:path w="28575" h="1801495">
                <a:moveTo>
                  <a:pt x="22174" y="1486649"/>
                </a:moveTo>
                <a:lnTo>
                  <a:pt x="6388" y="1486649"/>
                </a:lnTo>
                <a:lnTo>
                  <a:pt x="0" y="1493050"/>
                </a:lnTo>
                <a:lnTo>
                  <a:pt x="0" y="1508861"/>
                </a:lnTo>
                <a:lnTo>
                  <a:pt x="6388" y="1515249"/>
                </a:lnTo>
                <a:lnTo>
                  <a:pt x="22174" y="1515249"/>
                </a:lnTo>
                <a:lnTo>
                  <a:pt x="28575" y="1508861"/>
                </a:lnTo>
                <a:lnTo>
                  <a:pt x="28575" y="1493050"/>
                </a:lnTo>
                <a:lnTo>
                  <a:pt x="22174" y="1486649"/>
                </a:lnTo>
                <a:close/>
              </a:path>
              <a:path w="28575" h="1801495">
                <a:moveTo>
                  <a:pt x="22174" y="1543824"/>
                </a:moveTo>
                <a:lnTo>
                  <a:pt x="6388" y="1543824"/>
                </a:lnTo>
                <a:lnTo>
                  <a:pt x="0" y="1550225"/>
                </a:lnTo>
                <a:lnTo>
                  <a:pt x="0" y="1566037"/>
                </a:lnTo>
                <a:lnTo>
                  <a:pt x="6388" y="1572425"/>
                </a:lnTo>
                <a:lnTo>
                  <a:pt x="22174" y="1572425"/>
                </a:lnTo>
                <a:lnTo>
                  <a:pt x="28575" y="1566037"/>
                </a:lnTo>
                <a:lnTo>
                  <a:pt x="28575" y="1550225"/>
                </a:lnTo>
                <a:lnTo>
                  <a:pt x="22174" y="1543824"/>
                </a:lnTo>
                <a:close/>
              </a:path>
              <a:path w="28575" h="1801495">
                <a:moveTo>
                  <a:pt x="22174" y="1601000"/>
                </a:moveTo>
                <a:lnTo>
                  <a:pt x="6388" y="1601000"/>
                </a:lnTo>
                <a:lnTo>
                  <a:pt x="0" y="1607400"/>
                </a:lnTo>
                <a:lnTo>
                  <a:pt x="0" y="1623212"/>
                </a:lnTo>
                <a:lnTo>
                  <a:pt x="6388" y="1629613"/>
                </a:lnTo>
                <a:lnTo>
                  <a:pt x="22174" y="1629613"/>
                </a:lnTo>
                <a:lnTo>
                  <a:pt x="28575" y="1623212"/>
                </a:lnTo>
                <a:lnTo>
                  <a:pt x="28575" y="1607400"/>
                </a:lnTo>
                <a:lnTo>
                  <a:pt x="22174" y="1601000"/>
                </a:lnTo>
                <a:close/>
              </a:path>
              <a:path w="28575" h="1801495">
                <a:moveTo>
                  <a:pt x="22174" y="1658188"/>
                </a:moveTo>
                <a:lnTo>
                  <a:pt x="6388" y="1658188"/>
                </a:lnTo>
                <a:lnTo>
                  <a:pt x="0" y="1664576"/>
                </a:lnTo>
                <a:lnTo>
                  <a:pt x="0" y="1680387"/>
                </a:lnTo>
                <a:lnTo>
                  <a:pt x="6388" y="1686788"/>
                </a:lnTo>
                <a:lnTo>
                  <a:pt x="22174" y="1686788"/>
                </a:lnTo>
                <a:lnTo>
                  <a:pt x="28575" y="1680387"/>
                </a:lnTo>
                <a:lnTo>
                  <a:pt x="28575" y="1664576"/>
                </a:lnTo>
                <a:lnTo>
                  <a:pt x="22174" y="1658188"/>
                </a:lnTo>
                <a:close/>
              </a:path>
              <a:path w="28575" h="1801495">
                <a:moveTo>
                  <a:pt x="22174" y="1715363"/>
                </a:moveTo>
                <a:lnTo>
                  <a:pt x="6388" y="1715363"/>
                </a:lnTo>
                <a:lnTo>
                  <a:pt x="0" y="1721764"/>
                </a:lnTo>
                <a:lnTo>
                  <a:pt x="0" y="1737575"/>
                </a:lnTo>
                <a:lnTo>
                  <a:pt x="6388" y="1743964"/>
                </a:lnTo>
                <a:lnTo>
                  <a:pt x="22174" y="1743964"/>
                </a:lnTo>
                <a:lnTo>
                  <a:pt x="28575" y="1737575"/>
                </a:lnTo>
                <a:lnTo>
                  <a:pt x="28575" y="1721764"/>
                </a:lnTo>
                <a:lnTo>
                  <a:pt x="22174" y="1715363"/>
                </a:lnTo>
                <a:close/>
              </a:path>
              <a:path w="28575" h="1801495">
                <a:moveTo>
                  <a:pt x="22174" y="1772539"/>
                </a:moveTo>
                <a:lnTo>
                  <a:pt x="6388" y="1772539"/>
                </a:lnTo>
                <a:lnTo>
                  <a:pt x="0" y="1778939"/>
                </a:lnTo>
                <a:lnTo>
                  <a:pt x="0" y="1794751"/>
                </a:lnTo>
                <a:lnTo>
                  <a:pt x="6388" y="1801139"/>
                </a:lnTo>
                <a:lnTo>
                  <a:pt x="22174" y="1801139"/>
                </a:lnTo>
                <a:lnTo>
                  <a:pt x="28575" y="1794751"/>
                </a:lnTo>
                <a:lnTo>
                  <a:pt x="28575" y="1778939"/>
                </a:lnTo>
                <a:lnTo>
                  <a:pt x="22174" y="1772539"/>
                </a:lnTo>
                <a:close/>
              </a:path>
            </a:pathLst>
          </a:custGeom>
          <a:solidFill>
            <a:srgbClr val="7F7F7F"/>
          </a:solidFill>
        </p:spPr>
        <p:txBody>
          <a:bodyPr wrap="square" lIns="0" tIns="0" rIns="0" bIns="0" rtlCol="0"/>
          <a:p>
            <a:endParaRPr sz="1350"/>
          </a:p>
        </p:txBody>
      </p:sp>
      <p:sp>
        <p:nvSpPr>
          <p:cNvPr id="90" name="object 21"/>
          <p:cNvSpPr/>
          <p:nvPr/>
        </p:nvSpPr>
        <p:spPr>
          <a:xfrm>
            <a:off x="4677410" y="5394325"/>
            <a:ext cx="308610" cy="309245"/>
          </a:xfrm>
          <a:custGeom>
            <a:avLst/>
            <a:gdLst/>
            <a:ahLst/>
            <a:cxnLst/>
            <a:rect l="l" t="t" r="r" b="b"/>
            <a:pathLst>
              <a:path w="411479" h="412114">
                <a:moveTo>
                  <a:pt x="205739" y="0"/>
                </a:moveTo>
                <a:lnTo>
                  <a:pt x="158565" y="5433"/>
                </a:lnTo>
                <a:lnTo>
                  <a:pt x="115260" y="20911"/>
                </a:lnTo>
                <a:lnTo>
                  <a:pt x="77060" y="45199"/>
                </a:lnTo>
                <a:lnTo>
                  <a:pt x="45198" y="77062"/>
                </a:lnTo>
                <a:lnTo>
                  <a:pt x="20911" y="115265"/>
                </a:lnTo>
                <a:lnTo>
                  <a:pt x="5433" y="158573"/>
                </a:lnTo>
                <a:lnTo>
                  <a:pt x="0" y="205752"/>
                </a:lnTo>
                <a:lnTo>
                  <a:pt x="5433" y="252926"/>
                </a:lnTo>
                <a:lnTo>
                  <a:pt x="20911" y="296231"/>
                </a:lnTo>
                <a:lnTo>
                  <a:pt x="45198" y="334432"/>
                </a:lnTo>
                <a:lnTo>
                  <a:pt x="77060" y="366293"/>
                </a:lnTo>
                <a:lnTo>
                  <a:pt x="115260" y="390581"/>
                </a:lnTo>
                <a:lnTo>
                  <a:pt x="158565" y="406058"/>
                </a:lnTo>
                <a:lnTo>
                  <a:pt x="205739" y="411492"/>
                </a:lnTo>
                <a:lnTo>
                  <a:pt x="252914" y="406058"/>
                </a:lnTo>
                <a:lnTo>
                  <a:pt x="296219" y="390581"/>
                </a:lnTo>
                <a:lnTo>
                  <a:pt x="334419" y="366293"/>
                </a:lnTo>
                <a:lnTo>
                  <a:pt x="366281" y="334432"/>
                </a:lnTo>
                <a:lnTo>
                  <a:pt x="390568" y="296231"/>
                </a:lnTo>
                <a:lnTo>
                  <a:pt x="406046" y="252926"/>
                </a:lnTo>
                <a:lnTo>
                  <a:pt x="411480" y="205752"/>
                </a:lnTo>
                <a:lnTo>
                  <a:pt x="406046" y="158573"/>
                </a:lnTo>
                <a:lnTo>
                  <a:pt x="390568" y="115265"/>
                </a:lnTo>
                <a:lnTo>
                  <a:pt x="366281" y="77062"/>
                </a:lnTo>
                <a:lnTo>
                  <a:pt x="334419" y="45199"/>
                </a:lnTo>
                <a:lnTo>
                  <a:pt x="296219" y="20911"/>
                </a:lnTo>
                <a:lnTo>
                  <a:pt x="252914" y="5433"/>
                </a:lnTo>
                <a:lnTo>
                  <a:pt x="205739" y="0"/>
                </a:lnTo>
                <a:close/>
              </a:path>
            </a:pathLst>
          </a:custGeom>
          <a:solidFill>
            <a:srgbClr val="FFFFFF"/>
          </a:solidFill>
        </p:spPr>
        <p:txBody>
          <a:bodyPr wrap="square" lIns="0" tIns="0" rIns="0" bIns="0" rtlCol="0"/>
          <a:p>
            <a:endParaRPr sz="1350"/>
          </a:p>
        </p:txBody>
      </p:sp>
      <p:sp>
        <p:nvSpPr>
          <p:cNvPr id="91" name="object 22"/>
          <p:cNvSpPr/>
          <p:nvPr/>
        </p:nvSpPr>
        <p:spPr>
          <a:xfrm>
            <a:off x="4831715" y="5394325"/>
            <a:ext cx="0" cy="308610"/>
          </a:xfrm>
          <a:custGeom>
            <a:avLst/>
            <a:gdLst/>
            <a:ahLst/>
            <a:cxnLst/>
            <a:rect l="l" t="t" r="r" b="b"/>
            <a:pathLst>
              <a:path h="411479">
                <a:moveTo>
                  <a:pt x="0" y="0"/>
                </a:moveTo>
                <a:lnTo>
                  <a:pt x="0" y="411486"/>
                </a:lnTo>
              </a:path>
            </a:pathLst>
          </a:custGeom>
          <a:ln w="38100">
            <a:solidFill>
              <a:srgbClr val="000000"/>
            </a:solidFill>
          </a:ln>
        </p:spPr>
        <p:txBody>
          <a:bodyPr wrap="square" lIns="0" tIns="0" rIns="0" bIns="0" rtlCol="0"/>
          <a:p>
            <a:endParaRPr sz="1350"/>
          </a:p>
        </p:txBody>
      </p:sp>
      <p:sp>
        <p:nvSpPr>
          <p:cNvPr id="92" name="object 23"/>
          <p:cNvSpPr/>
          <p:nvPr/>
        </p:nvSpPr>
        <p:spPr>
          <a:xfrm>
            <a:off x="4677410" y="5548630"/>
            <a:ext cx="308610" cy="0"/>
          </a:xfrm>
          <a:custGeom>
            <a:avLst/>
            <a:gdLst/>
            <a:ahLst/>
            <a:cxnLst/>
            <a:rect l="l" t="t" r="r" b="b"/>
            <a:pathLst>
              <a:path w="411479">
                <a:moveTo>
                  <a:pt x="0" y="0"/>
                </a:moveTo>
                <a:lnTo>
                  <a:pt x="411486" y="0"/>
                </a:lnTo>
              </a:path>
            </a:pathLst>
          </a:custGeom>
          <a:ln w="38100">
            <a:solidFill>
              <a:srgbClr val="000000"/>
            </a:solidFill>
          </a:ln>
        </p:spPr>
        <p:txBody>
          <a:bodyPr wrap="square" lIns="0" tIns="0" rIns="0" bIns="0" rtlCol="0"/>
          <a:p>
            <a:endParaRPr sz="1350"/>
          </a:p>
        </p:txBody>
      </p:sp>
      <p:sp>
        <p:nvSpPr>
          <p:cNvPr id="93" name="object 24"/>
          <p:cNvSpPr/>
          <p:nvPr/>
        </p:nvSpPr>
        <p:spPr>
          <a:xfrm>
            <a:off x="4677410" y="5394325"/>
            <a:ext cx="308610" cy="308610"/>
          </a:xfrm>
          <a:custGeom>
            <a:avLst/>
            <a:gdLst/>
            <a:ahLst/>
            <a:cxnLst/>
            <a:rect l="l" t="t" r="r" b="b"/>
            <a:pathLst>
              <a:path w="411479" h="411479">
                <a:moveTo>
                  <a:pt x="0" y="205743"/>
                </a:moveTo>
                <a:lnTo>
                  <a:pt x="5433" y="158568"/>
                </a:lnTo>
                <a:lnTo>
                  <a:pt x="20911" y="115262"/>
                </a:lnTo>
                <a:lnTo>
                  <a:pt x="45199" y="77061"/>
                </a:lnTo>
                <a:lnTo>
                  <a:pt x="77061" y="45199"/>
                </a:lnTo>
                <a:lnTo>
                  <a:pt x="115262" y="20911"/>
                </a:lnTo>
                <a:lnTo>
                  <a:pt x="158568" y="5433"/>
                </a:lnTo>
                <a:lnTo>
                  <a:pt x="205743" y="0"/>
                </a:lnTo>
                <a:lnTo>
                  <a:pt x="252918" y="5433"/>
                </a:lnTo>
                <a:lnTo>
                  <a:pt x="296223" y="20911"/>
                </a:lnTo>
                <a:lnTo>
                  <a:pt x="334425" y="45199"/>
                </a:lnTo>
                <a:lnTo>
                  <a:pt x="366286" y="77061"/>
                </a:lnTo>
                <a:lnTo>
                  <a:pt x="390574" y="115262"/>
                </a:lnTo>
                <a:lnTo>
                  <a:pt x="406052" y="158568"/>
                </a:lnTo>
                <a:lnTo>
                  <a:pt x="411486" y="205743"/>
                </a:lnTo>
                <a:lnTo>
                  <a:pt x="406052" y="252918"/>
                </a:lnTo>
                <a:lnTo>
                  <a:pt x="390574" y="296223"/>
                </a:lnTo>
                <a:lnTo>
                  <a:pt x="366286" y="334425"/>
                </a:lnTo>
                <a:lnTo>
                  <a:pt x="334425" y="366286"/>
                </a:lnTo>
                <a:lnTo>
                  <a:pt x="296223" y="390574"/>
                </a:lnTo>
                <a:lnTo>
                  <a:pt x="252918" y="406052"/>
                </a:lnTo>
                <a:lnTo>
                  <a:pt x="205743" y="411486"/>
                </a:lnTo>
                <a:lnTo>
                  <a:pt x="158568" y="406052"/>
                </a:lnTo>
                <a:lnTo>
                  <a:pt x="115262" y="390574"/>
                </a:lnTo>
                <a:lnTo>
                  <a:pt x="77061" y="366286"/>
                </a:lnTo>
                <a:lnTo>
                  <a:pt x="45199" y="334425"/>
                </a:lnTo>
                <a:lnTo>
                  <a:pt x="20911" y="296223"/>
                </a:lnTo>
                <a:lnTo>
                  <a:pt x="5433" y="252918"/>
                </a:lnTo>
                <a:lnTo>
                  <a:pt x="0" y="205743"/>
                </a:lnTo>
                <a:close/>
              </a:path>
            </a:pathLst>
          </a:custGeom>
          <a:ln w="38100">
            <a:solidFill>
              <a:srgbClr val="000000"/>
            </a:solidFill>
          </a:ln>
        </p:spPr>
        <p:txBody>
          <a:bodyPr wrap="square" lIns="0" tIns="0" rIns="0" bIns="0" rtlCol="0"/>
          <a:p>
            <a:endParaRPr sz="1350"/>
          </a:p>
        </p:txBody>
      </p:sp>
      <p:cxnSp>
        <p:nvCxnSpPr>
          <p:cNvPr id="94" name="直接箭头连接符 93"/>
          <p:cNvCxnSpPr/>
          <p:nvPr/>
        </p:nvCxnSpPr>
        <p:spPr>
          <a:xfrm>
            <a:off x="5004435" y="5547360"/>
            <a:ext cx="654685" cy="2540"/>
          </a:xfrm>
          <a:prstGeom prst="straightConnector1">
            <a:avLst/>
          </a:prstGeom>
          <a:ln>
            <a:solidFill>
              <a:srgbClr val="C00000"/>
            </a:solidFill>
            <a:headEnd type="none"/>
            <a:tailEnd type="triangle" w="med" len="med"/>
          </a:ln>
        </p:spPr>
        <p:style>
          <a:lnRef idx="3">
            <a:schemeClr val="accent6"/>
          </a:lnRef>
          <a:fillRef idx="0">
            <a:schemeClr val="accent6"/>
          </a:fillRef>
          <a:effectRef idx="2">
            <a:schemeClr val="accent6"/>
          </a:effectRef>
          <a:fontRef idx="minor">
            <a:schemeClr val="tx1"/>
          </a:fontRef>
        </p:style>
      </p:cxnSp>
      <p:sp>
        <p:nvSpPr>
          <p:cNvPr id="29" name="object 31"/>
          <p:cNvSpPr txBox="1"/>
          <p:nvPr/>
        </p:nvSpPr>
        <p:spPr>
          <a:xfrm>
            <a:off x="1549257" y="2635075"/>
            <a:ext cx="908685" cy="3052800"/>
          </a:xfrm>
          <a:prstGeom prst="rect">
            <a:avLst/>
          </a:prstGeom>
          <a:solidFill>
            <a:schemeClr val="accent1">
              <a:lumMod val="75000"/>
            </a:schemeClr>
          </a:solidFill>
        </p:spPr>
        <p:txBody>
          <a:bodyPr vert="horz" wrap="square" lIns="0" tIns="3333" rIns="0" bIns="0" rtlCol="0">
            <a:spAutoFit/>
          </a:bodyPr>
          <a:p>
            <a:pPr>
              <a:lnSpc>
                <a:spcPct val="100000"/>
              </a:lnSpc>
              <a:spcBef>
                <a:spcPts val="35"/>
              </a:spcBef>
            </a:pPr>
            <a:endParaRPr sz="1650">
              <a:latin typeface="Times New Roman" panose="02020603050405020304"/>
              <a:cs typeface="Times New Roman" panose="02020603050405020304"/>
            </a:endParaRPr>
          </a:p>
          <a:p>
            <a:pPr marL="147320">
              <a:lnSpc>
                <a:spcPct val="100000"/>
              </a:lnSpc>
            </a:pPr>
            <a:r>
              <a:rPr b="1" dirty="0">
                <a:solidFill>
                  <a:srgbClr val="FFFFFF"/>
                </a:solidFill>
                <a:latin typeface="Arial" panose="020B0604020202020204"/>
                <a:cs typeface="Arial" panose="020B0604020202020204"/>
              </a:rPr>
              <a:t>M</a:t>
            </a:r>
            <a:r>
              <a:rPr lang="en-US" b="1" dirty="0">
                <a:solidFill>
                  <a:srgbClr val="FFFFFF"/>
                </a:solidFill>
                <a:latin typeface="Arial" panose="020B0604020202020204"/>
                <a:cs typeface="Arial" panose="020B0604020202020204"/>
              </a:rPr>
              <a:t>em</a:t>
            </a:r>
            <a:endParaRPr lang="en-US" b="1" dirty="0">
              <a:solidFill>
                <a:srgbClr val="FFFFFF"/>
              </a:solidFill>
              <a:latin typeface="Arial" panose="020B0604020202020204"/>
              <a:cs typeface="Arial" panose="020B0604020202020204"/>
            </a:endParaRPr>
          </a:p>
        </p:txBody>
      </p:sp>
      <p:sp>
        <p:nvSpPr>
          <p:cNvPr id="96" name="文本框 95"/>
          <p:cNvSpPr txBox="1"/>
          <p:nvPr/>
        </p:nvSpPr>
        <p:spPr>
          <a:xfrm>
            <a:off x="4262120" y="4581525"/>
            <a:ext cx="600075" cy="368300"/>
          </a:xfrm>
          <a:prstGeom prst="rect">
            <a:avLst/>
          </a:prstGeom>
          <a:noFill/>
        </p:spPr>
        <p:txBody>
          <a:bodyPr wrap="square" rtlCol="0">
            <a:spAutoFit/>
          </a:bodyPr>
          <a:p>
            <a:r>
              <a:rPr lang="en-US" altLang="zh-CN"/>
              <a:t>......</a:t>
            </a:r>
            <a:endParaRPr lang="en-US" altLang="zh-CN"/>
          </a:p>
        </p:txBody>
      </p:sp>
      <p:cxnSp>
        <p:nvCxnSpPr>
          <p:cNvPr id="19" name="肘形连接符 18"/>
          <p:cNvCxnSpPr/>
          <p:nvPr/>
        </p:nvCxnSpPr>
        <p:spPr>
          <a:xfrm>
            <a:off x="3095625" y="2905125"/>
            <a:ext cx="936000" cy="914400"/>
          </a:xfrm>
          <a:prstGeom prst="bentConnector3">
            <a:avLst>
              <a:gd name="adj1" fmla="val 6319"/>
            </a:avLst>
          </a:prstGeom>
          <a:ln w="19050">
            <a:headEnd type="none" w="med" len="med"/>
            <a:tailEnd type="triangle" w="med" len="med"/>
          </a:ln>
        </p:spPr>
        <p:style>
          <a:lnRef idx="2">
            <a:schemeClr val="accent6"/>
          </a:lnRef>
          <a:fillRef idx="0">
            <a:schemeClr val="accent6"/>
          </a:fillRef>
          <a:effectRef idx="1">
            <a:schemeClr val="accent6"/>
          </a:effectRef>
          <a:fontRef idx="minor">
            <a:schemeClr val="tx1"/>
          </a:fontRef>
        </p:style>
      </p:cxnSp>
      <p:cxnSp>
        <p:nvCxnSpPr>
          <p:cNvPr id="25" name="肘形连接符 24"/>
          <p:cNvCxnSpPr/>
          <p:nvPr/>
        </p:nvCxnSpPr>
        <p:spPr>
          <a:xfrm rot="5400000" flipV="1">
            <a:off x="2827655" y="4024630"/>
            <a:ext cx="1584325" cy="925195"/>
          </a:xfrm>
          <a:prstGeom prst="bentConnector3">
            <a:avLst>
              <a:gd name="adj1" fmla="val 99919"/>
            </a:avLst>
          </a:prstGeom>
          <a:ln w="19050">
            <a:headEnd type="none" w="med" len="med"/>
            <a:tailEnd type="triangle" w="med" len="med"/>
          </a:ln>
        </p:spPr>
        <p:style>
          <a:lnRef idx="2">
            <a:schemeClr val="accent6"/>
          </a:lnRef>
          <a:fillRef idx="0">
            <a:schemeClr val="accent6"/>
          </a:fillRef>
          <a:effectRef idx="1">
            <a:schemeClr val="accent6"/>
          </a:effectRef>
          <a:fontRef idx="minor">
            <a:schemeClr val="tx1"/>
          </a:fontRef>
        </p:style>
      </p:cxnSp>
      <p:sp>
        <p:nvSpPr>
          <p:cNvPr id="20" name="灯片编号占位符 19"/>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5447362" y="5080325"/>
            <a:ext cx="0" cy="332740"/>
          </a:xfrm>
          <a:custGeom>
            <a:avLst/>
            <a:gdLst/>
            <a:ahLst/>
            <a:cxnLst/>
            <a:rect l="l" t="t" r="r" b="b"/>
            <a:pathLst>
              <a:path h="332739">
                <a:moveTo>
                  <a:pt x="0" y="0"/>
                </a:moveTo>
                <a:lnTo>
                  <a:pt x="0" y="332521"/>
                </a:lnTo>
              </a:path>
            </a:pathLst>
          </a:custGeom>
          <a:ln w="40481">
            <a:solidFill>
              <a:srgbClr val="000000"/>
            </a:solidFill>
          </a:ln>
        </p:spPr>
        <p:txBody>
          <a:bodyPr wrap="square" lIns="0" tIns="0" rIns="0" bIns="0" rtlCol="0"/>
          <a:lstStyle/>
          <a:p/>
        </p:txBody>
      </p:sp>
      <p:sp>
        <p:nvSpPr>
          <p:cNvPr id="8" name="object 8"/>
          <p:cNvSpPr/>
          <p:nvPr/>
        </p:nvSpPr>
        <p:spPr>
          <a:xfrm>
            <a:off x="5350924" y="5355697"/>
            <a:ext cx="190494" cy="114297"/>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5353305" y="5023116"/>
            <a:ext cx="190494" cy="114297"/>
          </a:xfrm>
          <a:prstGeom prst="rect">
            <a:avLst/>
          </a:prstGeom>
          <a:blipFill>
            <a:blip r:embed="rId1" cstate="print"/>
            <a:stretch>
              <a:fillRect/>
            </a:stretch>
          </a:blipFill>
        </p:spPr>
        <p:txBody>
          <a:bodyPr wrap="square" lIns="0" tIns="0" rIns="0" bIns="0" rtlCol="0"/>
          <a:lstStyle/>
          <a:p/>
        </p:txBody>
      </p:sp>
      <p:sp>
        <p:nvSpPr>
          <p:cNvPr id="10" name="object 10"/>
          <p:cNvSpPr txBox="1">
            <a:spLocks noGrp="1"/>
          </p:cNvSpPr>
          <p:nvPr>
            <p:ph type="title"/>
          </p:nvPr>
        </p:nvSpPr>
        <p:spPr>
          <a:xfrm>
            <a:off x="727482" y="166266"/>
            <a:ext cx="671703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294D"/>
                </a:solidFill>
                <a:latin typeface="Calibri" panose="020F0502020204030204"/>
                <a:cs typeface="Calibri" panose="020F0502020204030204"/>
              </a:rPr>
              <a:t>Highly-Parallel </a:t>
            </a:r>
            <a:r>
              <a:rPr sz="3600" spc="-5" dirty="0">
                <a:solidFill>
                  <a:srgbClr val="00294D"/>
                </a:solidFill>
                <a:latin typeface="Calibri" panose="020F0502020204030204"/>
                <a:cs typeface="Calibri" panose="020F0502020204030204"/>
              </a:rPr>
              <a:t>Compute</a:t>
            </a:r>
            <a:r>
              <a:rPr sz="3600" spc="-40"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Paradigms</a:t>
            </a:r>
            <a:endParaRPr sz="3600">
              <a:latin typeface="Calibri" panose="020F0502020204030204"/>
              <a:cs typeface="Calibri" panose="020F0502020204030204"/>
            </a:endParaRPr>
          </a:p>
        </p:txBody>
      </p:sp>
      <p:sp>
        <p:nvSpPr>
          <p:cNvPr id="11" name="object 11"/>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31</a:t>
            </a:r>
            <a:endParaRPr sz="1200">
              <a:latin typeface="Arial" panose="020B0604020202020204"/>
              <a:cs typeface="Arial" panose="020B0604020202020204"/>
            </a:endParaRPr>
          </a:p>
        </p:txBody>
      </p:sp>
      <p:sp>
        <p:nvSpPr>
          <p:cNvPr id="12" name="object 12"/>
          <p:cNvSpPr txBox="1"/>
          <p:nvPr/>
        </p:nvSpPr>
        <p:spPr>
          <a:xfrm>
            <a:off x="1047728" y="1172245"/>
            <a:ext cx="2707640" cy="635000"/>
          </a:xfrm>
          <a:prstGeom prst="rect">
            <a:avLst/>
          </a:prstGeom>
        </p:spPr>
        <p:txBody>
          <a:bodyPr vert="horz" wrap="square" lIns="0" tIns="12700" rIns="0" bIns="0" rtlCol="0">
            <a:spAutoFit/>
          </a:bodyPr>
          <a:lstStyle/>
          <a:p>
            <a:pPr marL="608965" marR="5080" indent="-596900">
              <a:lnSpc>
                <a:spcPct val="100000"/>
              </a:lnSpc>
              <a:spcBef>
                <a:spcPts val="100"/>
              </a:spcBef>
            </a:pPr>
            <a:r>
              <a:rPr sz="2000" b="1" spc="-20" dirty="0">
                <a:latin typeface="Arial" panose="020B0604020202020204"/>
                <a:cs typeface="Arial" panose="020B0604020202020204"/>
              </a:rPr>
              <a:t>Temporal</a:t>
            </a:r>
            <a:r>
              <a:rPr sz="2000" b="1" spc="-130" dirty="0">
                <a:latin typeface="Arial" panose="020B0604020202020204"/>
                <a:cs typeface="Arial" panose="020B0604020202020204"/>
              </a:rPr>
              <a:t> </a:t>
            </a:r>
            <a:r>
              <a:rPr sz="2000" b="1" spc="-5" dirty="0">
                <a:latin typeface="Arial" panose="020B0604020202020204"/>
                <a:cs typeface="Arial" panose="020B0604020202020204"/>
              </a:rPr>
              <a:t>Architecture  (SIMD/SIMT)</a:t>
            </a:r>
            <a:endParaRPr sz="2000">
              <a:latin typeface="Arial" panose="020B0604020202020204"/>
              <a:cs typeface="Arial" panose="020B0604020202020204"/>
            </a:endParaRPr>
          </a:p>
        </p:txBody>
      </p:sp>
      <p:sp>
        <p:nvSpPr>
          <p:cNvPr id="13" name="object 13"/>
          <p:cNvSpPr/>
          <p:nvPr/>
        </p:nvSpPr>
        <p:spPr>
          <a:xfrm>
            <a:off x="2138874" y="2809918"/>
            <a:ext cx="0" cy="314325"/>
          </a:xfrm>
          <a:custGeom>
            <a:avLst/>
            <a:gdLst/>
            <a:ahLst/>
            <a:cxnLst/>
            <a:rect l="l" t="t" r="r" b="b"/>
            <a:pathLst>
              <a:path h="314325">
                <a:moveTo>
                  <a:pt x="0" y="0"/>
                </a:moveTo>
                <a:lnTo>
                  <a:pt x="0" y="313767"/>
                </a:lnTo>
              </a:path>
            </a:pathLst>
          </a:custGeom>
          <a:ln w="31749">
            <a:solidFill>
              <a:srgbClr val="000000"/>
            </a:solidFill>
          </a:ln>
        </p:spPr>
        <p:txBody>
          <a:bodyPr wrap="square" lIns="0" tIns="0" rIns="0" bIns="0" rtlCol="0"/>
          <a:lstStyle/>
          <a:p/>
        </p:txBody>
      </p:sp>
      <p:sp>
        <p:nvSpPr>
          <p:cNvPr id="14" name="object 14"/>
          <p:cNvSpPr/>
          <p:nvPr/>
        </p:nvSpPr>
        <p:spPr>
          <a:xfrm>
            <a:off x="2138874" y="3442176"/>
            <a:ext cx="0" cy="316865"/>
          </a:xfrm>
          <a:custGeom>
            <a:avLst/>
            <a:gdLst/>
            <a:ahLst/>
            <a:cxnLst/>
            <a:rect l="l" t="t" r="r" b="b"/>
            <a:pathLst>
              <a:path h="316864">
                <a:moveTo>
                  <a:pt x="0" y="0"/>
                </a:moveTo>
                <a:lnTo>
                  <a:pt x="0" y="316509"/>
                </a:lnTo>
              </a:path>
            </a:pathLst>
          </a:custGeom>
          <a:ln w="31749">
            <a:solidFill>
              <a:srgbClr val="000000"/>
            </a:solidFill>
          </a:ln>
        </p:spPr>
        <p:txBody>
          <a:bodyPr wrap="square" lIns="0" tIns="0" rIns="0" bIns="0" rtlCol="0"/>
          <a:lstStyle/>
          <a:p/>
        </p:txBody>
      </p:sp>
      <p:sp>
        <p:nvSpPr>
          <p:cNvPr id="15" name="object 15"/>
          <p:cNvSpPr/>
          <p:nvPr/>
        </p:nvSpPr>
        <p:spPr>
          <a:xfrm>
            <a:off x="2138874" y="4077176"/>
            <a:ext cx="0" cy="317500"/>
          </a:xfrm>
          <a:custGeom>
            <a:avLst/>
            <a:gdLst/>
            <a:ahLst/>
            <a:cxnLst/>
            <a:rect l="l" t="t" r="r" b="b"/>
            <a:pathLst>
              <a:path h="317500">
                <a:moveTo>
                  <a:pt x="0" y="0"/>
                </a:moveTo>
                <a:lnTo>
                  <a:pt x="0" y="317308"/>
                </a:lnTo>
              </a:path>
            </a:pathLst>
          </a:custGeom>
          <a:ln w="31749">
            <a:solidFill>
              <a:srgbClr val="000000"/>
            </a:solidFill>
          </a:ln>
        </p:spPr>
        <p:txBody>
          <a:bodyPr wrap="square" lIns="0" tIns="0" rIns="0" bIns="0" rtlCol="0"/>
          <a:lstStyle/>
          <a:p/>
        </p:txBody>
      </p:sp>
      <p:sp>
        <p:nvSpPr>
          <p:cNvPr id="16" name="object 16"/>
          <p:cNvSpPr/>
          <p:nvPr/>
        </p:nvSpPr>
        <p:spPr>
          <a:xfrm>
            <a:off x="2138874" y="4712973"/>
            <a:ext cx="0" cy="318770"/>
          </a:xfrm>
          <a:custGeom>
            <a:avLst/>
            <a:gdLst/>
            <a:ahLst/>
            <a:cxnLst/>
            <a:rect l="l" t="t" r="r" b="b"/>
            <a:pathLst>
              <a:path h="318770">
                <a:moveTo>
                  <a:pt x="0" y="0"/>
                </a:moveTo>
                <a:lnTo>
                  <a:pt x="0" y="318650"/>
                </a:lnTo>
              </a:path>
            </a:pathLst>
          </a:custGeom>
          <a:ln w="31749">
            <a:solidFill>
              <a:srgbClr val="000000"/>
            </a:solidFill>
          </a:ln>
        </p:spPr>
        <p:txBody>
          <a:bodyPr wrap="square" lIns="0" tIns="0" rIns="0" bIns="0" rtlCol="0"/>
          <a:lstStyle/>
          <a:p/>
        </p:txBody>
      </p:sp>
      <p:sp>
        <p:nvSpPr>
          <p:cNvPr id="17" name="object 17"/>
          <p:cNvSpPr/>
          <p:nvPr/>
        </p:nvSpPr>
        <p:spPr>
          <a:xfrm>
            <a:off x="2091249" y="4968124"/>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18" name="object 18"/>
          <p:cNvSpPr/>
          <p:nvPr/>
        </p:nvSpPr>
        <p:spPr>
          <a:xfrm>
            <a:off x="2091249" y="2778168"/>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19" name="object 19"/>
          <p:cNvSpPr/>
          <p:nvPr/>
        </p:nvSpPr>
        <p:spPr>
          <a:xfrm>
            <a:off x="2080903" y="4394484"/>
            <a:ext cx="200025" cy="318770"/>
          </a:xfrm>
          <a:custGeom>
            <a:avLst/>
            <a:gdLst/>
            <a:ahLst/>
            <a:cxnLst/>
            <a:rect l="l" t="t" r="r" b="b"/>
            <a:pathLst>
              <a:path w="200025" h="318770">
                <a:moveTo>
                  <a:pt x="0" y="0"/>
                </a:moveTo>
                <a:lnTo>
                  <a:pt x="200024" y="0"/>
                </a:lnTo>
                <a:lnTo>
                  <a:pt x="200024" y="318489"/>
                </a:lnTo>
                <a:lnTo>
                  <a:pt x="0" y="318489"/>
                </a:lnTo>
                <a:lnTo>
                  <a:pt x="0" y="0"/>
                </a:lnTo>
                <a:close/>
              </a:path>
            </a:pathLst>
          </a:custGeom>
          <a:ln w="31749">
            <a:solidFill>
              <a:srgbClr val="FFFFFF"/>
            </a:solidFill>
          </a:ln>
        </p:spPr>
        <p:txBody>
          <a:bodyPr wrap="square" lIns="0" tIns="0" rIns="0" bIns="0" rtlCol="0"/>
          <a:lstStyle/>
          <a:p/>
        </p:txBody>
      </p:sp>
      <p:sp>
        <p:nvSpPr>
          <p:cNvPr id="20" name="object 20"/>
          <p:cNvSpPr/>
          <p:nvPr/>
        </p:nvSpPr>
        <p:spPr>
          <a:xfrm>
            <a:off x="2019889" y="2809577"/>
            <a:ext cx="0" cy="314325"/>
          </a:xfrm>
          <a:custGeom>
            <a:avLst/>
            <a:gdLst/>
            <a:ahLst/>
            <a:cxnLst/>
            <a:rect l="l" t="t" r="r" b="b"/>
            <a:pathLst>
              <a:path h="314325">
                <a:moveTo>
                  <a:pt x="0" y="0"/>
                </a:moveTo>
                <a:lnTo>
                  <a:pt x="0" y="314109"/>
                </a:lnTo>
              </a:path>
            </a:pathLst>
          </a:custGeom>
          <a:ln w="31749">
            <a:solidFill>
              <a:srgbClr val="000000"/>
            </a:solidFill>
          </a:ln>
        </p:spPr>
        <p:txBody>
          <a:bodyPr wrap="square" lIns="0" tIns="0" rIns="0" bIns="0" rtlCol="0"/>
          <a:lstStyle/>
          <a:p/>
        </p:txBody>
      </p:sp>
      <p:sp>
        <p:nvSpPr>
          <p:cNvPr id="21" name="object 21"/>
          <p:cNvSpPr/>
          <p:nvPr/>
        </p:nvSpPr>
        <p:spPr>
          <a:xfrm>
            <a:off x="2019889" y="3442176"/>
            <a:ext cx="0" cy="316865"/>
          </a:xfrm>
          <a:custGeom>
            <a:avLst/>
            <a:gdLst/>
            <a:ahLst/>
            <a:cxnLst/>
            <a:rect l="l" t="t" r="r" b="b"/>
            <a:pathLst>
              <a:path h="316864">
                <a:moveTo>
                  <a:pt x="0" y="0"/>
                </a:moveTo>
                <a:lnTo>
                  <a:pt x="0" y="316509"/>
                </a:lnTo>
              </a:path>
            </a:pathLst>
          </a:custGeom>
          <a:ln w="31749">
            <a:solidFill>
              <a:srgbClr val="000000"/>
            </a:solidFill>
          </a:ln>
        </p:spPr>
        <p:txBody>
          <a:bodyPr wrap="square" lIns="0" tIns="0" rIns="0" bIns="0" rtlCol="0"/>
          <a:lstStyle/>
          <a:p/>
        </p:txBody>
      </p:sp>
      <p:sp>
        <p:nvSpPr>
          <p:cNvPr id="22" name="object 22"/>
          <p:cNvSpPr/>
          <p:nvPr/>
        </p:nvSpPr>
        <p:spPr>
          <a:xfrm>
            <a:off x="2019889" y="4077176"/>
            <a:ext cx="0" cy="319405"/>
          </a:xfrm>
          <a:custGeom>
            <a:avLst/>
            <a:gdLst/>
            <a:ahLst/>
            <a:cxnLst/>
            <a:rect l="l" t="t" r="r" b="b"/>
            <a:pathLst>
              <a:path h="319404">
                <a:moveTo>
                  <a:pt x="0" y="0"/>
                </a:moveTo>
                <a:lnTo>
                  <a:pt x="0" y="319106"/>
                </a:lnTo>
              </a:path>
            </a:pathLst>
          </a:custGeom>
          <a:ln w="31749">
            <a:solidFill>
              <a:srgbClr val="000000"/>
            </a:solidFill>
          </a:ln>
        </p:spPr>
        <p:txBody>
          <a:bodyPr wrap="square" lIns="0" tIns="0" rIns="0" bIns="0" rtlCol="0"/>
          <a:lstStyle/>
          <a:p/>
        </p:txBody>
      </p:sp>
      <p:sp>
        <p:nvSpPr>
          <p:cNvPr id="23" name="object 23"/>
          <p:cNvSpPr/>
          <p:nvPr/>
        </p:nvSpPr>
        <p:spPr>
          <a:xfrm>
            <a:off x="1972264" y="433278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24" name="object 24"/>
          <p:cNvSpPr/>
          <p:nvPr/>
        </p:nvSpPr>
        <p:spPr>
          <a:xfrm>
            <a:off x="1972264" y="2777827"/>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25" name="object 25"/>
          <p:cNvSpPr/>
          <p:nvPr/>
        </p:nvSpPr>
        <p:spPr>
          <a:xfrm>
            <a:off x="1985652" y="3758685"/>
            <a:ext cx="295275" cy="318770"/>
          </a:xfrm>
          <a:custGeom>
            <a:avLst/>
            <a:gdLst/>
            <a:ahLst/>
            <a:cxnLst/>
            <a:rect l="l" t="t" r="r" b="b"/>
            <a:pathLst>
              <a:path w="295275" h="318770">
                <a:moveTo>
                  <a:pt x="0" y="0"/>
                </a:moveTo>
                <a:lnTo>
                  <a:pt x="295275" y="0"/>
                </a:lnTo>
                <a:lnTo>
                  <a:pt x="295275" y="318489"/>
                </a:lnTo>
                <a:lnTo>
                  <a:pt x="0" y="318489"/>
                </a:lnTo>
                <a:lnTo>
                  <a:pt x="0" y="0"/>
                </a:lnTo>
                <a:close/>
              </a:path>
            </a:pathLst>
          </a:custGeom>
          <a:ln w="31749">
            <a:solidFill>
              <a:srgbClr val="FFFFFF"/>
            </a:solidFill>
          </a:ln>
        </p:spPr>
        <p:txBody>
          <a:bodyPr wrap="square" lIns="0" tIns="0" rIns="0" bIns="0" rtlCol="0"/>
          <a:lstStyle/>
          <a:p/>
        </p:txBody>
      </p:sp>
      <p:sp>
        <p:nvSpPr>
          <p:cNvPr id="26" name="object 26"/>
          <p:cNvSpPr/>
          <p:nvPr/>
        </p:nvSpPr>
        <p:spPr>
          <a:xfrm>
            <a:off x="1773707" y="2809689"/>
            <a:ext cx="0" cy="316230"/>
          </a:xfrm>
          <a:custGeom>
            <a:avLst/>
            <a:gdLst/>
            <a:ahLst/>
            <a:cxnLst/>
            <a:rect l="l" t="t" r="r" b="b"/>
            <a:pathLst>
              <a:path h="316230">
                <a:moveTo>
                  <a:pt x="0" y="315912"/>
                </a:moveTo>
                <a:lnTo>
                  <a:pt x="0" y="0"/>
                </a:lnTo>
              </a:path>
            </a:pathLst>
          </a:custGeom>
          <a:ln w="31749">
            <a:solidFill>
              <a:srgbClr val="000000"/>
            </a:solidFill>
          </a:ln>
        </p:spPr>
        <p:txBody>
          <a:bodyPr wrap="square" lIns="0" tIns="0" rIns="0" bIns="0" rtlCol="0"/>
          <a:lstStyle/>
          <a:p/>
        </p:txBody>
      </p:sp>
      <p:sp>
        <p:nvSpPr>
          <p:cNvPr id="27" name="object 27"/>
          <p:cNvSpPr/>
          <p:nvPr/>
        </p:nvSpPr>
        <p:spPr>
          <a:xfrm>
            <a:off x="1726082" y="306210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28" name="object 28"/>
          <p:cNvSpPr/>
          <p:nvPr/>
        </p:nvSpPr>
        <p:spPr>
          <a:xfrm>
            <a:off x="1726082" y="277793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29" name="object 29"/>
          <p:cNvSpPr/>
          <p:nvPr/>
        </p:nvSpPr>
        <p:spPr>
          <a:xfrm>
            <a:off x="1898985" y="2810030"/>
            <a:ext cx="0" cy="313690"/>
          </a:xfrm>
          <a:custGeom>
            <a:avLst/>
            <a:gdLst/>
            <a:ahLst/>
            <a:cxnLst/>
            <a:rect l="l" t="t" r="r" b="b"/>
            <a:pathLst>
              <a:path h="313689">
                <a:moveTo>
                  <a:pt x="0" y="0"/>
                </a:moveTo>
                <a:lnTo>
                  <a:pt x="0" y="313656"/>
                </a:lnTo>
              </a:path>
            </a:pathLst>
          </a:custGeom>
          <a:ln w="31749">
            <a:solidFill>
              <a:srgbClr val="000000"/>
            </a:solidFill>
          </a:ln>
        </p:spPr>
        <p:txBody>
          <a:bodyPr wrap="square" lIns="0" tIns="0" rIns="0" bIns="0" rtlCol="0"/>
          <a:lstStyle/>
          <a:p/>
        </p:txBody>
      </p:sp>
      <p:sp>
        <p:nvSpPr>
          <p:cNvPr id="30" name="object 30"/>
          <p:cNvSpPr/>
          <p:nvPr/>
        </p:nvSpPr>
        <p:spPr>
          <a:xfrm>
            <a:off x="1898985" y="3442176"/>
            <a:ext cx="0" cy="318770"/>
          </a:xfrm>
          <a:custGeom>
            <a:avLst/>
            <a:gdLst/>
            <a:ahLst/>
            <a:cxnLst/>
            <a:rect l="l" t="t" r="r" b="b"/>
            <a:pathLst>
              <a:path h="318770">
                <a:moveTo>
                  <a:pt x="0" y="0"/>
                </a:moveTo>
                <a:lnTo>
                  <a:pt x="0" y="318766"/>
                </a:lnTo>
              </a:path>
            </a:pathLst>
          </a:custGeom>
          <a:ln w="31749">
            <a:solidFill>
              <a:srgbClr val="000000"/>
            </a:solidFill>
          </a:ln>
        </p:spPr>
        <p:txBody>
          <a:bodyPr wrap="square" lIns="0" tIns="0" rIns="0" bIns="0" rtlCol="0"/>
          <a:lstStyle/>
          <a:p/>
        </p:txBody>
      </p:sp>
      <p:sp>
        <p:nvSpPr>
          <p:cNvPr id="31" name="object 31"/>
          <p:cNvSpPr/>
          <p:nvPr/>
        </p:nvSpPr>
        <p:spPr>
          <a:xfrm>
            <a:off x="1851360" y="369744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32" name="object 32"/>
          <p:cNvSpPr/>
          <p:nvPr/>
        </p:nvSpPr>
        <p:spPr>
          <a:xfrm>
            <a:off x="1851360" y="2778280"/>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33" name="object 33"/>
          <p:cNvSpPr/>
          <p:nvPr/>
        </p:nvSpPr>
        <p:spPr>
          <a:xfrm>
            <a:off x="1868178" y="3123687"/>
            <a:ext cx="412750" cy="318770"/>
          </a:xfrm>
          <a:custGeom>
            <a:avLst/>
            <a:gdLst/>
            <a:ahLst/>
            <a:cxnLst/>
            <a:rect l="l" t="t" r="r" b="b"/>
            <a:pathLst>
              <a:path w="412750" h="318770">
                <a:moveTo>
                  <a:pt x="0" y="0"/>
                </a:moveTo>
                <a:lnTo>
                  <a:pt x="412749" y="0"/>
                </a:lnTo>
                <a:lnTo>
                  <a:pt x="412749" y="318489"/>
                </a:lnTo>
                <a:lnTo>
                  <a:pt x="0" y="318489"/>
                </a:lnTo>
                <a:lnTo>
                  <a:pt x="0" y="0"/>
                </a:lnTo>
                <a:close/>
              </a:path>
            </a:pathLst>
          </a:custGeom>
          <a:ln w="31749">
            <a:solidFill>
              <a:srgbClr val="FFFFFF"/>
            </a:solidFill>
          </a:ln>
        </p:spPr>
        <p:txBody>
          <a:bodyPr wrap="square" lIns="0" tIns="0" rIns="0" bIns="0" rtlCol="0"/>
          <a:lstStyle/>
          <a:p/>
        </p:txBody>
      </p:sp>
      <p:sp>
        <p:nvSpPr>
          <p:cNvPr id="34" name="object 34"/>
          <p:cNvSpPr/>
          <p:nvPr/>
        </p:nvSpPr>
        <p:spPr>
          <a:xfrm>
            <a:off x="1274625" y="2809918"/>
            <a:ext cx="0" cy="314325"/>
          </a:xfrm>
          <a:custGeom>
            <a:avLst/>
            <a:gdLst/>
            <a:ahLst/>
            <a:cxnLst/>
            <a:rect l="l" t="t" r="r" b="b"/>
            <a:pathLst>
              <a:path h="314325">
                <a:moveTo>
                  <a:pt x="0" y="0"/>
                </a:moveTo>
                <a:lnTo>
                  <a:pt x="0" y="313767"/>
                </a:lnTo>
              </a:path>
            </a:pathLst>
          </a:custGeom>
          <a:ln w="31749">
            <a:solidFill>
              <a:srgbClr val="000000"/>
            </a:solidFill>
          </a:ln>
        </p:spPr>
        <p:txBody>
          <a:bodyPr wrap="square" lIns="0" tIns="0" rIns="0" bIns="0" rtlCol="0"/>
          <a:lstStyle/>
          <a:p/>
        </p:txBody>
      </p:sp>
      <p:sp>
        <p:nvSpPr>
          <p:cNvPr id="35" name="object 35"/>
          <p:cNvSpPr/>
          <p:nvPr/>
        </p:nvSpPr>
        <p:spPr>
          <a:xfrm>
            <a:off x="1274625" y="3442176"/>
            <a:ext cx="0" cy="316865"/>
          </a:xfrm>
          <a:custGeom>
            <a:avLst/>
            <a:gdLst/>
            <a:ahLst/>
            <a:cxnLst/>
            <a:rect l="l" t="t" r="r" b="b"/>
            <a:pathLst>
              <a:path h="316864">
                <a:moveTo>
                  <a:pt x="0" y="0"/>
                </a:moveTo>
                <a:lnTo>
                  <a:pt x="0" y="316509"/>
                </a:lnTo>
              </a:path>
            </a:pathLst>
          </a:custGeom>
          <a:ln w="31749">
            <a:solidFill>
              <a:srgbClr val="000000"/>
            </a:solidFill>
          </a:ln>
        </p:spPr>
        <p:txBody>
          <a:bodyPr wrap="square" lIns="0" tIns="0" rIns="0" bIns="0" rtlCol="0"/>
          <a:lstStyle/>
          <a:p/>
        </p:txBody>
      </p:sp>
      <p:sp>
        <p:nvSpPr>
          <p:cNvPr id="36" name="object 36"/>
          <p:cNvSpPr/>
          <p:nvPr/>
        </p:nvSpPr>
        <p:spPr>
          <a:xfrm>
            <a:off x="1274625" y="4077176"/>
            <a:ext cx="0" cy="317500"/>
          </a:xfrm>
          <a:custGeom>
            <a:avLst/>
            <a:gdLst/>
            <a:ahLst/>
            <a:cxnLst/>
            <a:rect l="l" t="t" r="r" b="b"/>
            <a:pathLst>
              <a:path h="317500">
                <a:moveTo>
                  <a:pt x="0" y="0"/>
                </a:moveTo>
                <a:lnTo>
                  <a:pt x="0" y="317308"/>
                </a:lnTo>
              </a:path>
            </a:pathLst>
          </a:custGeom>
          <a:ln w="31749">
            <a:solidFill>
              <a:srgbClr val="000000"/>
            </a:solidFill>
          </a:ln>
        </p:spPr>
        <p:txBody>
          <a:bodyPr wrap="square" lIns="0" tIns="0" rIns="0" bIns="0" rtlCol="0"/>
          <a:lstStyle/>
          <a:p/>
        </p:txBody>
      </p:sp>
      <p:sp>
        <p:nvSpPr>
          <p:cNvPr id="37" name="object 37"/>
          <p:cNvSpPr/>
          <p:nvPr/>
        </p:nvSpPr>
        <p:spPr>
          <a:xfrm>
            <a:off x="1274625" y="4712973"/>
            <a:ext cx="0" cy="318770"/>
          </a:xfrm>
          <a:custGeom>
            <a:avLst/>
            <a:gdLst/>
            <a:ahLst/>
            <a:cxnLst/>
            <a:rect l="l" t="t" r="r" b="b"/>
            <a:pathLst>
              <a:path h="318770">
                <a:moveTo>
                  <a:pt x="0" y="0"/>
                </a:moveTo>
                <a:lnTo>
                  <a:pt x="0" y="318650"/>
                </a:lnTo>
              </a:path>
            </a:pathLst>
          </a:custGeom>
          <a:ln w="31749">
            <a:solidFill>
              <a:srgbClr val="000000"/>
            </a:solidFill>
          </a:ln>
        </p:spPr>
        <p:txBody>
          <a:bodyPr wrap="square" lIns="0" tIns="0" rIns="0" bIns="0" rtlCol="0"/>
          <a:lstStyle/>
          <a:p/>
        </p:txBody>
      </p:sp>
      <p:sp>
        <p:nvSpPr>
          <p:cNvPr id="38" name="object 38"/>
          <p:cNvSpPr/>
          <p:nvPr/>
        </p:nvSpPr>
        <p:spPr>
          <a:xfrm>
            <a:off x="1226999" y="4968124"/>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39" name="object 39"/>
          <p:cNvSpPr/>
          <p:nvPr/>
        </p:nvSpPr>
        <p:spPr>
          <a:xfrm>
            <a:off x="1226999" y="2778168"/>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40" name="object 40"/>
          <p:cNvSpPr/>
          <p:nvPr/>
        </p:nvSpPr>
        <p:spPr>
          <a:xfrm>
            <a:off x="1216653" y="4394484"/>
            <a:ext cx="200025" cy="318770"/>
          </a:xfrm>
          <a:custGeom>
            <a:avLst/>
            <a:gdLst/>
            <a:ahLst/>
            <a:cxnLst/>
            <a:rect l="l" t="t" r="r" b="b"/>
            <a:pathLst>
              <a:path w="200025" h="318770">
                <a:moveTo>
                  <a:pt x="0" y="0"/>
                </a:moveTo>
                <a:lnTo>
                  <a:pt x="200023" y="0"/>
                </a:lnTo>
                <a:lnTo>
                  <a:pt x="200023" y="318489"/>
                </a:lnTo>
                <a:lnTo>
                  <a:pt x="0" y="318489"/>
                </a:lnTo>
                <a:lnTo>
                  <a:pt x="0" y="0"/>
                </a:lnTo>
                <a:close/>
              </a:path>
            </a:pathLst>
          </a:custGeom>
          <a:ln w="31749">
            <a:solidFill>
              <a:srgbClr val="FFFFFF"/>
            </a:solidFill>
          </a:ln>
        </p:spPr>
        <p:txBody>
          <a:bodyPr wrap="square" lIns="0" tIns="0" rIns="0" bIns="0" rtlCol="0"/>
          <a:lstStyle/>
          <a:p/>
        </p:txBody>
      </p:sp>
      <p:sp>
        <p:nvSpPr>
          <p:cNvPr id="41" name="object 41"/>
          <p:cNvSpPr/>
          <p:nvPr/>
        </p:nvSpPr>
        <p:spPr>
          <a:xfrm>
            <a:off x="1155638" y="2809577"/>
            <a:ext cx="0" cy="314325"/>
          </a:xfrm>
          <a:custGeom>
            <a:avLst/>
            <a:gdLst/>
            <a:ahLst/>
            <a:cxnLst/>
            <a:rect l="l" t="t" r="r" b="b"/>
            <a:pathLst>
              <a:path h="314325">
                <a:moveTo>
                  <a:pt x="0" y="0"/>
                </a:moveTo>
                <a:lnTo>
                  <a:pt x="0" y="314109"/>
                </a:lnTo>
              </a:path>
            </a:pathLst>
          </a:custGeom>
          <a:ln w="31749">
            <a:solidFill>
              <a:srgbClr val="000000"/>
            </a:solidFill>
          </a:ln>
        </p:spPr>
        <p:txBody>
          <a:bodyPr wrap="square" lIns="0" tIns="0" rIns="0" bIns="0" rtlCol="0"/>
          <a:lstStyle/>
          <a:p/>
        </p:txBody>
      </p:sp>
      <p:sp>
        <p:nvSpPr>
          <p:cNvPr id="42" name="object 42"/>
          <p:cNvSpPr/>
          <p:nvPr/>
        </p:nvSpPr>
        <p:spPr>
          <a:xfrm>
            <a:off x="1155638" y="3442176"/>
            <a:ext cx="0" cy="316865"/>
          </a:xfrm>
          <a:custGeom>
            <a:avLst/>
            <a:gdLst/>
            <a:ahLst/>
            <a:cxnLst/>
            <a:rect l="l" t="t" r="r" b="b"/>
            <a:pathLst>
              <a:path h="316864">
                <a:moveTo>
                  <a:pt x="0" y="0"/>
                </a:moveTo>
                <a:lnTo>
                  <a:pt x="0" y="316509"/>
                </a:lnTo>
              </a:path>
            </a:pathLst>
          </a:custGeom>
          <a:ln w="31749">
            <a:solidFill>
              <a:srgbClr val="000000"/>
            </a:solidFill>
          </a:ln>
        </p:spPr>
        <p:txBody>
          <a:bodyPr wrap="square" lIns="0" tIns="0" rIns="0" bIns="0" rtlCol="0"/>
          <a:lstStyle/>
          <a:p/>
        </p:txBody>
      </p:sp>
      <p:sp>
        <p:nvSpPr>
          <p:cNvPr id="43" name="object 43"/>
          <p:cNvSpPr/>
          <p:nvPr/>
        </p:nvSpPr>
        <p:spPr>
          <a:xfrm>
            <a:off x="1155638" y="4077176"/>
            <a:ext cx="0" cy="319405"/>
          </a:xfrm>
          <a:custGeom>
            <a:avLst/>
            <a:gdLst/>
            <a:ahLst/>
            <a:cxnLst/>
            <a:rect l="l" t="t" r="r" b="b"/>
            <a:pathLst>
              <a:path h="319404">
                <a:moveTo>
                  <a:pt x="0" y="0"/>
                </a:moveTo>
                <a:lnTo>
                  <a:pt x="0" y="319106"/>
                </a:lnTo>
              </a:path>
            </a:pathLst>
          </a:custGeom>
          <a:ln w="31749">
            <a:solidFill>
              <a:srgbClr val="000000"/>
            </a:solidFill>
          </a:ln>
        </p:spPr>
        <p:txBody>
          <a:bodyPr wrap="square" lIns="0" tIns="0" rIns="0" bIns="0" rtlCol="0"/>
          <a:lstStyle/>
          <a:p/>
        </p:txBody>
      </p:sp>
      <p:sp>
        <p:nvSpPr>
          <p:cNvPr id="44" name="object 44"/>
          <p:cNvSpPr/>
          <p:nvPr/>
        </p:nvSpPr>
        <p:spPr>
          <a:xfrm>
            <a:off x="1108013" y="433278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45" name="object 45"/>
          <p:cNvSpPr/>
          <p:nvPr/>
        </p:nvSpPr>
        <p:spPr>
          <a:xfrm>
            <a:off x="1108013" y="2777827"/>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46" name="object 46"/>
          <p:cNvSpPr/>
          <p:nvPr/>
        </p:nvSpPr>
        <p:spPr>
          <a:xfrm>
            <a:off x="1121402" y="3758685"/>
            <a:ext cx="295275" cy="318770"/>
          </a:xfrm>
          <a:custGeom>
            <a:avLst/>
            <a:gdLst/>
            <a:ahLst/>
            <a:cxnLst/>
            <a:rect l="l" t="t" r="r" b="b"/>
            <a:pathLst>
              <a:path w="295275" h="318770">
                <a:moveTo>
                  <a:pt x="0" y="0"/>
                </a:moveTo>
                <a:lnTo>
                  <a:pt x="295274" y="0"/>
                </a:lnTo>
                <a:lnTo>
                  <a:pt x="295274" y="318489"/>
                </a:lnTo>
                <a:lnTo>
                  <a:pt x="0" y="318489"/>
                </a:lnTo>
                <a:lnTo>
                  <a:pt x="0" y="0"/>
                </a:lnTo>
                <a:close/>
              </a:path>
            </a:pathLst>
          </a:custGeom>
          <a:ln w="31749">
            <a:solidFill>
              <a:srgbClr val="FFFFFF"/>
            </a:solidFill>
          </a:ln>
        </p:spPr>
        <p:txBody>
          <a:bodyPr wrap="square" lIns="0" tIns="0" rIns="0" bIns="0" rtlCol="0"/>
          <a:lstStyle/>
          <a:p/>
        </p:txBody>
      </p:sp>
      <p:sp>
        <p:nvSpPr>
          <p:cNvPr id="47" name="object 47"/>
          <p:cNvSpPr/>
          <p:nvPr/>
        </p:nvSpPr>
        <p:spPr>
          <a:xfrm>
            <a:off x="909457" y="2809689"/>
            <a:ext cx="0" cy="316230"/>
          </a:xfrm>
          <a:custGeom>
            <a:avLst/>
            <a:gdLst/>
            <a:ahLst/>
            <a:cxnLst/>
            <a:rect l="l" t="t" r="r" b="b"/>
            <a:pathLst>
              <a:path h="316230">
                <a:moveTo>
                  <a:pt x="0" y="315912"/>
                </a:moveTo>
                <a:lnTo>
                  <a:pt x="0" y="0"/>
                </a:lnTo>
              </a:path>
            </a:pathLst>
          </a:custGeom>
          <a:ln w="31749">
            <a:solidFill>
              <a:srgbClr val="000000"/>
            </a:solidFill>
          </a:ln>
        </p:spPr>
        <p:txBody>
          <a:bodyPr wrap="square" lIns="0" tIns="0" rIns="0" bIns="0" rtlCol="0"/>
          <a:lstStyle/>
          <a:p/>
        </p:txBody>
      </p:sp>
      <p:sp>
        <p:nvSpPr>
          <p:cNvPr id="48" name="object 48"/>
          <p:cNvSpPr/>
          <p:nvPr/>
        </p:nvSpPr>
        <p:spPr>
          <a:xfrm>
            <a:off x="861832" y="306210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49" name="object 49"/>
          <p:cNvSpPr/>
          <p:nvPr/>
        </p:nvSpPr>
        <p:spPr>
          <a:xfrm>
            <a:off x="861832" y="277793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50" name="object 50"/>
          <p:cNvSpPr/>
          <p:nvPr/>
        </p:nvSpPr>
        <p:spPr>
          <a:xfrm>
            <a:off x="1034735" y="2810030"/>
            <a:ext cx="0" cy="313690"/>
          </a:xfrm>
          <a:custGeom>
            <a:avLst/>
            <a:gdLst/>
            <a:ahLst/>
            <a:cxnLst/>
            <a:rect l="l" t="t" r="r" b="b"/>
            <a:pathLst>
              <a:path h="313689">
                <a:moveTo>
                  <a:pt x="0" y="0"/>
                </a:moveTo>
                <a:lnTo>
                  <a:pt x="0" y="313656"/>
                </a:lnTo>
              </a:path>
            </a:pathLst>
          </a:custGeom>
          <a:ln w="31749">
            <a:solidFill>
              <a:srgbClr val="000000"/>
            </a:solidFill>
          </a:ln>
        </p:spPr>
        <p:txBody>
          <a:bodyPr wrap="square" lIns="0" tIns="0" rIns="0" bIns="0" rtlCol="0"/>
          <a:lstStyle/>
          <a:p/>
        </p:txBody>
      </p:sp>
      <p:sp>
        <p:nvSpPr>
          <p:cNvPr id="51" name="object 51"/>
          <p:cNvSpPr/>
          <p:nvPr/>
        </p:nvSpPr>
        <p:spPr>
          <a:xfrm>
            <a:off x="1034735" y="3442176"/>
            <a:ext cx="0" cy="318770"/>
          </a:xfrm>
          <a:custGeom>
            <a:avLst/>
            <a:gdLst/>
            <a:ahLst/>
            <a:cxnLst/>
            <a:rect l="l" t="t" r="r" b="b"/>
            <a:pathLst>
              <a:path h="318770">
                <a:moveTo>
                  <a:pt x="0" y="0"/>
                </a:moveTo>
                <a:lnTo>
                  <a:pt x="0" y="318766"/>
                </a:lnTo>
              </a:path>
            </a:pathLst>
          </a:custGeom>
          <a:ln w="31749">
            <a:solidFill>
              <a:srgbClr val="000000"/>
            </a:solidFill>
          </a:ln>
        </p:spPr>
        <p:txBody>
          <a:bodyPr wrap="square" lIns="0" tIns="0" rIns="0" bIns="0" rtlCol="0"/>
          <a:lstStyle/>
          <a:p/>
        </p:txBody>
      </p:sp>
      <p:sp>
        <p:nvSpPr>
          <p:cNvPr id="52" name="object 52"/>
          <p:cNvSpPr/>
          <p:nvPr/>
        </p:nvSpPr>
        <p:spPr>
          <a:xfrm>
            <a:off x="987110" y="369744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53" name="object 53"/>
          <p:cNvSpPr/>
          <p:nvPr/>
        </p:nvSpPr>
        <p:spPr>
          <a:xfrm>
            <a:off x="987110" y="2778280"/>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54" name="object 54"/>
          <p:cNvSpPr/>
          <p:nvPr/>
        </p:nvSpPr>
        <p:spPr>
          <a:xfrm>
            <a:off x="1003928" y="3123687"/>
            <a:ext cx="412750" cy="318770"/>
          </a:xfrm>
          <a:custGeom>
            <a:avLst/>
            <a:gdLst/>
            <a:ahLst/>
            <a:cxnLst/>
            <a:rect l="l" t="t" r="r" b="b"/>
            <a:pathLst>
              <a:path w="412750" h="318770">
                <a:moveTo>
                  <a:pt x="0" y="0"/>
                </a:moveTo>
                <a:lnTo>
                  <a:pt x="412749" y="0"/>
                </a:lnTo>
                <a:lnTo>
                  <a:pt x="412749" y="318489"/>
                </a:lnTo>
                <a:lnTo>
                  <a:pt x="0" y="318489"/>
                </a:lnTo>
                <a:lnTo>
                  <a:pt x="0" y="0"/>
                </a:lnTo>
                <a:close/>
              </a:path>
            </a:pathLst>
          </a:custGeom>
          <a:ln w="31749">
            <a:solidFill>
              <a:srgbClr val="FFFFFF"/>
            </a:solidFill>
          </a:ln>
        </p:spPr>
        <p:txBody>
          <a:bodyPr wrap="square" lIns="0" tIns="0" rIns="0" bIns="0" rtlCol="0"/>
          <a:lstStyle/>
          <a:p/>
        </p:txBody>
      </p:sp>
      <p:sp>
        <p:nvSpPr>
          <p:cNvPr id="55" name="object 55"/>
          <p:cNvSpPr/>
          <p:nvPr/>
        </p:nvSpPr>
        <p:spPr>
          <a:xfrm>
            <a:off x="3002039" y="2809918"/>
            <a:ext cx="0" cy="314325"/>
          </a:xfrm>
          <a:custGeom>
            <a:avLst/>
            <a:gdLst/>
            <a:ahLst/>
            <a:cxnLst/>
            <a:rect l="l" t="t" r="r" b="b"/>
            <a:pathLst>
              <a:path h="314325">
                <a:moveTo>
                  <a:pt x="0" y="0"/>
                </a:moveTo>
                <a:lnTo>
                  <a:pt x="0" y="313767"/>
                </a:lnTo>
              </a:path>
            </a:pathLst>
          </a:custGeom>
          <a:ln w="31749">
            <a:solidFill>
              <a:srgbClr val="000000"/>
            </a:solidFill>
          </a:ln>
        </p:spPr>
        <p:txBody>
          <a:bodyPr wrap="square" lIns="0" tIns="0" rIns="0" bIns="0" rtlCol="0"/>
          <a:lstStyle/>
          <a:p/>
        </p:txBody>
      </p:sp>
      <p:sp>
        <p:nvSpPr>
          <p:cNvPr id="56" name="object 56"/>
          <p:cNvSpPr/>
          <p:nvPr/>
        </p:nvSpPr>
        <p:spPr>
          <a:xfrm>
            <a:off x="3002039" y="3442176"/>
            <a:ext cx="0" cy="316865"/>
          </a:xfrm>
          <a:custGeom>
            <a:avLst/>
            <a:gdLst/>
            <a:ahLst/>
            <a:cxnLst/>
            <a:rect l="l" t="t" r="r" b="b"/>
            <a:pathLst>
              <a:path h="316864">
                <a:moveTo>
                  <a:pt x="0" y="0"/>
                </a:moveTo>
                <a:lnTo>
                  <a:pt x="0" y="316509"/>
                </a:lnTo>
              </a:path>
            </a:pathLst>
          </a:custGeom>
          <a:ln w="31749">
            <a:solidFill>
              <a:srgbClr val="000000"/>
            </a:solidFill>
          </a:ln>
        </p:spPr>
        <p:txBody>
          <a:bodyPr wrap="square" lIns="0" tIns="0" rIns="0" bIns="0" rtlCol="0"/>
          <a:lstStyle/>
          <a:p/>
        </p:txBody>
      </p:sp>
      <p:sp>
        <p:nvSpPr>
          <p:cNvPr id="57" name="object 57"/>
          <p:cNvSpPr/>
          <p:nvPr/>
        </p:nvSpPr>
        <p:spPr>
          <a:xfrm>
            <a:off x="3002039" y="4077176"/>
            <a:ext cx="0" cy="317500"/>
          </a:xfrm>
          <a:custGeom>
            <a:avLst/>
            <a:gdLst/>
            <a:ahLst/>
            <a:cxnLst/>
            <a:rect l="l" t="t" r="r" b="b"/>
            <a:pathLst>
              <a:path h="317500">
                <a:moveTo>
                  <a:pt x="0" y="0"/>
                </a:moveTo>
                <a:lnTo>
                  <a:pt x="0" y="317308"/>
                </a:lnTo>
              </a:path>
            </a:pathLst>
          </a:custGeom>
          <a:ln w="31749">
            <a:solidFill>
              <a:srgbClr val="000000"/>
            </a:solidFill>
          </a:ln>
        </p:spPr>
        <p:txBody>
          <a:bodyPr wrap="square" lIns="0" tIns="0" rIns="0" bIns="0" rtlCol="0"/>
          <a:lstStyle/>
          <a:p/>
        </p:txBody>
      </p:sp>
      <p:sp>
        <p:nvSpPr>
          <p:cNvPr id="58" name="object 58"/>
          <p:cNvSpPr/>
          <p:nvPr/>
        </p:nvSpPr>
        <p:spPr>
          <a:xfrm>
            <a:off x="3002039" y="4712973"/>
            <a:ext cx="0" cy="318770"/>
          </a:xfrm>
          <a:custGeom>
            <a:avLst/>
            <a:gdLst/>
            <a:ahLst/>
            <a:cxnLst/>
            <a:rect l="l" t="t" r="r" b="b"/>
            <a:pathLst>
              <a:path h="318770">
                <a:moveTo>
                  <a:pt x="0" y="0"/>
                </a:moveTo>
                <a:lnTo>
                  <a:pt x="0" y="318650"/>
                </a:lnTo>
              </a:path>
            </a:pathLst>
          </a:custGeom>
          <a:ln w="31749">
            <a:solidFill>
              <a:srgbClr val="000000"/>
            </a:solidFill>
          </a:ln>
        </p:spPr>
        <p:txBody>
          <a:bodyPr wrap="square" lIns="0" tIns="0" rIns="0" bIns="0" rtlCol="0"/>
          <a:lstStyle/>
          <a:p/>
        </p:txBody>
      </p:sp>
      <p:sp>
        <p:nvSpPr>
          <p:cNvPr id="59" name="object 59"/>
          <p:cNvSpPr/>
          <p:nvPr/>
        </p:nvSpPr>
        <p:spPr>
          <a:xfrm>
            <a:off x="2954415" y="4968124"/>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60" name="object 60"/>
          <p:cNvSpPr/>
          <p:nvPr/>
        </p:nvSpPr>
        <p:spPr>
          <a:xfrm>
            <a:off x="2954415" y="2778168"/>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61" name="object 61"/>
          <p:cNvSpPr/>
          <p:nvPr/>
        </p:nvSpPr>
        <p:spPr>
          <a:xfrm>
            <a:off x="2944068" y="4394484"/>
            <a:ext cx="200025" cy="318770"/>
          </a:xfrm>
          <a:custGeom>
            <a:avLst/>
            <a:gdLst/>
            <a:ahLst/>
            <a:cxnLst/>
            <a:rect l="l" t="t" r="r" b="b"/>
            <a:pathLst>
              <a:path w="200025" h="318770">
                <a:moveTo>
                  <a:pt x="0" y="0"/>
                </a:moveTo>
                <a:lnTo>
                  <a:pt x="200024" y="0"/>
                </a:lnTo>
                <a:lnTo>
                  <a:pt x="200024" y="318489"/>
                </a:lnTo>
                <a:lnTo>
                  <a:pt x="0" y="318489"/>
                </a:lnTo>
                <a:lnTo>
                  <a:pt x="0" y="0"/>
                </a:lnTo>
                <a:close/>
              </a:path>
            </a:pathLst>
          </a:custGeom>
          <a:ln w="31749">
            <a:solidFill>
              <a:srgbClr val="FFFFFF"/>
            </a:solidFill>
          </a:ln>
        </p:spPr>
        <p:txBody>
          <a:bodyPr wrap="square" lIns="0" tIns="0" rIns="0" bIns="0" rtlCol="0"/>
          <a:lstStyle/>
          <a:p/>
        </p:txBody>
      </p:sp>
      <p:sp>
        <p:nvSpPr>
          <p:cNvPr id="62" name="object 62"/>
          <p:cNvSpPr/>
          <p:nvPr/>
        </p:nvSpPr>
        <p:spPr>
          <a:xfrm>
            <a:off x="2883053" y="2809577"/>
            <a:ext cx="0" cy="314325"/>
          </a:xfrm>
          <a:custGeom>
            <a:avLst/>
            <a:gdLst/>
            <a:ahLst/>
            <a:cxnLst/>
            <a:rect l="l" t="t" r="r" b="b"/>
            <a:pathLst>
              <a:path h="314325">
                <a:moveTo>
                  <a:pt x="0" y="0"/>
                </a:moveTo>
                <a:lnTo>
                  <a:pt x="0" y="314109"/>
                </a:lnTo>
              </a:path>
            </a:pathLst>
          </a:custGeom>
          <a:ln w="31749">
            <a:solidFill>
              <a:srgbClr val="000000"/>
            </a:solidFill>
          </a:ln>
        </p:spPr>
        <p:txBody>
          <a:bodyPr wrap="square" lIns="0" tIns="0" rIns="0" bIns="0" rtlCol="0"/>
          <a:lstStyle/>
          <a:p/>
        </p:txBody>
      </p:sp>
      <p:sp>
        <p:nvSpPr>
          <p:cNvPr id="63" name="object 63"/>
          <p:cNvSpPr/>
          <p:nvPr/>
        </p:nvSpPr>
        <p:spPr>
          <a:xfrm>
            <a:off x="2883053" y="3442176"/>
            <a:ext cx="0" cy="316865"/>
          </a:xfrm>
          <a:custGeom>
            <a:avLst/>
            <a:gdLst/>
            <a:ahLst/>
            <a:cxnLst/>
            <a:rect l="l" t="t" r="r" b="b"/>
            <a:pathLst>
              <a:path h="316864">
                <a:moveTo>
                  <a:pt x="0" y="0"/>
                </a:moveTo>
                <a:lnTo>
                  <a:pt x="0" y="316509"/>
                </a:lnTo>
              </a:path>
            </a:pathLst>
          </a:custGeom>
          <a:ln w="31749">
            <a:solidFill>
              <a:srgbClr val="000000"/>
            </a:solidFill>
          </a:ln>
        </p:spPr>
        <p:txBody>
          <a:bodyPr wrap="square" lIns="0" tIns="0" rIns="0" bIns="0" rtlCol="0"/>
          <a:lstStyle/>
          <a:p/>
        </p:txBody>
      </p:sp>
      <p:sp>
        <p:nvSpPr>
          <p:cNvPr id="64" name="object 64"/>
          <p:cNvSpPr/>
          <p:nvPr/>
        </p:nvSpPr>
        <p:spPr>
          <a:xfrm>
            <a:off x="2883053" y="4077176"/>
            <a:ext cx="0" cy="319405"/>
          </a:xfrm>
          <a:custGeom>
            <a:avLst/>
            <a:gdLst/>
            <a:ahLst/>
            <a:cxnLst/>
            <a:rect l="l" t="t" r="r" b="b"/>
            <a:pathLst>
              <a:path h="319404">
                <a:moveTo>
                  <a:pt x="0" y="0"/>
                </a:moveTo>
                <a:lnTo>
                  <a:pt x="0" y="319106"/>
                </a:lnTo>
              </a:path>
            </a:pathLst>
          </a:custGeom>
          <a:ln w="31749">
            <a:solidFill>
              <a:srgbClr val="000000"/>
            </a:solidFill>
          </a:ln>
        </p:spPr>
        <p:txBody>
          <a:bodyPr wrap="square" lIns="0" tIns="0" rIns="0" bIns="0" rtlCol="0"/>
          <a:lstStyle/>
          <a:p/>
        </p:txBody>
      </p:sp>
      <p:sp>
        <p:nvSpPr>
          <p:cNvPr id="65" name="object 65"/>
          <p:cNvSpPr/>
          <p:nvPr/>
        </p:nvSpPr>
        <p:spPr>
          <a:xfrm>
            <a:off x="2835428" y="433278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66" name="object 66"/>
          <p:cNvSpPr/>
          <p:nvPr/>
        </p:nvSpPr>
        <p:spPr>
          <a:xfrm>
            <a:off x="2835428" y="2777827"/>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67" name="object 67"/>
          <p:cNvSpPr/>
          <p:nvPr/>
        </p:nvSpPr>
        <p:spPr>
          <a:xfrm>
            <a:off x="2848817" y="3758685"/>
            <a:ext cx="295275" cy="318770"/>
          </a:xfrm>
          <a:custGeom>
            <a:avLst/>
            <a:gdLst/>
            <a:ahLst/>
            <a:cxnLst/>
            <a:rect l="l" t="t" r="r" b="b"/>
            <a:pathLst>
              <a:path w="295275" h="318770">
                <a:moveTo>
                  <a:pt x="0" y="0"/>
                </a:moveTo>
                <a:lnTo>
                  <a:pt x="295275" y="0"/>
                </a:lnTo>
                <a:lnTo>
                  <a:pt x="295275" y="318489"/>
                </a:lnTo>
                <a:lnTo>
                  <a:pt x="0" y="318489"/>
                </a:lnTo>
                <a:lnTo>
                  <a:pt x="0" y="0"/>
                </a:lnTo>
                <a:close/>
              </a:path>
            </a:pathLst>
          </a:custGeom>
          <a:ln w="31749">
            <a:solidFill>
              <a:srgbClr val="FFFFFF"/>
            </a:solidFill>
          </a:ln>
        </p:spPr>
        <p:txBody>
          <a:bodyPr wrap="square" lIns="0" tIns="0" rIns="0" bIns="0" rtlCol="0"/>
          <a:lstStyle/>
          <a:p/>
        </p:txBody>
      </p:sp>
      <p:sp>
        <p:nvSpPr>
          <p:cNvPr id="68" name="object 68"/>
          <p:cNvSpPr/>
          <p:nvPr/>
        </p:nvSpPr>
        <p:spPr>
          <a:xfrm>
            <a:off x="2636872" y="2809689"/>
            <a:ext cx="0" cy="316230"/>
          </a:xfrm>
          <a:custGeom>
            <a:avLst/>
            <a:gdLst/>
            <a:ahLst/>
            <a:cxnLst/>
            <a:rect l="l" t="t" r="r" b="b"/>
            <a:pathLst>
              <a:path h="316230">
                <a:moveTo>
                  <a:pt x="0" y="315912"/>
                </a:moveTo>
                <a:lnTo>
                  <a:pt x="0" y="0"/>
                </a:lnTo>
              </a:path>
            </a:pathLst>
          </a:custGeom>
          <a:ln w="31749">
            <a:solidFill>
              <a:srgbClr val="000000"/>
            </a:solidFill>
          </a:ln>
        </p:spPr>
        <p:txBody>
          <a:bodyPr wrap="square" lIns="0" tIns="0" rIns="0" bIns="0" rtlCol="0"/>
          <a:lstStyle/>
          <a:p/>
        </p:txBody>
      </p:sp>
      <p:sp>
        <p:nvSpPr>
          <p:cNvPr id="69" name="object 69"/>
          <p:cNvSpPr/>
          <p:nvPr/>
        </p:nvSpPr>
        <p:spPr>
          <a:xfrm>
            <a:off x="2589248" y="306210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70" name="object 70"/>
          <p:cNvSpPr/>
          <p:nvPr/>
        </p:nvSpPr>
        <p:spPr>
          <a:xfrm>
            <a:off x="2589248" y="277793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71" name="object 71"/>
          <p:cNvSpPr/>
          <p:nvPr/>
        </p:nvSpPr>
        <p:spPr>
          <a:xfrm>
            <a:off x="2762150" y="2810030"/>
            <a:ext cx="0" cy="313690"/>
          </a:xfrm>
          <a:custGeom>
            <a:avLst/>
            <a:gdLst/>
            <a:ahLst/>
            <a:cxnLst/>
            <a:rect l="l" t="t" r="r" b="b"/>
            <a:pathLst>
              <a:path h="313689">
                <a:moveTo>
                  <a:pt x="0" y="0"/>
                </a:moveTo>
                <a:lnTo>
                  <a:pt x="0" y="313656"/>
                </a:lnTo>
              </a:path>
            </a:pathLst>
          </a:custGeom>
          <a:ln w="31749">
            <a:solidFill>
              <a:srgbClr val="000000"/>
            </a:solidFill>
          </a:ln>
        </p:spPr>
        <p:txBody>
          <a:bodyPr wrap="square" lIns="0" tIns="0" rIns="0" bIns="0" rtlCol="0"/>
          <a:lstStyle/>
          <a:p/>
        </p:txBody>
      </p:sp>
      <p:sp>
        <p:nvSpPr>
          <p:cNvPr id="72" name="object 72"/>
          <p:cNvSpPr/>
          <p:nvPr/>
        </p:nvSpPr>
        <p:spPr>
          <a:xfrm>
            <a:off x="2762150" y="3442176"/>
            <a:ext cx="0" cy="318770"/>
          </a:xfrm>
          <a:custGeom>
            <a:avLst/>
            <a:gdLst/>
            <a:ahLst/>
            <a:cxnLst/>
            <a:rect l="l" t="t" r="r" b="b"/>
            <a:pathLst>
              <a:path h="318770">
                <a:moveTo>
                  <a:pt x="0" y="0"/>
                </a:moveTo>
                <a:lnTo>
                  <a:pt x="0" y="318766"/>
                </a:lnTo>
              </a:path>
            </a:pathLst>
          </a:custGeom>
          <a:ln w="31749">
            <a:solidFill>
              <a:srgbClr val="000000"/>
            </a:solidFill>
          </a:ln>
        </p:spPr>
        <p:txBody>
          <a:bodyPr wrap="square" lIns="0" tIns="0" rIns="0" bIns="0" rtlCol="0"/>
          <a:lstStyle/>
          <a:p/>
        </p:txBody>
      </p:sp>
      <p:sp>
        <p:nvSpPr>
          <p:cNvPr id="73" name="object 73"/>
          <p:cNvSpPr/>
          <p:nvPr/>
        </p:nvSpPr>
        <p:spPr>
          <a:xfrm>
            <a:off x="2714525" y="369744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74" name="object 74"/>
          <p:cNvSpPr/>
          <p:nvPr/>
        </p:nvSpPr>
        <p:spPr>
          <a:xfrm>
            <a:off x="2714525" y="2778280"/>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75" name="object 75"/>
          <p:cNvSpPr/>
          <p:nvPr/>
        </p:nvSpPr>
        <p:spPr>
          <a:xfrm>
            <a:off x="2731343" y="3123687"/>
            <a:ext cx="412750" cy="318770"/>
          </a:xfrm>
          <a:custGeom>
            <a:avLst/>
            <a:gdLst/>
            <a:ahLst/>
            <a:cxnLst/>
            <a:rect l="l" t="t" r="r" b="b"/>
            <a:pathLst>
              <a:path w="412750" h="318770">
                <a:moveTo>
                  <a:pt x="0" y="0"/>
                </a:moveTo>
                <a:lnTo>
                  <a:pt x="412749" y="0"/>
                </a:lnTo>
                <a:lnTo>
                  <a:pt x="412749" y="318489"/>
                </a:lnTo>
                <a:lnTo>
                  <a:pt x="0" y="318489"/>
                </a:lnTo>
                <a:lnTo>
                  <a:pt x="0" y="0"/>
                </a:lnTo>
                <a:close/>
              </a:path>
            </a:pathLst>
          </a:custGeom>
          <a:ln w="31749">
            <a:solidFill>
              <a:srgbClr val="FFFFFF"/>
            </a:solidFill>
          </a:ln>
        </p:spPr>
        <p:txBody>
          <a:bodyPr wrap="square" lIns="0" tIns="0" rIns="0" bIns="0" rtlCol="0"/>
          <a:lstStyle/>
          <a:p/>
        </p:txBody>
      </p:sp>
      <p:sp>
        <p:nvSpPr>
          <p:cNvPr id="76" name="object 76"/>
          <p:cNvSpPr/>
          <p:nvPr/>
        </p:nvSpPr>
        <p:spPr>
          <a:xfrm>
            <a:off x="3870635" y="2809918"/>
            <a:ext cx="0" cy="314325"/>
          </a:xfrm>
          <a:custGeom>
            <a:avLst/>
            <a:gdLst/>
            <a:ahLst/>
            <a:cxnLst/>
            <a:rect l="l" t="t" r="r" b="b"/>
            <a:pathLst>
              <a:path h="314325">
                <a:moveTo>
                  <a:pt x="0" y="0"/>
                </a:moveTo>
                <a:lnTo>
                  <a:pt x="0" y="313767"/>
                </a:lnTo>
              </a:path>
            </a:pathLst>
          </a:custGeom>
          <a:ln w="31749">
            <a:solidFill>
              <a:srgbClr val="000000"/>
            </a:solidFill>
          </a:ln>
        </p:spPr>
        <p:txBody>
          <a:bodyPr wrap="square" lIns="0" tIns="0" rIns="0" bIns="0" rtlCol="0"/>
          <a:lstStyle/>
          <a:p/>
        </p:txBody>
      </p:sp>
      <p:sp>
        <p:nvSpPr>
          <p:cNvPr id="77" name="object 77"/>
          <p:cNvSpPr/>
          <p:nvPr/>
        </p:nvSpPr>
        <p:spPr>
          <a:xfrm>
            <a:off x="3870635" y="3442176"/>
            <a:ext cx="0" cy="316865"/>
          </a:xfrm>
          <a:custGeom>
            <a:avLst/>
            <a:gdLst/>
            <a:ahLst/>
            <a:cxnLst/>
            <a:rect l="l" t="t" r="r" b="b"/>
            <a:pathLst>
              <a:path h="316864">
                <a:moveTo>
                  <a:pt x="0" y="0"/>
                </a:moveTo>
                <a:lnTo>
                  <a:pt x="0" y="316509"/>
                </a:lnTo>
              </a:path>
            </a:pathLst>
          </a:custGeom>
          <a:ln w="31749">
            <a:solidFill>
              <a:srgbClr val="000000"/>
            </a:solidFill>
          </a:ln>
        </p:spPr>
        <p:txBody>
          <a:bodyPr wrap="square" lIns="0" tIns="0" rIns="0" bIns="0" rtlCol="0"/>
          <a:lstStyle/>
          <a:p/>
        </p:txBody>
      </p:sp>
      <p:sp>
        <p:nvSpPr>
          <p:cNvPr id="78" name="object 78"/>
          <p:cNvSpPr/>
          <p:nvPr/>
        </p:nvSpPr>
        <p:spPr>
          <a:xfrm>
            <a:off x="3870635" y="4077176"/>
            <a:ext cx="0" cy="317500"/>
          </a:xfrm>
          <a:custGeom>
            <a:avLst/>
            <a:gdLst/>
            <a:ahLst/>
            <a:cxnLst/>
            <a:rect l="l" t="t" r="r" b="b"/>
            <a:pathLst>
              <a:path h="317500">
                <a:moveTo>
                  <a:pt x="0" y="0"/>
                </a:moveTo>
                <a:lnTo>
                  <a:pt x="0" y="317308"/>
                </a:lnTo>
              </a:path>
            </a:pathLst>
          </a:custGeom>
          <a:ln w="31749">
            <a:solidFill>
              <a:srgbClr val="000000"/>
            </a:solidFill>
          </a:ln>
        </p:spPr>
        <p:txBody>
          <a:bodyPr wrap="square" lIns="0" tIns="0" rIns="0" bIns="0" rtlCol="0"/>
          <a:lstStyle/>
          <a:p/>
        </p:txBody>
      </p:sp>
      <p:sp>
        <p:nvSpPr>
          <p:cNvPr id="79" name="object 79"/>
          <p:cNvSpPr/>
          <p:nvPr/>
        </p:nvSpPr>
        <p:spPr>
          <a:xfrm>
            <a:off x="3870635" y="4712973"/>
            <a:ext cx="0" cy="318770"/>
          </a:xfrm>
          <a:custGeom>
            <a:avLst/>
            <a:gdLst/>
            <a:ahLst/>
            <a:cxnLst/>
            <a:rect l="l" t="t" r="r" b="b"/>
            <a:pathLst>
              <a:path h="318770">
                <a:moveTo>
                  <a:pt x="0" y="0"/>
                </a:moveTo>
                <a:lnTo>
                  <a:pt x="0" y="318650"/>
                </a:lnTo>
              </a:path>
            </a:pathLst>
          </a:custGeom>
          <a:ln w="31749">
            <a:solidFill>
              <a:srgbClr val="000000"/>
            </a:solidFill>
          </a:ln>
        </p:spPr>
        <p:txBody>
          <a:bodyPr wrap="square" lIns="0" tIns="0" rIns="0" bIns="0" rtlCol="0"/>
          <a:lstStyle/>
          <a:p/>
        </p:txBody>
      </p:sp>
      <p:sp>
        <p:nvSpPr>
          <p:cNvPr id="80" name="object 80"/>
          <p:cNvSpPr/>
          <p:nvPr/>
        </p:nvSpPr>
        <p:spPr>
          <a:xfrm>
            <a:off x="3823010" y="4968124"/>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81" name="object 81"/>
          <p:cNvSpPr/>
          <p:nvPr/>
        </p:nvSpPr>
        <p:spPr>
          <a:xfrm>
            <a:off x="3823010" y="2778168"/>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82" name="object 82"/>
          <p:cNvSpPr/>
          <p:nvPr/>
        </p:nvSpPr>
        <p:spPr>
          <a:xfrm>
            <a:off x="3812664" y="4394484"/>
            <a:ext cx="200025" cy="318770"/>
          </a:xfrm>
          <a:custGeom>
            <a:avLst/>
            <a:gdLst/>
            <a:ahLst/>
            <a:cxnLst/>
            <a:rect l="l" t="t" r="r" b="b"/>
            <a:pathLst>
              <a:path w="200025" h="318770">
                <a:moveTo>
                  <a:pt x="0" y="0"/>
                </a:moveTo>
                <a:lnTo>
                  <a:pt x="200023" y="0"/>
                </a:lnTo>
                <a:lnTo>
                  <a:pt x="200023" y="318489"/>
                </a:lnTo>
                <a:lnTo>
                  <a:pt x="0" y="318489"/>
                </a:lnTo>
                <a:lnTo>
                  <a:pt x="0" y="0"/>
                </a:lnTo>
                <a:close/>
              </a:path>
            </a:pathLst>
          </a:custGeom>
          <a:ln w="31749">
            <a:solidFill>
              <a:srgbClr val="FFFFFF"/>
            </a:solidFill>
          </a:ln>
        </p:spPr>
        <p:txBody>
          <a:bodyPr wrap="square" lIns="0" tIns="0" rIns="0" bIns="0" rtlCol="0"/>
          <a:lstStyle/>
          <a:p/>
        </p:txBody>
      </p:sp>
      <p:sp>
        <p:nvSpPr>
          <p:cNvPr id="83" name="object 83"/>
          <p:cNvSpPr/>
          <p:nvPr/>
        </p:nvSpPr>
        <p:spPr>
          <a:xfrm>
            <a:off x="3751649" y="2809577"/>
            <a:ext cx="0" cy="314325"/>
          </a:xfrm>
          <a:custGeom>
            <a:avLst/>
            <a:gdLst/>
            <a:ahLst/>
            <a:cxnLst/>
            <a:rect l="l" t="t" r="r" b="b"/>
            <a:pathLst>
              <a:path h="314325">
                <a:moveTo>
                  <a:pt x="0" y="0"/>
                </a:moveTo>
                <a:lnTo>
                  <a:pt x="0" y="314109"/>
                </a:lnTo>
              </a:path>
            </a:pathLst>
          </a:custGeom>
          <a:ln w="31749">
            <a:solidFill>
              <a:srgbClr val="000000"/>
            </a:solidFill>
          </a:ln>
        </p:spPr>
        <p:txBody>
          <a:bodyPr wrap="square" lIns="0" tIns="0" rIns="0" bIns="0" rtlCol="0"/>
          <a:lstStyle/>
          <a:p/>
        </p:txBody>
      </p:sp>
      <p:sp>
        <p:nvSpPr>
          <p:cNvPr id="84" name="object 84"/>
          <p:cNvSpPr/>
          <p:nvPr/>
        </p:nvSpPr>
        <p:spPr>
          <a:xfrm>
            <a:off x="3751649" y="3442176"/>
            <a:ext cx="0" cy="316865"/>
          </a:xfrm>
          <a:custGeom>
            <a:avLst/>
            <a:gdLst/>
            <a:ahLst/>
            <a:cxnLst/>
            <a:rect l="l" t="t" r="r" b="b"/>
            <a:pathLst>
              <a:path h="316864">
                <a:moveTo>
                  <a:pt x="0" y="0"/>
                </a:moveTo>
                <a:lnTo>
                  <a:pt x="0" y="316509"/>
                </a:lnTo>
              </a:path>
            </a:pathLst>
          </a:custGeom>
          <a:ln w="31749">
            <a:solidFill>
              <a:srgbClr val="000000"/>
            </a:solidFill>
          </a:ln>
        </p:spPr>
        <p:txBody>
          <a:bodyPr wrap="square" lIns="0" tIns="0" rIns="0" bIns="0" rtlCol="0"/>
          <a:lstStyle/>
          <a:p/>
        </p:txBody>
      </p:sp>
      <p:sp>
        <p:nvSpPr>
          <p:cNvPr id="85" name="object 85"/>
          <p:cNvSpPr/>
          <p:nvPr/>
        </p:nvSpPr>
        <p:spPr>
          <a:xfrm>
            <a:off x="3751649" y="4077176"/>
            <a:ext cx="0" cy="319405"/>
          </a:xfrm>
          <a:custGeom>
            <a:avLst/>
            <a:gdLst/>
            <a:ahLst/>
            <a:cxnLst/>
            <a:rect l="l" t="t" r="r" b="b"/>
            <a:pathLst>
              <a:path h="319404">
                <a:moveTo>
                  <a:pt x="0" y="0"/>
                </a:moveTo>
                <a:lnTo>
                  <a:pt x="0" y="319106"/>
                </a:lnTo>
              </a:path>
            </a:pathLst>
          </a:custGeom>
          <a:ln w="31749">
            <a:solidFill>
              <a:srgbClr val="000000"/>
            </a:solidFill>
          </a:ln>
        </p:spPr>
        <p:txBody>
          <a:bodyPr wrap="square" lIns="0" tIns="0" rIns="0" bIns="0" rtlCol="0"/>
          <a:lstStyle/>
          <a:p/>
        </p:txBody>
      </p:sp>
      <p:sp>
        <p:nvSpPr>
          <p:cNvPr id="86" name="object 86"/>
          <p:cNvSpPr/>
          <p:nvPr/>
        </p:nvSpPr>
        <p:spPr>
          <a:xfrm>
            <a:off x="3704024" y="433278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87" name="object 87"/>
          <p:cNvSpPr/>
          <p:nvPr/>
        </p:nvSpPr>
        <p:spPr>
          <a:xfrm>
            <a:off x="3704024" y="2777827"/>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88" name="object 88"/>
          <p:cNvSpPr/>
          <p:nvPr/>
        </p:nvSpPr>
        <p:spPr>
          <a:xfrm>
            <a:off x="3717413" y="3758685"/>
            <a:ext cx="295275" cy="318770"/>
          </a:xfrm>
          <a:custGeom>
            <a:avLst/>
            <a:gdLst/>
            <a:ahLst/>
            <a:cxnLst/>
            <a:rect l="l" t="t" r="r" b="b"/>
            <a:pathLst>
              <a:path w="295275" h="318770">
                <a:moveTo>
                  <a:pt x="0" y="0"/>
                </a:moveTo>
                <a:lnTo>
                  <a:pt x="295274" y="0"/>
                </a:lnTo>
                <a:lnTo>
                  <a:pt x="295274" y="318489"/>
                </a:lnTo>
                <a:lnTo>
                  <a:pt x="0" y="318489"/>
                </a:lnTo>
                <a:lnTo>
                  <a:pt x="0" y="0"/>
                </a:lnTo>
                <a:close/>
              </a:path>
            </a:pathLst>
          </a:custGeom>
          <a:ln w="31749">
            <a:solidFill>
              <a:srgbClr val="FFFFFF"/>
            </a:solidFill>
          </a:ln>
        </p:spPr>
        <p:txBody>
          <a:bodyPr wrap="square" lIns="0" tIns="0" rIns="0" bIns="0" rtlCol="0"/>
          <a:lstStyle/>
          <a:p/>
        </p:txBody>
      </p:sp>
      <p:sp>
        <p:nvSpPr>
          <p:cNvPr id="89" name="object 89"/>
          <p:cNvSpPr/>
          <p:nvPr/>
        </p:nvSpPr>
        <p:spPr>
          <a:xfrm>
            <a:off x="3505467" y="2809689"/>
            <a:ext cx="0" cy="316230"/>
          </a:xfrm>
          <a:custGeom>
            <a:avLst/>
            <a:gdLst/>
            <a:ahLst/>
            <a:cxnLst/>
            <a:rect l="l" t="t" r="r" b="b"/>
            <a:pathLst>
              <a:path h="316230">
                <a:moveTo>
                  <a:pt x="0" y="315912"/>
                </a:moveTo>
                <a:lnTo>
                  <a:pt x="0" y="0"/>
                </a:lnTo>
              </a:path>
            </a:pathLst>
          </a:custGeom>
          <a:ln w="31749">
            <a:solidFill>
              <a:srgbClr val="000000"/>
            </a:solidFill>
          </a:ln>
        </p:spPr>
        <p:txBody>
          <a:bodyPr wrap="square" lIns="0" tIns="0" rIns="0" bIns="0" rtlCol="0"/>
          <a:lstStyle/>
          <a:p/>
        </p:txBody>
      </p:sp>
      <p:sp>
        <p:nvSpPr>
          <p:cNvPr id="90" name="object 90"/>
          <p:cNvSpPr/>
          <p:nvPr/>
        </p:nvSpPr>
        <p:spPr>
          <a:xfrm>
            <a:off x="3457842" y="306210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91" name="object 91"/>
          <p:cNvSpPr/>
          <p:nvPr/>
        </p:nvSpPr>
        <p:spPr>
          <a:xfrm>
            <a:off x="3457842" y="277793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92" name="object 92"/>
          <p:cNvSpPr/>
          <p:nvPr/>
        </p:nvSpPr>
        <p:spPr>
          <a:xfrm>
            <a:off x="3630746" y="2810030"/>
            <a:ext cx="0" cy="313690"/>
          </a:xfrm>
          <a:custGeom>
            <a:avLst/>
            <a:gdLst/>
            <a:ahLst/>
            <a:cxnLst/>
            <a:rect l="l" t="t" r="r" b="b"/>
            <a:pathLst>
              <a:path h="313689">
                <a:moveTo>
                  <a:pt x="0" y="0"/>
                </a:moveTo>
                <a:lnTo>
                  <a:pt x="0" y="313656"/>
                </a:lnTo>
              </a:path>
            </a:pathLst>
          </a:custGeom>
          <a:ln w="31749">
            <a:solidFill>
              <a:srgbClr val="000000"/>
            </a:solidFill>
          </a:ln>
        </p:spPr>
        <p:txBody>
          <a:bodyPr wrap="square" lIns="0" tIns="0" rIns="0" bIns="0" rtlCol="0"/>
          <a:lstStyle/>
          <a:p/>
        </p:txBody>
      </p:sp>
      <p:sp>
        <p:nvSpPr>
          <p:cNvPr id="93" name="object 93"/>
          <p:cNvSpPr/>
          <p:nvPr/>
        </p:nvSpPr>
        <p:spPr>
          <a:xfrm>
            <a:off x="3630746" y="3442176"/>
            <a:ext cx="0" cy="318770"/>
          </a:xfrm>
          <a:custGeom>
            <a:avLst/>
            <a:gdLst/>
            <a:ahLst/>
            <a:cxnLst/>
            <a:rect l="l" t="t" r="r" b="b"/>
            <a:pathLst>
              <a:path h="318770">
                <a:moveTo>
                  <a:pt x="0" y="0"/>
                </a:moveTo>
                <a:lnTo>
                  <a:pt x="0" y="318766"/>
                </a:lnTo>
              </a:path>
            </a:pathLst>
          </a:custGeom>
          <a:ln w="31749">
            <a:solidFill>
              <a:srgbClr val="000000"/>
            </a:solidFill>
          </a:ln>
        </p:spPr>
        <p:txBody>
          <a:bodyPr wrap="square" lIns="0" tIns="0" rIns="0" bIns="0" rtlCol="0"/>
          <a:lstStyle/>
          <a:p/>
        </p:txBody>
      </p:sp>
      <p:sp>
        <p:nvSpPr>
          <p:cNvPr id="94" name="object 94"/>
          <p:cNvSpPr/>
          <p:nvPr/>
        </p:nvSpPr>
        <p:spPr>
          <a:xfrm>
            <a:off x="3583121" y="369744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95" name="object 95"/>
          <p:cNvSpPr/>
          <p:nvPr/>
        </p:nvSpPr>
        <p:spPr>
          <a:xfrm>
            <a:off x="3583121" y="2778280"/>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96" name="object 96"/>
          <p:cNvSpPr/>
          <p:nvPr/>
        </p:nvSpPr>
        <p:spPr>
          <a:xfrm>
            <a:off x="3599939" y="3123687"/>
            <a:ext cx="412750" cy="318770"/>
          </a:xfrm>
          <a:custGeom>
            <a:avLst/>
            <a:gdLst/>
            <a:ahLst/>
            <a:cxnLst/>
            <a:rect l="l" t="t" r="r" b="b"/>
            <a:pathLst>
              <a:path w="412750" h="318770">
                <a:moveTo>
                  <a:pt x="0" y="0"/>
                </a:moveTo>
                <a:lnTo>
                  <a:pt x="412749" y="0"/>
                </a:lnTo>
                <a:lnTo>
                  <a:pt x="412749" y="318489"/>
                </a:lnTo>
                <a:lnTo>
                  <a:pt x="0" y="318489"/>
                </a:lnTo>
                <a:lnTo>
                  <a:pt x="0" y="0"/>
                </a:lnTo>
                <a:close/>
              </a:path>
            </a:pathLst>
          </a:custGeom>
          <a:ln w="31749">
            <a:solidFill>
              <a:srgbClr val="FFFFFF"/>
            </a:solidFill>
          </a:ln>
        </p:spPr>
        <p:txBody>
          <a:bodyPr wrap="square" lIns="0" tIns="0" rIns="0" bIns="0" rtlCol="0"/>
          <a:lstStyle/>
          <a:p/>
        </p:txBody>
      </p:sp>
      <p:sp>
        <p:nvSpPr>
          <p:cNvPr id="97" name="object 97"/>
          <p:cNvSpPr/>
          <p:nvPr/>
        </p:nvSpPr>
        <p:spPr>
          <a:xfrm>
            <a:off x="794734" y="2412279"/>
            <a:ext cx="3200400" cy="365760"/>
          </a:xfrm>
          <a:custGeom>
            <a:avLst/>
            <a:gdLst/>
            <a:ahLst/>
            <a:cxnLst/>
            <a:rect l="l" t="t" r="r" b="b"/>
            <a:pathLst>
              <a:path w="3200400" h="365760">
                <a:moveTo>
                  <a:pt x="3200398" y="0"/>
                </a:moveTo>
                <a:lnTo>
                  <a:pt x="0" y="0"/>
                </a:lnTo>
                <a:lnTo>
                  <a:pt x="0" y="365715"/>
                </a:lnTo>
                <a:lnTo>
                  <a:pt x="3200398" y="365715"/>
                </a:lnTo>
                <a:lnTo>
                  <a:pt x="3200398" y="0"/>
                </a:lnTo>
                <a:close/>
              </a:path>
            </a:pathLst>
          </a:custGeom>
          <a:solidFill>
            <a:srgbClr val="4675A3"/>
          </a:solidFill>
        </p:spPr>
        <p:txBody>
          <a:bodyPr wrap="square" lIns="0" tIns="0" rIns="0" bIns="0" rtlCol="0"/>
          <a:lstStyle/>
          <a:p/>
        </p:txBody>
      </p:sp>
      <p:sp>
        <p:nvSpPr>
          <p:cNvPr id="98" name="object 98"/>
          <p:cNvSpPr/>
          <p:nvPr/>
        </p:nvSpPr>
        <p:spPr>
          <a:xfrm>
            <a:off x="794734" y="2412280"/>
            <a:ext cx="3200400" cy="365760"/>
          </a:xfrm>
          <a:custGeom>
            <a:avLst/>
            <a:gdLst/>
            <a:ahLst/>
            <a:cxnLst/>
            <a:rect l="l" t="t" r="r" b="b"/>
            <a:pathLst>
              <a:path w="3200400" h="365760">
                <a:moveTo>
                  <a:pt x="0" y="0"/>
                </a:moveTo>
                <a:lnTo>
                  <a:pt x="3200398" y="0"/>
                </a:lnTo>
                <a:lnTo>
                  <a:pt x="3200398" y="365715"/>
                </a:lnTo>
                <a:lnTo>
                  <a:pt x="0" y="365715"/>
                </a:lnTo>
                <a:lnTo>
                  <a:pt x="0" y="0"/>
                </a:lnTo>
                <a:close/>
              </a:path>
            </a:pathLst>
          </a:custGeom>
          <a:ln w="31749">
            <a:solidFill>
              <a:srgbClr val="4675A3"/>
            </a:solidFill>
          </a:ln>
        </p:spPr>
        <p:txBody>
          <a:bodyPr wrap="square" lIns="0" tIns="0" rIns="0" bIns="0" rtlCol="0"/>
          <a:lstStyle/>
          <a:p/>
        </p:txBody>
      </p:sp>
      <p:sp>
        <p:nvSpPr>
          <p:cNvPr id="99" name="object 99"/>
          <p:cNvSpPr txBox="1"/>
          <p:nvPr/>
        </p:nvSpPr>
        <p:spPr>
          <a:xfrm>
            <a:off x="792089" y="2411560"/>
            <a:ext cx="3206115" cy="382905"/>
          </a:xfrm>
          <a:prstGeom prst="rect">
            <a:avLst/>
          </a:prstGeom>
        </p:spPr>
        <p:txBody>
          <a:bodyPr vert="horz" wrap="square" lIns="0" tIns="61594" rIns="0" bIns="0" rtlCol="0">
            <a:spAutoFit/>
          </a:bodyPr>
          <a:lstStyle/>
          <a:p>
            <a:pPr marL="93980">
              <a:lnSpc>
                <a:spcPct val="100000"/>
              </a:lnSpc>
              <a:spcBef>
                <a:spcPts val="485"/>
              </a:spcBef>
            </a:pPr>
            <a:r>
              <a:rPr sz="1600" b="1" spc="-5" dirty="0">
                <a:solidFill>
                  <a:srgbClr val="FFFFFF"/>
                </a:solidFill>
                <a:latin typeface="Arial" panose="020B0604020202020204"/>
                <a:cs typeface="Arial" panose="020B0604020202020204"/>
              </a:rPr>
              <a:t>Register File</a:t>
            </a:r>
            <a:endParaRPr sz="1600">
              <a:latin typeface="Arial" panose="020B0604020202020204"/>
              <a:cs typeface="Arial" panose="020B0604020202020204"/>
            </a:endParaRPr>
          </a:p>
        </p:txBody>
      </p:sp>
      <p:sp>
        <p:nvSpPr>
          <p:cNvPr id="100" name="object 100"/>
          <p:cNvSpPr/>
          <p:nvPr/>
        </p:nvSpPr>
        <p:spPr>
          <a:xfrm>
            <a:off x="794734" y="2029969"/>
            <a:ext cx="3200400" cy="365760"/>
          </a:xfrm>
          <a:custGeom>
            <a:avLst/>
            <a:gdLst/>
            <a:ahLst/>
            <a:cxnLst/>
            <a:rect l="l" t="t" r="r" b="b"/>
            <a:pathLst>
              <a:path w="3200400" h="365760">
                <a:moveTo>
                  <a:pt x="3200399" y="0"/>
                </a:moveTo>
                <a:lnTo>
                  <a:pt x="0" y="0"/>
                </a:lnTo>
                <a:lnTo>
                  <a:pt x="0" y="365716"/>
                </a:lnTo>
                <a:lnTo>
                  <a:pt x="3200399" y="365716"/>
                </a:lnTo>
                <a:lnTo>
                  <a:pt x="3200399" y="0"/>
                </a:lnTo>
                <a:close/>
              </a:path>
            </a:pathLst>
          </a:custGeom>
          <a:solidFill>
            <a:srgbClr val="000000"/>
          </a:solidFill>
        </p:spPr>
        <p:txBody>
          <a:bodyPr wrap="square" lIns="0" tIns="0" rIns="0" bIns="0" rtlCol="0"/>
          <a:lstStyle/>
          <a:p/>
        </p:txBody>
      </p:sp>
      <p:sp>
        <p:nvSpPr>
          <p:cNvPr id="101" name="object 101"/>
          <p:cNvSpPr/>
          <p:nvPr/>
        </p:nvSpPr>
        <p:spPr>
          <a:xfrm>
            <a:off x="794734" y="2029969"/>
            <a:ext cx="3200400" cy="365760"/>
          </a:xfrm>
          <a:custGeom>
            <a:avLst/>
            <a:gdLst/>
            <a:ahLst/>
            <a:cxnLst/>
            <a:rect l="l" t="t" r="r" b="b"/>
            <a:pathLst>
              <a:path w="3200400" h="365760">
                <a:moveTo>
                  <a:pt x="0" y="0"/>
                </a:moveTo>
                <a:lnTo>
                  <a:pt x="3200399" y="0"/>
                </a:lnTo>
                <a:lnTo>
                  <a:pt x="3200399" y="365716"/>
                </a:lnTo>
                <a:lnTo>
                  <a:pt x="0" y="365716"/>
                </a:lnTo>
                <a:lnTo>
                  <a:pt x="0" y="0"/>
                </a:lnTo>
                <a:close/>
              </a:path>
            </a:pathLst>
          </a:custGeom>
          <a:ln w="31749">
            <a:solidFill>
              <a:srgbClr val="000000"/>
            </a:solidFill>
          </a:ln>
        </p:spPr>
        <p:txBody>
          <a:bodyPr wrap="square" lIns="0" tIns="0" rIns="0" bIns="0" rtlCol="0"/>
          <a:lstStyle/>
          <a:p/>
        </p:txBody>
      </p:sp>
      <p:sp>
        <p:nvSpPr>
          <p:cNvPr id="102" name="object 102"/>
          <p:cNvSpPr txBox="1"/>
          <p:nvPr/>
        </p:nvSpPr>
        <p:spPr>
          <a:xfrm>
            <a:off x="792089" y="2014094"/>
            <a:ext cx="3206115" cy="397510"/>
          </a:xfrm>
          <a:prstGeom prst="rect">
            <a:avLst/>
          </a:prstGeom>
        </p:spPr>
        <p:txBody>
          <a:bodyPr vert="horz" wrap="square" lIns="0" tIns="76835" rIns="0" bIns="0" rtlCol="0">
            <a:spAutoFit/>
          </a:bodyPr>
          <a:lstStyle/>
          <a:p>
            <a:pPr marL="93980">
              <a:lnSpc>
                <a:spcPct val="100000"/>
              </a:lnSpc>
              <a:spcBef>
                <a:spcPts val="605"/>
              </a:spcBef>
            </a:pPr>
            <a:r>
              <a:rPr sz="1600" b="1" spc="-5" dirty="0">
                <a:solidFill>
                  <a:srgbClr val="FFFFFF"/>
                </a:solidFill>
                <a:latin typeface="Arial" panose="020B0604020202020204"/>
                <a:cs typeface="Arial" panose="020B0604020202020204"/>
              </a:rPr>
              <a:t>Memory Hierarchy</a:t>
            </a:r>
            <a:endParaRPr sz="1600">
              <a:latin typeface="Arial" panose="020B0604020202020204"/>
              <a:cs typeface="Arial" panose="020B0604020202020204"/>
            </a:endParaRPr>
          </a:p>
        </p:txBody>
      </p:sp>
      <p:sp>
        <p:nvSpPr>
          <p:cNvPr id="103" name="object 103"/>
          <p:cNvSpPr/>
          <p:nvPr/>
        </p:nvSpPr>
        <p:spPr>
          <a:xfrm>
            <a:off x="3726939" y="2250855"/>
            <a:ext cx="171450" cy="323056"/>
          </a:xfrm>
          <a:prstGeom prst="rect">
            <a:avLst/>
          </a:prstGeom>
          <a:blipFill>
            <a:blip r:embed="rId2" cstate="print"/>
            <a:stretch>
              <a:fillRect/>
            </a:stretch>
          </a:blipFill>
        </p:spPr>
        <p:txBody>
          <a:bodyPr wrap="square" lIns="0" tIns="0" rIns="0" bIns="0" rtlCol="0"/>
          <a:lstStyle/>
          <a:p/>
        </p:txBody>
      </p:sp>
      <p:sp>
        <p:nvSpPr>
          <p:cNvPr id="104" name="object 104"/>
          <p:cNvSpPr txBox="1"/>
          <p:nvPr/>
        </p:nvSpPr>
        <p:spPr>
          <a:xfrm>
            <a:off x="5403591" y="1172245"/>
            <a:ext cx="2693035" cy="635000"/>
          </a:xfrm>
          <a:prstGeom prst="rect">
            <a:avLst/>
          </a:prstGeom>
        </p:spPr>
        <p:txBody>
          <a:bodyPr vert="horz" wrap="square" lIns="0" tIns="12700" rIns="0" bIns="0" rtlCol="0">
            <a:spAutoFit/>
          </a:bodyPr>
          <a:lstStyle/>
          <a:p>
            <a:pPr marL="12700" marR="5080" indent="139700">
              <a:lnSpc>
                <a:spcPct val="100000"/>
              </a:lnSpc>
              <a:spcBef>
                <a:spcPts val="100"/>
              </a:spcBef>
            </a:pPr>
            <a:r>
              <a:rPr sz="2000" b="1" spc="-5" dirty="0">
                <a:latin typeface="Arial" panose="020B0604020202020204"/>
                <a:cs typeface="Arial" panose="020B0604020202020204"/>
              </a:rPr>
              <a:t>Spatial Architecture  (Dataflow</a:t>
            </a:r>
            <a:r>
              <a:rPr sz="2000" b="1" spc="-35" dirty="0">
                <a:latin typeface="Arial" panose="020B0604020202020204"/>
                <a:cs typeface="Arial" panose="020B0604020202020204"/>
              </a:rPr>
              <a:t> </a:t>
            </a:r>
            <a:r>
              <a:rPr sz="2000" b="1" spc="-5" dirty="0">
                <a:latin typeface="Arial" panose="020B0604020202020204"/>
                <a:cs typeface="Arial" panose="020B0604020202020204"/>
              </a:rPr>
              <a:t>Processing)</a:t>
            </a:r>
            <a:endParaRPr sz="2000">
              <a:latin typeface="Arial" panose="020B0604020202020204"/>
              <a:cs typeface="Arial" panose="020B0604020202020204"/>
            </a:endParaRPr>
          </a:p>
        </p:txBody>
      </p:sp>
      <p:sp>
        <p:nvSpPr>
          <p:cNvPr id="105" name="object 105"/>
          <p:cNvSpPr/>
          <p:nvPr/>
        </p:nvSpPr>
        <p:spPr>
          <a:xfrm>
            <a:off x="1274625" y="5351492"/>
            <a:ext cx="0" cy="259715"/>
          </a:xfrm>
          <a:custGeom>
            <a:avLst/>
            <a:gdLst/>
            <a:ahLst/>
            <a:cxnLst/>
            <a:rect l="l" t="t" r="r" b="b"/>
            <a:pathLst>
              <a:path h="259714">
                <a:moveTo>
                  <a:pt x="0" y="259556"/>
                </a:moveTo>
                <a:lnTo>
                  <a:pt x="0" y="0"/>
                </a:lnTo>
              </a:path>
            </a:pathLst>
          </a:custGeom>
          <a:ln w="31749">
            <a:solidFill>
              <a:srgbClr val="B5B5B5"/>
            </a:solidFill>
          </a:ln>
        </p:spPr>
        <p:txBody>
          <a:bodyPr wrap="square" lIns="0" tIns="0" rIns="0" bIns="0" rtlCol="0"/>
          <a:lstStyle/>
          <a:p/>
        </p:txBody>
      </p:sp>
      <p:sp>
        <p:nvSpPr>
          <p:cNvPr id="106" name="object 106"/>
          <p:cNvSpPr/>
          <p:nvPr/>
        </p:nvSpPr>
        <p:spPr>
          <a:xfrm>
            <a:off x="1226999" y="5319743"/>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07" name="object 107"/>
          <p:cNvSpPr/>
          <p:nvPr/>
        </p:nvSpPr>
        <p:spPr>
          <a:xfrm>
            <a:off x="1155638" y="4715698"/>
            <a:ext cx="0" cy="316865"/>
          </a:xfrm>
          <a:custGeom>
            <a:avLst/>
            <a:gdLst/>
            <a:ahLst/>
            <a:cxnLst/>
            <a:rect l="l" t="t" r="r" b="b"/>
            <a:pathLst>
              <a:path h="316864">
                <a:moveTo>
                  <a:pt x="0" y="0"/>
                </a:moveTo>
                <a:lnTo>
                  <a:pt x="0" y="316424"/>
                </a:lnTo>
              </a:path>
            </a:pathLst>
          </a:custGeom>
          <a:ln w="31749">
            <a:solidFill>
              <a:srgbClr val="B5B5B5"/>
            </a:solidFill>
          </a:ln>
        </p:spPr>
        <p:txBody>
          <a:bodyPr wrap="square" lIns="0" tIns="0" rIns="0" bIns="0" rtlCol="0"/>
          <a:lstStyle/>
          <a:p/>
        </p:txBody>
      </p:sp>
      <p:sp>
        <p:nvSpPr>
          <p:cNvPr id="108" name="object 108"/>
          <p:cNvSpPr/>
          <p:nvPr/>
        </p:nvSpPr>
        <p:spPr>
          <a:xfrm>
            <a:off x="1155638"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09" name="object 109"/>
          <p:cNvSpPr/>
          <p:nvPr/>
        </p:nvSpPr>
        <p:spPr>
          <a:xfrm>
            <a:off x="1108013" y="4683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10" name="object 110"/>
          <p:cNvSpPr/>
          <p:nvPr/>
        </p:nvSpPr>
        <p:spPr>
          <a:xfrm>
            <a:off x="1034735" y="4080699"/>
            <a:ext cx="0" cy="314325"/>
          </a:xfrm>
          <a:custGeom>
            <a:avLst/>
            <a:gdLst/>
            <a:ahLst/>
            <a:cxnLst/>
            <a:rect l="l" t="t" r="r" b="b"/>
            <a:pathLst>
              <a:path h="314325">
                <a:moveTo>
                  <a:pt x="0" y="0"/>
                </a:moveTo>
                <a:lnTo>
                  <a:pt x="0" y="313785"/>
                </a:lnTo>
              </a:path>
            </a:pathLst>
          </a:custGeom>
          <a:ln w="31749">
            <a:solidFill>
              <a:srgbClr val="B5B5B5"/>
            </a:solidFill>
          </a:ln>
        </p:spPr>
        <p:txBody>
          <a:bodyPr wrap="square" lIns="0" tIns="0" rIns="0" bIns="0" rtlCol="0"/>
          <a:lstStyle/>
          <a:p/>
        </p:txBody>
      </p:sp>
      <p:sp>
        <p:nvSpPr>
          <p:cNvPr id="111" name="object 111"/>
          <p:cNvSpPr/>
          <p:nvPr/>
        </p:nvSpPr>
        <p:spPr>
          <a:xfrm>
            <a:off x="1034735" y="4712973"/>
            <a:ext cx="0" cy="319405"/>
          </a:xfrm>
          <a:custGeom>
            <a:avLst/>
            <a:gdLst/>
            <a:ahLst/>
            <a:cxnLst/>
            <a:rect l="l" t="t" r="r" b="b"/>
            <a:pathLst>
              <a:path h="319404">
                <a:moveTo>
                  <a:pt x="0" y="0"/>
                </a:moveTo>
                <a:lnTo>
                  <a:pt x="0" y="319149"/>
                </a:lnTo>
              </a:path>
            </a:pathLst>
          </a:custGeom>
          <a:ln w="31749">
            <a:solidFill>
              <a:srgbClr val="B5B5B5"/>
            </a:solidFill>
          </a:ln>
        </p:spPr>
        <p:txBody>
          <a:bodyPr wrap="square" lIns="0" tIns="0" rIns="0" bIns="0" rtlCol="0"/>
          <a:lstStyle/>
          <a:p/>
        </p:txBody>
      </p:sp>
      <p:sp>
        <p:nvSpPr>
          <p:cNvPr id="112" name="object 112"/>
          <p:cNvSpPr/>
          <p:nvPr/>
        </p:nvSpPr>
        <p:spPr>
          <a:xfrm>
            <a:off x="1034735"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13" name="object 113"/>
          <p:cNvSpPr/>
          <p:nvPr/>
        </p:nvSpPr>
        <p:spPr>
          <a:xfrm>
            <a:off x="987110" y="4048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14" name="object 114"/>
          <p:cNvSpPr/>
          <p:nvPr/>
        </p:nvSpPr>
        <p:spPr>
          <a:xfrm>
            <a:off x="909457" y="3444905"/>
            <a:ext cx="0" cy="314325"/>
          </a:xfrm>
          <a:custGeom>
            <a:avLst/>
            <a:gdLst/>
            <a:ahLst/>
            <a:cxnLst/>
            <a:rect l="l" t="t" r="r" b="b"/>
            <a:pathLst>
              <a:path h="314325">
                <a:moveTo>
                  <a:pt x="0" y="0"/>
                </a:moveTo>
                <a:lnTo>
                  <a:pt x="0" y="313780"/>
                </a:lnTo>
              </a:path>
            </a:pathLst>
          </a:custGeom>
          <a:ln w="31749">
            <a:solidFill>
              <a:srgbClr val="B5B5B5"/>
            </a:solidFill>
          </a:ln>
        </p:spPr>
        <p:txBody>
          <a:bodyPr wrap="square" lIns="0" tIns="0" rIns="0" bIns="0" rtlCol="0"/>
          <a:lstStyle/>
          <a:p/>
        </p:txBody>
      </p:sp>
      <p:sp>
        <p:nvSpPr>
          <p:cNvPr id="115" name="object 115"/>
          <p:cNvSpPr/>
          <p:nvPr/>
        </p:nvSpPr>
        <p:spPr>
          <a:xfrm>
            <a:off x="909457" y="4077176"/>
            <a:ext cx="0" cy="317500"/>
          </a:xfrm>
          <a:custGeom>
            <a:avLst/>
            <a:gdLst/>
            <a:ahLst/>
            <a:cxnLst/>
            <a:rect l="l" t="t" r="r" b="b"/>
            <a:pathLst>
              <a:path h="317500">
                <a:moveTo>
                  <a:pt x="0" y="0"/>
                </a:moveTo>
                <a:lnTo>
                  <a:pt x="0" y="317308"/>
                </a:lnTo>
              </a:path>
            </a:pathLst>
          </a:custGeom>
          <a:ln w="31749">
            <a:solidFill>
              <a:srgbClr val="B5B5B5"/>
            </a:solidFill>
          </a:ln>
        </p:spPr>
        <p:txBody>
          <a:bodyPr wrap="square" lIns="0" tIns="0" rIns="0" bIns="0" rtlCol="0"/>
          <a:lstStyle/>
          <a:p/>
        </p:txBody>
      </p:sp>
      <p:sp>
        <p:nvSpPr>
          <p:cNvPr id="116" name="object 116"/>
          <p:cNvSpPr/>
          <p:nvPr/>
        </p:nvSpPr>
        <p:spPr>
          <a:xfrm>
            <a:off x="909457" y="4712973"/>
            <a:ext cx="0" cy="319405"/>
          </a:xfrm>
          <a:custGeom>
            <a:avLst/>
            <a:gdLst/>
            <a:ahLst/>
            <a:cxnLst/>
            <a:rect l="l" t="t" r="r" b="b"/>
            <a:pathLst>
              <a:path h="319404">
                <a:moveTo>
                  <a:pt x="0" y="0"/>
                </a:moveTo>
                <a:lnTo>
                  <a:pt x="0" y="319149"/>
                </a:lnTo>
              </a:path>
            </a:pathLst>
          </a:custGeom>
          <a:ln w="31749">
            <a:solidFill>
              <a:srgbClr val="B5B5B5"/>
            </a:solidFill>
          </a:ln>
        </p:spPr>
        <p:txBody>
          <a:bodyPr wrap="square" lIns="0" tIns="0" rIns="0" bIns="0" rtlCol="0"/>
          <a:lstStyle/>
          <a:p/>
        </p:txBody>
      </p:sp>
      <p:sp>
        <p:nvSpPr>
          <p:cNvPr id="117" name="object 117"/>
          <p:cNvSpPr/>
          <p:nvPr/>
        </p:nvSpPr>
        <p:spPr>
          <a:xfrm>
            <a:off x="909457"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18" name="object 118"/>
          <p:cNvSpPr/>
          <p:nvPr/>
        </p:nvSpPr>
        <p:spPr>
          <a:xfrm>
            <a:off x="861832" y="3413155"/>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19" name="object 119"/>
          <p:cNvSpPr/>
          <p:nvPr/>
        </p:nvSpPr>
        <p:spPr>
          <a:xfrm>
            <a:off x="794734" y="3157352"/>
            <a:ext cx="594995" cy="256540"/>
          </a:xfrm>
          <a:custGeom>
            <a:avLst/>
            <a:gdLst/>
            <a:ahLst/>
            <a:cxnLst/>
            <a:rect l="l" t="t" r="r" b="b"/>
            <a:pathLst>
              <a:path w="594994"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120" name="object 120"/>
          <p:cNvSpPr/>
          <p:nvPr/>
        </p:nvSpPr>
        <p:spPr>
          <a:xfrm>
            <a:off x="794734" y="3157352"/>
            <a:ext cx="594995" cy="256540"/>
          </a:xfrm>
          <a:custGeom>
            <a:avLst/>
            <a:gdLst/>
            <a:ahLst/>
            <a:cxnLst/>
            <a:rect l="l" t="t" r="r" b="b"/>
            <a:pathLst>
              <a:path w="594994" h="256539">
                <a:moveTo>
                  <a:pt x="0" y="0"/>
                </a:moveTo>
                <a:lnTo>
                  <a:pt x="594611" y="0"/>
                </a:lnTo>
                <a:lnTo>
                  <a:pt x="594611" y="255985"/>
                </a:lnTo>
                <a:lnTo>
                  <a:pt x="0" y="255985"/>
                </a:lnTo>
                <a:lnTo>
                  <a:pt x="0" y="0"/>
                </a:lnTo>
                <a:close/>
              </a:path>
            </a:pathLst>
          </a:custGeom>
          <a:ln w="31749">
            <a:solidFill>
              <a:srgbClr val="000000"/>
            </a:solidFill>
          </a:ln>
        </p:spPr>
        <p:txBody>
          <a:bodyPr wrap="square" lIns="0" tIns="0" rIns="0" bIns="0" rtlCol="0"/>
          <a:lstStyle/>
          <a:p/>
        </p:txBody>
      </p:sp>
      <p:sp>
        <p:nvSpPr>
          <p:cNvPr id="121" name="object 121"/>
          <p:cNvSpPr txBox="1"/>
          <p:nvPr/>
        </p:nvSpPr>
        <p:spPr>
          <a:xfrm>
            <a:off x="792089" y="3157352"/>
            <a:ext cx="597535" cy="256540"/>
          </a:xfrm>
          <a:prstGeom prst="rect">
            <a:avLst/>
          </a:prstGeom>
          <a:ln w="31749">
            <a:solidFill>
              <a:srgbClr val="000000"/>
            </a:solidFill>
          </a:ln>
        </p:spPr>
        <p:txBody>
          <a:bodyPr vert="horz" wrap="square" lIns="0" tIns="20955" rIns="0" bIns="0" rtlCol="0">
            <a:spAutoFit/>
          </a:bodyPr>
          <a:lstStyle/>
          <a:p>
            <a:pPr marL="12001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22" name="object 122"/>
          <p:cNvSpPr/>
          <p:nvPr/>
        </p:nvSpPr>
        <p:spPr>
          <a:xfrm>
            <a:off x="794733" y="3758685"/>
            <a:ext cx="167640" cy="318770"/>
          </a:xfrm>
          <a:custGeom>
            <a:avLst/>
            <a:gdLst/>
            <a:ahLst/>
            <a:cxnLst/>
            <a:rect l="l" t="t" r="r" b="b"/>
            <a:pathLst>
              <a:path w="167640" h="318770">
                <a:moveTo>
                  <a:pt x="0" y="0"/>
                </a:moveTo>
                <a:lnTo>
                  <a:pt x="167274" y="0"/>
                </a:lnTo>
                <a:lnTo>
                  <a:pt x="167274" y="318489"/>
                </a:lnTo>
                <a:lnTo>
                  <a:pt x="0" y="318489"/>
                </a:lnTo>
                <a:lnTo>
                  <a:pt x="0" y="0"/>
                </a:lnTo>
                <a:close/>
              </a:path>
            </a:pathLst>
          </a:custGeom>
          <a:ln w="31749">
            <a:solidFill>
              <a:srgbClr val="FFFFFF"/>
            </a:solidFill>
          </a:ln>
        </p:spPr>
        <p:txBody>
          <a:bodyPr wrap="square" lIns="0" tIns="0" rIns="0" bIns="0" rtlCol="0"/>
          <a:lstStyle/>
          <a:p/>
        </p:txBody>
      </p:sp>
      <p:sp>
        <p:nvSpPr>
          <p:cNvPr id="123" name="object 123"/>
          <p:cNvSpPr/>
          <p:nvPr/>
        </p:nvSpPr>
        <p:spPr>
          <a:xfrm>
            <a:off x="794734" y="3792692"/>
            <a:ext cx="594995" cy="256540"/>
          </a:xfrm>
          <a:custGeom>
            <a:avLst/>
            <a:gdLst/>
            <a:ahLst/>
            <a:cxnLst/>
            <a:rect l="l" t="t" r="r" b="b"/>
            <a:pathLst>
              <a:path w="594994"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124" name="object 124"/>
          <p:cNvSpPr/>
          <p:nvPr/>
        </p:nvSpPr>
        <p:spPr>
          <a:xfrm>
            <a:off x="794734" y="379269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25" name="object 125"/>
          <p:cNvSpPr txBox="1"/>
          <p:nvPr/>
        </p:nvSpPr>
        <p:spPr>
          <a:xfrm>
            <a:off x="792089" y="3792692"/>
            <a:ext cx="597535" cy="256540"/>
          </a:xfrm>
          <a:prstGeom prst="rect">
            <a:avLst/>
          </a:prstGeom>
          <a:ln w="31749">
            <a:solidFill>
              <a:srgbClr val="000000"/>
            </a:solidFill>
          </a:ln>
        </p:spPr>
        <p:txBody>
          <a:bodyPr vert="horz" wrap="square" lIns="0" tIns="20955" rIns="0" bIns="0" rtlCol="0">
            <a:spAutoFit/>
          </a:bodyPr>
          <a:lstStyle/>
          <a:p>
            <a:pPr marL="12001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26" name="object 126"/>
          <p:cNvSpPr/>
          <p:nvPr/>
        </p:nvSpPr>
        <p:spPr>
          <a:xfrm>
            <a:off x="794733" y="4394484"/>
            <a:ext cx="280670" cy="318770"/>
          </a:xfrm>
          <a:custGeom>
            <a:avLst/>
            <a:gdLst/>
            <a:ahLst/>
            <a:cxnLst/>
            <a:rect l="l" t="t" r="r" b="b"/>
            <a:pathLst>
              <a:path w="280669" h="318770">
                <a:moveTo>
                  <a:pt x="0" y="0"/>
                </a:moveTo>
                <a:lnTo>
                  <a:pt x="280532" y="0"/>
                </a:lnTo>
                <a:lnTo>
                  <a:pt x="280532" y="318489"/>
                </a:lnTo>
                <a:lnTo>
                  <a:pt x="0" y="318489"/>
                </a:lnTo>
                <a:lnTo>
                  <a:pt x="0" y="0"/>
                </a:lnTo>
                <a:close/>
              </a:path>
            </a:pathLst>
          </a:custGeom>
          <a:ln w="31749">
            <a:solidFill>
              <a:srgbClr val="FFFFFF"/>
            </a:solidFill>
          </a:ln>
        </p:spPr>
        <p:txBody>
          <a:bodyPr wrap="square" lIns="0" tIns="0" rIns="0" bIns="0" rtlCol="0"/>
          <a:lstStyle/>
          <a:p/>
        </p:txBody>
      </p:sp>
      <p:sp>
        <p:nvSpPr>
          <p:cNvPr id="127" name="object 127"/>
          <p:cNvSpPr/>
          <p:nvPr/>
        </p:nvSpPr>
        <p:spPr>
          <a:xfrm>
            <a:off x="794734" y="4428032"/>
            <a:ext cx="594995" cy="256540"/>
          </a:xfrm>
          <a:custGeom>
            <a:avLst/>
            <a:gdLst/>
            <a:ahLst/>
            <a:cxnLst/>
            <a:rect l="l" t="t" r="r" b="b"/>
            <a:pathLst>
              <a:path w="594994"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128" name="object 128"/>
          <p:cNvSpPr/>
          <p:nvPr/>
        </p:nvSpPr>
        <p:spPr>
          <a:xfrm>
            <a:off x="794734" y="442803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29" name="object 129"/>
          <p:cNvSpPr txBox="1"/>
          <p:nvPr/>
        </p:nvSpPr>
        <p:spPr>
          <a:xfrm>
            <a:off x="792089" y="4428032"/>
            <a:ext cx="597535" cy="256540"/>
          </a:xfrm>
          <a:prstGeom prst="rect">
            <a:avLst/>
          </a:prstGeom>
          <a:ln w="31749">
            <a:solidFill>
              <a:srgbClr val="000000"/>
            </a:solidFill>
          </a:ln>
        </p:spPr>
        <p:txBody>
          <a:bodyPr vert="horz" wrap="square" lIns="0" tIns="20955" rIns="0" bIns="0" rtlCol="0">
            <a:spAutoFit/>
          </a:bodyPr>
          <a:lstStyle/>
          <a:p>
            <a:pPr marL="12001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30" name="object 130"/>
          <p:cNvSpPr/>
          <p:nvPr/>
        </p:nvSpPr>
        <p:spPr>
          <a:xfrm>
            <a:off x="794733" y="5032123"/>
            <a:ext cx="403860" cy="318770"/>
          </a:xfrm>
          <a:custGeom>
            <a:avLst/>
            <a:gdLst/>
            <a:ahLst/>
            <a:cxnLst/>
            <a:rect l="l" t="t" r="r" b="b"/>
            <a:pathLst>
              <a:path w="403859" h="318770">
                <a:moveTo>
                  <a:pt x="0" y="0"/>
                </a:moveTo>
                <a:lnTo>
                  <a:pt x="403631" y="0"/>
                </a:lnTo>
                <a:lnTo>
                  <a:pt x="403631" y="318489"/>
                </a:lnTo>
                <a:lnTo>
                  <a:pt x="0" y="318489"/>
                </a:lnTo>
                <a:lnTo>
                  <a:pt x="0" y="0"/>
                </a:lnTo>
                <a:close/>
              </a:path>
            </a:pathLst>
          </a:custGeom>
          <a:ln w="31749">
            <a:solidFill>
              <a:srgbClr val="FFFFFF"/>
            </a:solidFill>
          </a:ln>
        </p:spPr>
        <p:txBody>
          <a:bodyPr wrap="square" lIns="0" tIns="0" rIns="0" bIns="0" rtlCol="0"/>
          <a:lstStyle/>
          <a:p/>
        </p:txBody>
      </p:sp>
      <p:sp>
        <p:nvSpPr>
          <p:cNvPr id="131" name="object 131"/>
          <p:cNvSpPr/>
          <p:nvPr/>
        </p:nvSpPr>
        <p:spPr>
          <a:xfrm>
            <a:off x="794734" y="5063374"/>
            <a:ext cx="594995" cy="256540"/>
          </a:xfrm>
          <a:custGeom>
            <a:avLst/>
            <a:gdLst/>
            <a:ahLst/>
            <a:cxnLst/>
            <a:rect l="l" t="t" r="r" b="b"/>
            <a:pathLst>
              <a:path w="594994"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132" name="object 132"/>
          <p:cNvSpPr/>
          <p:nvPr/>
        </p:nvSpPr>
        <p:spPr>
          <a:xfrm>
            <a:off x="794734" y="5063374"/>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33" name="object 133"/>
          <p:cNvSpPr txBox="1"/>
          <p:nvPr/>
        </p:nvSpPr>
        <p:spPr>
          <a:xfrm>
            <a:off x="792089" y="5063374"/>
            <a:ext cx="597535" cy="256540"/>
          </a:xfrm>
          <a:prstGeom prst="rect">
            <a:avLst/>
          </a:prstGeom>
          <a:ln w="31749">
            <a:solidFill>
              <a:srgbClr val="000000"/>
            </a:solidFill>
          </a:ln>
        </p:spPr>
        <p:txBody>
          <a:bodyPr vert="horz" wrap="square" lIns="0" tIns="20955" rIns="0" bIns="0" rtlCol="0">
            <a:spAutoFit/>
          </a:bodyPr>
          <a:lstStyle/>
          <a:p>
            <a:pPr marL="12001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34" name="object 134"/>
          <p:cNvSpPr/>
          <p:nvPr/>
        </p:nvSpPr>
        <p:spPr>
          <a:xfrm>
            <a:off x="2138874" y="5351492"/>
            <a:ext cx="0" cy="259715"/>
          </a:xfrm>
          <a:custGeom>
            <a:avLst/>
            <a:gdLst/>
            <a:ahLst/>
            <a:cxnLst/>
            <a:rect l="l" t="t" r="r" b="b"/>
            <a:pathLst>
              <a:path h="259714">
                <a:moveTo>
                  <a:pt x="0" y="259556"/>
                </a:moveTo>
                <a:lnTo>
                  <a:pt x="0" y="0"/>
                </a:lnTo>
              </a:path>
            </a:pathLst>
          </a:custGeom>
          <a:ln w="31749">
            <a:solidFill>
              <a:srgbClr val="B5B5B5"/>
            </a:solidFill>
          </a:ln>
        </p:spPr>
        <p:txBody>
          <a:bodyPr wrap="square" lIns="0" tIns="0" rIns="0" bIns="0" rtlCol="0"/>
          <a:lstStyle/>
          <a:p/>
        </p:txBody>
      </p:sp>
      <p:sp>
        <p:nvSpPr>
          <p:cNvPr id="135" name="object 135"/>
          <p:cNvSpPr/>
          <p:nvPr/>
        </p:nvSpPr>
        <p:spPr>
          <a:xfrm>
            <a:off x="2091249" y="5319743"/>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36" name="object 136"/>
          <p:cNvSpPr/>
          <p:nvPr/>
        </p:nvSpPr>
        <p:spPr>
          <a:xfrm>
            <a:off x="2019889" y="4715698"/>
            <a:ext cx="0" cy="316865"/>
          </a:xfrm>
          <a:custGeom>
            <a:avLst/>
            <a:gdLst/>
            <a:ahLst/>
            <a:cxnLst/>
            <a:rect l="l" t="t" r="r" b="b"/>
            <a:pathLst>
              <a:path h="316864">
                <a:moveTo>
                  <a:pt x="0" y="0"/>
                </a:moveTo>
                <a:lnTo>
                  <a:pt x="0" y="316424"/>
                </a:lnTo>
              </a:path>
            </a:pathLst>
          </a:custGeom>
          <a:ln w="31749">
            <a:solidFill>
              <a:srgbClr val="B5B5B5"/>
            </a:solidFill>
          </a:ln>
        </p:spPr>
        <p:txBody>
          <a:bodyPr wrap="square" lIns="0" tIns="0" rIns="0" bIns="0" rtlCol="0"/>
          <a:lstStyle/>
          <a:p/>
        </p:txBody>
      </p:sp>
      <p:sp>
        <p:nvSpPr>
          <p:cNvPr id="137" name="object 137"/>
          <p:cNvSpPr/>
          <p:nvPr/>
        </p:nvSpPr>
        <p:spPr>
          <a:xfrm>
            <a:off x="2019889"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38" name="object 138"/>
          <p:cNvSpPr/>
          <p:nvPr/>
        </p:nvSpPr>
        <p:spPr>
          <a:xfrm>
            <a:off x="1972264" y="4683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39" name="object 139"/>
          <p:cNvSpPr/>
          <p:nvPr/>
        </p:nvSpPr>
        <p:spPr>
          <a:xfrm>
            <a:off x="1899380" y="4080699"/>
            <a:ext cx="0" cy="314325"/>
          </a:xfrm>
          <a:custGeom>
            <a:avLst/>
            <a:gdLst/>
            <a:ahLst/>
            <a:cxnLst/>
            <a:rect l="l" t="t" r="r" b="b"/>
            <a:pathLst>
              <a:path h="314325">
                <a:moveTo>
                  <a:pt x="0" y="0"/>
                </a:moveTo>
                <a:lnTo>
                  <a:pt x="0" y="313785"/>
                </a:lnTo>
              </a:path>
            </a:pathLst>
          </a:custGeom>
          <a:ln w="31749">
            <a:solidFill>
              <a:srgbClr val="B5B5B5"/>
            </a:solidFill>
          </a:ln>
        </p:spPr>
        <p:txBody>
          <a:bodyPr wrap="square" lIns="0" tIns="0" rIns="0" bIns="0" rtlCol="0"/>
          <a:lstStyle/>
          <a:p/>
        </p:txBody>
      </p:sp>
      <p:sp>
        <p:nvSpPr>
          <p:cNvPr id="140" name="object 140"/>
          <p:cNvSpPr/>
          <p:nvPr/>
        </p:nvSpPr>
        <p:spPr>
          <a:xfrm>
            <a:off x="1899380" y="4712973"/>
            <a:ext cx="0" cy="319405"/>
          </a:xfrm>
          <a:custGeom>
            <a:avLst/>
            <a:gdLst/>
            <a:ahLst/>
            <a:cxnLst/>
            <a:rect l="l" t="t" r="r" b="b"/>
            <a:pathLst>
              <a:path h="319404">
                <a:moveTo>
                  <a:pt x="0" y="0"/>
                </a:moveTo>
                <a:lnTo>
                  <a:pt x="0" y="319149"/>
                </a:lnTo>
              </a:path>
            </a:pathLst>
          </a:custGeom>
          <a:ln w="31749">
            <a:solidFill>
              <a:srgbClr val="B5B5B5"/>
            </a:solidFill>
          </a:ln>
        </p:spPr>
        <p:txBody>
          <a:bodyPr wrap="square" lIns="0" tIns="0" rIns="0" bIns="0" rtlCol="0"/>
          <a:lstStyle/>
          <a:p/>
        </p:txBody>
      </p:sp>
      <p:sp>
        <p:nvSpPr>
          <p:cNvPr id="141" name="object 141"/>
          <p:cNvSpPr/>
          <p:nvPr/>
        </p:nvSpPr>
        <p:spPr>
          <a:xfrm>
            <a:off x="1899380"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42" name="object 142"/>
          <p:cNvSpPr/>
          <p:nvPr/>
        </p:nvSpPr>
        <p:spPr>
          <a:xfrm>
            <a:off x="1851755" y="4048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43" name="object 143"/>
          <p:cNvSpPr/>
          <p:nvPr/>
        </p:nvSpPr>
        <p:spPr>
          <a:xfrm>
            <a:off x="1773707" y="3444905"/>
            <a:ext cx="0" cy="314325"/>
          </a:xfrm>
          <a:custGeom>
            <a:avLst/>
            <a:gdLst/>
            <a:ahLst/>
            <a:cxnLst/>
            <a:rect l="l" t="t" r="r" b="b"/>
            <a:pathLst>
              <a:path h="314325">
                <a:moveTo>
                  <a:pt x="0" y="0"/>
                </a:moveTo>
                <a:lnTo>
                  <a:pt x="0" y="313780"/>
                </a:lnTo>
              </a:path>
            </a:pathLst>
          </a:custGeom>
          <a:ln w="31749">
            <a:solidFill>
              <a:srgbClr val="B5B5B5"/>
            </a:solidFill>
          </a:ln>
        </p:spPr>
        <p:txBody>
          <a:bodyPr wrap="square" lIns="0" tIns="0" rIns="0" bIns="0" rtlCol="0"/>
          <a:lstStyle/>
          <a:p/>
        </p:txBody>
      </p:sp>
      <p:sp>
        <p:nvSpPr>
          <p:cNvPr id="144" name="object 144"/>
          <p:cNvSpPr/>
          <p:nvPr/>
        </p:nvSpPr>
        <p:spPr>
          <a:xfrm>
            <a:off x="1773707" y="4077176"/>
            <a:ext cx="0" cy="317500"/>
          </a:xfrm>
          <a:custGeom>
            <a:avLst/>
            <a:gdLst/>
            <a:ahLst/>
            <a:cxnLst/>
            <a:rect l="l" t="t" r="r" b="b"/>
            <a:pathLst>
              <a:path h="317500">
                <a:moveTo>
                  <a:pt x="0" y="0"/>
                </a:moveTo>
                <a:lnTo>
                  <a:pt x="0" y="317308"/>
                </a:lnTo>
              </a:path>
            </a:pathLst>
          </a:custGeom>
          <a:ln w="31749">
            <a:solidFill>
              <a:srgbClr val="B5B5B5"/>
            </a:solidFill>
          </a:ln>
        </p:spPr>
        <p:txBody>
          <a:bodyPr wrap="square" lIns="0" tIns="0" rIns="0" bIns="0" rtlCol="0"/>
          <a:lstStyle/>
          <a:p/>
        </p:txBody>
      </p:sp>
      <p:sp>
        <p:nvSpPr>
          <p:cNvPr id="145" name="object 145"/>
          <p:cNvSpPr/>
          <p:nvPr/>
        </p:nvSpPr>
        <p:spPr>
          <a:xfrm>
            <a:off x="1773707" y="4712973"/>
            <a:ext cx="0" cy="319405"/>
          </a:xfrm>
          <a:custGeom>
            <a:avLst/>
            <a:gdLst/>
            <a:ahLst/>
            <a:cxnLst/>
            <a:rect l="l" t="t" r="r" b="b"/>
            <a:pathLst>
              <a:path h="319404">
                <a:moveTo>
                  <a:pt x="0" y="0"/>
                </a:moveTo>
                <a:lnTo>
                  <a:pt x="0" y="319149"/>
                </a:lnTo>
              </a:path>
            </a:pathLst>
          </a:custGeom>
          <a:ln w="31749">
            <a:solidFill>
              <a:srgbClr val="B5B5B5"/>
            </a:solidFill>
          </a:ln>
        </p:spPr>
        <p:txBody>
          <a:bodyPr wrap="square" lIns="0" tIns="0" rIns="0" bIns="0" rtlCol="0"/>
          <a:lstStyle/>
          <a:p/>
        </p:txBody>
      </p:sp>
      <p:sp>
        <p:nvSpPr>
          <p:cNvPr id="146" name="object 146"/>
          <p:cNvSpPr/>
          <p:nvPr/>
        </p:nvSpPr>
        <p:spPr>
          <a:xfrm>
            <a:off x="1773707"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47" name="object 147"/>
          <p:cNvSpPr/>
          <p:nvPr/>
        </p:nvSpPr>
        <p:spPr>
          <a:xfrm>
            <a:off x="1726082" y="3413155"/>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48" name="object 148"/>
          <p:cNvSpPr/>
          <p:nvPr/>
        </p:nvSpPr>
        <p:spPr>
          <a:xfrm>
            <a:off x="1662962" y="3758685"/>
            <a:ext cx="167640" cy="318770"/>
          </a:xfrm>
          <a:custGeom>
            <a:avLst/>
            <a:gdLst/>
            <a:ahLst/>
            <a:cxnLst/>
            <a:rect l="l" t="t" r="r" b="b"/>
            <a:pathLst>
              <a:path w="167639" h="318770">
                <a:moveTo>
                  <a:pt x="0" y="0"/>
                </a:moveTo>
                <a:lnTo>
                  <a:pt x="167275" y="0"/>
                </a:lnTo>
                <a:lnTo>
                  <a:pt x="167275" y="318489"/>
                </a:lnTo>
                <a:lnTo>
                  <a:pt x="0" y="318489"/>
                </a:lnTo>
                <a:lnTo>
                  <a:pt x="0" y="0"/>
                </a:lnTo>
                <a:close/>
              </a:path>
            </a:pathLst>
          </a:custGeom>
          <a:ln w="31749">
            <a:solidFill>
              <a:srgbClr val="FFFFFF"/>
            </a:solidFill>
          </a:ln>
        </p:spPr>
        <p:txBody>
          <a:bodyPr wrap="square" lIns="0" tIns="0" rIns="0" bIns="0" rtlCol="0"/>
          <a:lstStyle/>
          <a:p/>
        </p:txBody>
      </p:sp>
      <p:sp>
        <p:nvSpPr>
          <p:cNvPr id="149" name="object 149"/>
          <p:cNvSpPr/>
          <p:nvPr/>
        </p:nvSpPr>
        <p:spPr>
          <a:xfrm>
            <a:off x="1662962" y="4394484"/>
            <a:ext cx="280670" cy="318770"/>
          </a:xfrm>
          <a:custGeom>
            <a:avLst/>
            <a:gdLst/>
            <a:ahLst/>
            <a:cxnLst/>
            <a:rect l="l" t="t" r="r" b="b"/>
            <a:pathLst>
              <a:path w="280669" h="318770">
                <a:moveTo>
                  <a:pt x="0" y="0"/>
                </a:moveTo>
                <a:lnTo>
                  <a:pt x="280532" y="0"/>
                </a:lnTo>
                <a:lnTo>
                  <a:pt x="280532" y="318489"/>
                </a:lnTo>
                <a:lnTo>
                  <a:pt x="0" y="318489"/>
                </a:lnTo>
                <a:lnTo>
                  <a:pt x="0" y="0"/>
                </a:lnTo>
                <a:close/>
              </a:path>
            </a:pathLst>
          </a:custGeom>
          <a:ln w="31749">
            <a:solidFill>
              <a:srgbClr val="FFFFFF"/>
            </a:solidFill>
          </a:ln>
        </p:spPr>
        <p:txBody>
          <a:bodyPr wrap="square" lIns="0" tIns="0" rIns="0" bIns="0" rtlCol="0"/>
          <a:lstStyle/>
          <a:p/>
        </p:txBody>
      </p:sp>
      <p:sp>
        <p:nvSpPr>
          <p:cNvPr id="150" name="object 150"/>
          <p:cNvSpPr/>
          <p:nvPr/>
        </p:nvSpPr>
        <p:spPr>
          <a:xfrm>
            <a:off x="1662962" y="5032123"/>
            <a:ext cx="403860" cy="318770"/>
          </a:xfrm>
          <a:custGeom>
            <a:avLst/>
            <a:gdLst/>
            <a:ahLst/>
            <a:cxnLst/>
            <a:rect l="l" t="t" r="r" b="b"/>
            <a:pathLst>
              <a:path w="403860" h="318770">
                <a:moveTo>
                  <a:pt x="0" y="0"/>
                </a:moveTo>
                <a:lnTo>
                  <a:pt x="403631" y="0"/>
                </a:lnTo>
                <a:lnTo>
                  <a:pt x="403631" y="318489"/>
                </a:lnTo>
                <a:lnTo>
                  <a:pt x="0" y="318489"/>
                </a:lnTo>
                <a:lnTo>
                  <a:pt x="0" y="0"/>
                </a:lnTo>
                <a:close/>
              </a:path>
            </a:pathLst>
          </a:custGeom>
          <a:ln w="31749">
            <a:solidFill>
              <a:srgbClr val="FFFFFF"/>
            </a:solidFill>
          </a:ln>
        </p:spPr>
        <p:txBody>
          <a:bodyPr wrap="square" lIns="0" tIns="0" rIns="0" bIns="0" rtlCol="0"/>
          <a:lstStyle/>
          <a:p/>
        </p:txBody>
      </p:sp>
      <p:sp>
        <p:nvSpPr>
          <p:cNvPr id="151" name="object 151"/>
          <p:cNvSpPr/>
          <p:nvPr/>
        </p:nvSpPr>
        <p:spPr>
          <a:xfrm>
            <a:off x="1663330" y="3157352"/>
            <a:ext cx="594995" cy="256540"/>
          </a:xfrm>
          <a:custGeom>
            <a:avLst/>
            <a:gdLst/>
            <a:ahLst/>
            <a:cxnLst/>
            <a:rect l="l" t="t" r="r" b="b"/>
            <a:pathLst>
              <a:path w="594994"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152" name="object 152"/>
          <p:cNvSpPr/>
          <p:nvPr/>
        </p:nvSpPr>
        <p:spPr>
          <a:xfrm>
            <a:off x="1663330" y="3157352"/>
            <a:ext cx="594995" cy="256540"/>
          </a:xfrm>
          <a:custGeom>
            <a:avLst/>
            <a:gdLst/>
            <a:ahLst/>
            <a:cxnLst/>
            <a:rect l="l" t="t" r="r" b="b"/>
            <a:pathLst>
              <a:path w="594994" h="256539">
                <a:moveTo>
                  <a:pt x="0" y="0"/>
                </a:moveTo>
                <a:lnTo>
                  <a:pt x="594611" y="0"/>
                </a:lnTo>
                <a:lnTo>
                  <a:pt x="594611" y="255985"/>
                </a:lnTo>
                <a:lnTo>
                  <a:pt x="0" y="255985"/>
                </a:lnTo>
                <a:lnTo>
                  <a:pt x="0" y="0"/>
                </a:lnTo>
                <a:close/>
              </a:path>
            </a:pathLst>
          </a:custGeom>
          <a:ln w="31749">
            <a:solidFill>
              <a:srgbClr val="000000"/>
            </a:solidFill>
          </a:ln>
        </p:spPr>
        <p:txBody>
          <a:bodyPr wrap="square" lIns="0" tIns="0" rIns="0" bIns="0" rtlCol="0"/>
          <a:lstStyle/>
          <a:p/>
        </p:txBody>
      </p:sp>
      <p:sp>
        <p:nvSpPr>
          <p:cNvPr id="153" name="object 153"/>
          <p:cNvSpPr txBox="1"/>
          <p:nvPr/>
        </p:nvSpPr>
        <p:spPr>
          <a:xfrm>
            <a:off x="1663330" y="3157352"/>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54" name="object 154"/>
          <p:cNvSpPr/>
          <p:nvPr/>
        </p:nvSpPr>
        <p:spPr>
          <a:xfrm>
            <a:off x="1663330" y="3792692"/>
            <a:ext cx="594995" cy="256540"/>
          </a:xfrm>
          <a:custGeom>
            <a:avLst/>
            <a:gdLst/>
            <a:ahLst/>
            <a:cxnLst/>
            <a:rect l="l" t="t" r="r" b="b"/>
            <a:pathLst>
              <a:path w="594994"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155" name="object 155"/>
          <p:cNvSpPr/>
          <p:nvPr/>
        </p:nvSpPr>
        <p:spPr>
          <a:xfrm>
            <a:off x="1663330" y="379269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56" name="object 156"/>
          <p:cNvSpPr txBox="1"/>
          <p:nvPr/>
        </p:nvSpPr>
        <p:spPr>
          <a:xfrm>
            <a:off x="1663330" y="3792692"/>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57" name="object 157"/>
          <p:cNvSpPr/>
          <p:nvPr/>
        </p:nvSpPr>
        <p:spPr>
          <a:xfrm>
            <a:off x="1663330" y="4428032"/>
            <a:ext cx="594995" cy="256540"/>
          </a:xfrm>
          <a:custGeom>
            <a:avLst/>
            <a:gdLst/>
            <a:ahLst/>
            <a:cxnLst/>
            <a:rect l="l" t="t" r="r" b="b"/>
            <a:pathLst>
              <a:path w="594994"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158" name="object 158"/>
          <p:cNvSpPr/>
          <p:nvPr/>
        </p:nvSpPr>
        <p:spPr>
          <a:xfrm>
            <a:off x="1663330" y="442803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59" name="object 159"/>
          <p:cNvSpPr txBox="1"/>
          <p:nvPr/>
        </p:nvSpPr>
        <p:spPr>
          <a:xfrm>
            <a:off x="1663330" y="4428032"/>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60" name="object 160"/>
          <p:cNvSpPr/>
          <p:nvPr/>
        </p:nvSpPr>
        <p:spPr>
          <a:xfrm>
            <a:off x="1663330" y="5063374"/>
            <a:ext cx="594995" cy="256540"/>
          </a:xfrm>
          <a:custGeom>
            <a:avLst/>
            <a:gdLst/>
            <a:ahLst/>
            <a:cxnLst/>
            <a:rect l="l" t="t" r="r" b="b"/>
            <a:pathLst>
              <a:path w="594994"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161" name="object 161"/>
          <p:cNvSpPr/>
          <p:nvPr/>
        </p:nvSpPr>
        <p:spPr>
          <a:xfrm>
            <a:off x="1663330" y="5063374"/>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62" name="object 162"/>
          <p:cNvSpPr txBox="1"/>
          <p:nvPr/>
        </p:nvSpPr>
        <p:spPr>
          <a:xfrm>
            <a:off x="1663330" y="5063374"/>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63" name="object 163"/>
          <p:cNvSpPr/>
          <p:nvPr/>
        </p:nvSpPr>
        <p:spPr>
          <a:xfrm>
            <a:off x="3002039" y="5351492"/>
            <a:ext cx="0" cy="259715"/>
          </a:xfrm>
          <a:custGeom>
            <a:avLst/>
            <a:gdLst/>
            <a:ahLst/>
            <a:cxnLst/>
            <a:rect l="l" t="t" r="r" b="b"/>
            <a:pathLst>
              <a:path h="259714">
                <a:moveTo>
                  <a:pt x="0" y="259556"/>
                </a:moveTo>
                <a:lnTo>
                  <a:pt x="0" y="0"/>
                </a:lnTo>
              </a:path>
            </a:pathLst>
          </a:custGeom>
          <a:ln w="31749">
            <a:solidFill>
              <a:srgbClr val="B5B5B5"/>
            </a:solidFill>
          </a:ln>
        </p:spPr>
        <p:txBody>
          <a:bodyPr wrap="square" lIns="0" tIns="0" rIns="0" bIns="0" rtlCol="0"/>
          <a:lstStyle/>
          <a:p/>
        </p:txBody>
      </p:sp>
      <p:sp>
        <p:nvSpPr>
          <p:cNvPr id="164" name="object 164"/>
          <p:cNvSpPr/>
          <p:nvPr/>
        </p:nvSpPr>
        <p:spPr>
          <a:xfrm>
            <a:off x="2954415" y="5319743"/>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65" name="object 165"/>
          <p:cNvSpPr/>
          <p:nvPr/>
        </p:nvSpPr>
        <p:spPr>
          <a:xfrm>
            <a:off x="2883053" y="4715698"/>
            <a:ext cx="0" cy="316865"/>
          </a:xfrm>
          <a:custGeom>
            <a:avLst/>
            <a:gdLst/>
            <a:ahLst/>
            <a:cxnLst/>
            <a:rect l="l" t="t" r="r" b="b"/>
            <a:pathLst>
              <a:path h="316864">
                <a:moveTo>
                  <a:pt x="0" y="0"/>
                </a:moveTo>
                <a:lnTo>
                  <a:pt x="0" y="316424"/>
                </a:lnTo>
              </a:path>
            </a:pathLst>
          </a:custGeom>
          <a:ln w="31749">
            <a:solidFill>
              <a:srgbClr val="B5B5B5"/>
            </a:solidFill>
          </a:ln>
        </p:spPr>
        <p:txBody>
          <a:bodyPr wrap="square" lIns="0" tIns="0" rIns="0" bIns="0" rtlCol="0"/>
          <a:lstStyle/>
          <a:p/>
        </p:txBody>
      </p:sp>
      <p:sp>
        <p:nvSpPr>
          <p:cNvPr id="166" name="object 166"/>
          <p:cNvSpPr/>
          <p:nvPr/>
        </p:nvSpPr>
        <p:spPr>
          <a:xfrm>
            <a:off x="2883053"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67" name="object 167"/>
          <p:cNvSpPr/>
          <p:nvPr/>
        </p:nvSpPr>
        <p:spPr>
          <a:xfrm>
            <a:off x="2835428" y="4683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68" name="object 168"/>
          <p:cNvSpPr/>
          <p:nvPr/>
        </p:nvSpPr>
        <p:spPr>
          <a:xfrm>
            <a:off x="2762150" y="4080699"/>
            <a:ext cx="0" cy="314325"/>
          </a:xfrm>
          <a:custGeom>
            <a:avLst/>
            <a:gdLst/>
            <a:ahLst/>
            <a:cxnLst/>
            <a:rect l="l" t="t" r="r" b="b"/>
            <a:pathLst>
              <a:path h="314325">
                <a:moveTo>
                  <a:pt x="0" y="0"/>
                </a:moveTo>
                <a:lnTo>
                  <a:pt x="0" y="313785"/>
                </a:lnTo>
              </a:path>
            </a:pathLst>
          </a:custGeom>
          <a:ln w="31749">
            <a:solidFill>
              <a:srgbClr val="B5B5B5"/>
            </a:solidFill>
          </a:ln>
        </p:spPr>
        <p:txBody>
          <a:bodyPr wrap="square" lIns="0" tIns="0" rIns="0" bIns="0" rtlCol="0"/>
          <a:lstStyle/>
          <a:p/>
        </p:txBody>
      </p:sp>
      <p:sp>
        <p:nvSpPr>
          <p:cNvPr id="169" name="object 169"/>
          <p:cNvSpPr/>
          <p:nvPr/>
        </p:nvSpPr>
        <p:spPr>
          <a:xfrm>
            <a:off x="2762150" y="4712973"/>
            <a:ext cx="0" cy="319405"/>
          </a:xfrm>
          <a:custGeom>
            <a:avLst/>
            <a:gdLst/>
            <a:ahLst/>
            <a:cxnLst/>
            <a:rect l="l" t="t" r="r" b="b"/>
            <a:pathLst>
              <a:path h="319404">
                <a:moveTo>
                  <a:pt x="0" y="0"/>
                </a:moveTo>
                <a:lnTo>
                  <a:pt x="0" y="319149"/>
                </a:lnTo>
              </a:path>
            </a:pathLst>
          </a:custGeom>
          <a:ln w="31749">
            <a:solidFill>
              <a:srgbClr val="B5B5B5"/>
            </a:solidFill>
          </a:ln>
        </p:spPr>
        <p:txBody>
          <a:bodyPr wrap="square" lIns="0" tIns="0" rIns="0" bIns="0" rtlCol="0"/>
          <a:lstStyle/>
          <a:p/>
        </p:txBody>
      </p:sp>
      <p:sp>
        <p:nvSpPr>
          <p:cNvPr id="170" name="object 170"/>
          <p:cNvSpPr/>
          <p:nvPr/>
        </p:nvSpPr>
        <p:spPr>
          <a:xfrm>
            <a:off x="2762150"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71" name="object 171"/>
          <p:cNvSpPr/>
          <p:nvPr/>
        </p:nvSpPr>
        <p:spPr>
          <a:xfrm>
            <a:off x="2714525" y="4048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72" name="object 172"/>
          <p:cNvSpPr/>
          <p:nvPr/>
        </p:nvSpPr>
        <p:spPr>
          <a:xfrm>
            <a:off x="2638687" y="3444905"/>
            <a:ext cx="0" cy="314325"/>
          </a:xfrm>
          <a:custGeom>
            <a:avLst/>
            <a:gdLst/>
            <a:ahLst/>
            <a:cxnLst/>
            <a:rect l="l" t="t" r="r" b="b"/>
            <a:pathLst>
              <a:path h="314325">
                <a:moveTo>
                  <a:pt x="0" y="0"/>
                </a:moveTo>
                <a:lnTo>
                  <a:pt x="0" y="313780"/>
                </a:lnTo>
              </a:path>
            </a:pathLst>
          </a:custGeom>
          <a:ln w="31749">
            <a:solidFill>
              <a:srgbClr val="B5B5B5"/>
            </a:solidFill>
          </a:ln>
        </p:spPr>
        <p:txBody>
          <a:bodyPr wrap="square" lIns="0" tIns="0" rIns="0" bIns="0" rtlCol="0"/>
          <a:lstStyle/>
          <a:p/>
        </p:txBody>
      </p:sp>
      <p:sp>
        <p:nvSpPr>
          <p:cNvPr id="173" name="object 173"/>
          <p:cNvSpPr/>
          <p:nvPr/>
        </p:nvSpPr>
        <p:spPr>
          <a:xfrm>
            <a:off x="2638687" y="4077176"/>
            <a:ext cx="0" cy="317500"/>
          </a:xfrm>
          <a:custGeom>
            <a:avLst/>
            <a:gdLst/>
            <a:ahLst/>
            <a:cxnLst/>
            <a:rect l="l" t="t" r="r" b="b"/>
            <a:pathLst>
              <a:path h="317500">
                <a:moveTo>
                  <a:pt x="0" y="0"/>
                </a:moveTo>
                <a:lnTo>
                  <a:pt x="0" y="317308"/>
                </a:lnTo>
              </a:path>
            </a:pathLst>
          </a:custGeom>
          <a:ln w="31749">
            <a:solidFill>
              <a:srgbClr val="B5B5B5"/>
            </a:solidFill>
          </a:ln>
        </p:spPr>
        <p:txBody>
          <a:bodyPr wrap="square" lIns="0" tIns="0" rIns="0" bIns="0" rtlCol="0"/>
          <a:lstStyle/>
          <a:p/>
        </p:txBody>
      </p:sp>
      <p:sp>
        <p:nvSpPr>
          <p:cNvPr id="174" name="object 174"/>
          <p:cNvSpPr/>
          <p:nvPr/>
        </p:nvSpPr>
        <p:spPr>
          <a:xfrm>
            <a:off x="2638687" y="4712973"/>
            <a:ext cx="0" cy="319405"/>
          </a:xfrm>
          <a:custGeom>
            <a:avLst/>
            <a:gdLst/>
            <a:ahLst/>
            <a:cxnLst/>
            <a:rect l="l" t="t" r="r" b="b"/>
            <a:pathLst>
              <a:path h="319404">
                <a:moveTo>
                  <a:pt x="0" y="0"/>
                </a:moveTo>
                <a:lnTo>
                  <a:pt x="0" y="319149"/>
                </a:lnTo>
              </a:path>
            </a:pathLst>
          </a:custGeom>
          <a:ln w="31749">
            <a:solidFill>
              <a:srgbClr val="B5B5B5"/>
            </a:solidFill>
          </a:ln>
        </p:spPr>
        <p:txBody>
          <a:bodyPr wrap="square" lIns="0" tIns="0" rIns="0" bIns="0" rtlCol="0"/>
          <a:lstStyle/>
          <a:p/>
        </p:txBody>
      </p:sp>
      <p:sp>
        <p:nvSpPr>
          <p:cNvPr id="175" name="object 175"/>
          <p:cNvSpPr/>
          <p:nvPr/>
        </p:nvSpPr>
        <p:spPr>
          <a:xfrm>
            <a:off x="2638687"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76" name="object 176"/>
          <p:cNvSpPr/>
          <p:nvPr/>
        </p:nvSpPr>
        <p:spPr>
          <a:xfrm>
            <a:off x="2591062" y="3413155"/>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77" name="object 177"/>
          <p:cNvSpPr/>
          <p:nvPr/>
        </p:nvSpPr>
        <p:spPr>
          <a:xfrm>
            <a:off x="2519165" y="3758685"/>
            <a:ext cx="167640" cy="318770"/>
          </a:xfrm>
          <a:custGeom>
            <a:avLst/>
            <a:gdLst/>
            <a:ahLst/>
            <a:cxnLst/>
            <a:rect l="l" t="t" r="r" b="b"/>
            <a:pathLst>
              <a:path w="167639" h="318770">
                <a:moveTo>
                  <a:pt x="0" y="0"/>
                </a:moveTo>
                <a:lnTo>
                  <a:pt x="167275" y="0"/>
                </a:lnTo>
                <a:lnTo>
                  <a:pt x="167275" y="318489"/>
                </a:lnTo>
                <a:lnTo>
                  <a:pt x="0" y="318489"/>
                </a:lnTo>
                <a:lnTo>
                  <a:pt x="0" y="0"/>
                </a:lnTo>
                <a:close/>
              </a:path>
            </a:pathLst>
          </a:custGeom>
          <a:ln w="31749">
            <a:solidFill>
              <a:srgbClr val="FFFFFF"/>
            </a:solidFill>
          </a:ln>
        </p:spPr>
        <p:txBody>
          <a:bodyPr wrap="square" lIns="0" tIns="0" rIns="0" bIns="0" rtlCol="0"/>
          <a:lstStyle/>
          <a:p/>
        </p:txBody>
      </p:sp>
      <p:sp>
        <p:nvSpPr>
          <p:cNvPr id="178" name="object 178"/>
          <p:cNvSpPr/>
          <p:nvPr/>
        </p:nvSpPr>
        <p:spPr>
          <a:xfrm>
            <a:off x="2519165" y="4394484"/>
            <a:ext cx="280670" cy="318770"/>
          </a:xfrm>
          <a:custGeom>
            <a:avLst/>
            <a:gdLst/>
            <a:ahLst/>
            <a:cxnLst/>
            <a:rect l="l" t="t" r="r" b="b"/>
            <a:pathLst>
              <a:path w="280669" h="318770">
                <a:moveTo>
                  <a:pt x="0" y="0"/>
                </a:moveTo>
                <a:lnTo>
                  <a:pt x="280532" y="0"/>
                </a:lnTo>
                <a:lnTo>
                  <a:pt x="280532" y="318489"/>
                </a:lnTo>
                <a:lnTo>
                  <a:pt x="0" y="318489"/>
                </a:lnTo>
                <a:lnTo>
                  <a:pt x="0" y="0"/>
                </a:lnTo>
                <a:close/>
              </a:path>
            </a:pathLst>
          </a:custGeom>
          <a:ln w="31749">
            <a:solidFill>
              <a:srgbClr val="FFFFFF"/>
            </a:solidFill>
          </a:ln>
        </p:spPr>
        <p:txBody>
          <a:bodyPr wrap="square" lIns="0" tIns="0" rIns="0" bIns="0" rtlCol="0"/>
          <a:lstStyle/>
          <a:p/>
        </p:txBody>
      </p:sp>
      <p:sp>
        <p:nvSpPr>
          <p:cNvPr id="179" name="object 179"/>
          <p:cNvSpPr/>
          <p:nvPr/>
        </p:nvSpPr>
        <p:spPr>
          <a:xfrm>
            <a:off x="2519165" y="5032123"/>
            <a:ext cx="403860" cy="318770"/>
          </a:xfrm>
          <a:custGeom>
            <a:avLst/>
            <a:gdLst/>
            <a:ahLst/>
            <a:cxnLst/>
            <a:rect l="l" t="t" r="r" b="b"/>
            <a:pathLst>
              <a:path w="403860" h="318770">
                <a:moveTo>
                  <a:pt x="0" y="0"/>
                </a:moveTo>
                <a:lnTo>
                  <a:pt x="403631" y="0"/>
                </a:lnTo>
                <a:lnTo>
                  <a:pt x="403631" y="318489"/>
                </a:lnTo>
                <a:lnTo>
                  <a:pt x="0" y="318489"/>
                </a:lnTo>
                <a:lnTo>
                  <a:pt x="0" y="0"/>
                </a:lnTo>
                <a:close/>
              </a:path>
            </a:pathLst>
          </a:custGeom>
          <a:ln w="31749">
            <a:solidFill>
              <a:srgbClr val="FFFFFF"/>
            </a:solidFill>
          </a:ln>
        </p:spPr>
        <p:txBody>
          <a:bodyPr wrap="square" lIns="0" tIns="0" rIns="0" bIns="0" rtlCol="0"/>
          <a:lstStyle/>
          <a:p/>
        </p:txBody>
      </p:sp>
      <p:sp>
        <p:nvSpPr>
          <p:cNvPr id="180" name="object 180"/>
          <p:cNvSpPr/>
          <p:nvPr/>
        </p:nvSpPr>
        <p:spPr>
          <a:xfrm>
            <a:off x="3870635" y="5351492"/>
            <a:ext cx="0" cy="259715"/>
          </a:xfrm>
          <a:custGeom>
            <a:avLst/>
            <a:gdLst/>
            <a:ahLst/>
            <a:cxnLst/>
            <a:rect l="l" t="t" r="r" b="b"/>
            <a:pathLst>
              <a:path h="259714">
                <a:moveTo>
                  <a:pt x="0" y="259556"/>
                </a:moveTo>
                <a:lnTo>
                  <a:pt x="0" y="0"/>
                </a:lnTo>
              </a:path>
            </a:pathLst>
          </a:custGeom>
          <a:ln w="31749">
            <a:solidFill>
              <a:srgbClr val="B5B5B5"/>
            </a:solidFill>
          </a:ln>
        </p:spPr>
        <p:txBody>
          <a:bodyPr wrap="square" lIns="0" tIns="0" rIns="0" bIns="0" rtlCol="0"/>
          <a:lstStyle/>
          <a:p/>
        </p:txBody>
      </p:sp>
      <p:sp>
        <p:nvSpPr>
          <p:cNvPr id="181" name="object 181"/>
          <p:cNvSpPr/>
          <p:nvPr/>
        </p:nvSpPr>
        <p:spPr>
          <a:xfrm>
            <a:off x="3823010" y="5319743"/>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82" name="object 182"/>
          <p:cNvSpPr/>
          <p:nvPr/>
        </p:nvSpPr>
        <p:spPr>
          <a:xfrm>
            <a:off x="3744271" y="4715698"/>
            <a:ext cx="0" cy="316865"/>
          </a:xfrm>
          <a:custGeom>
            <a:avLst/>
            <a:gdLst/>
            <a:ahLst/>
            <a:cxnLst/>
            <a:rect l="l" t="t" r="r" b="b"/>
            <a:pathLst>
              <a:path h="316864">
                <a:moveTo>
                  <a:pt x="0" y="0"/>
                </a:moveTo>
                <a:lnTo>
                  <a:pt x="0" y="316424"/>
                </a:lnTo>
              </a:path>
            </a:pathLst>
          </a:custGeom>
          <a:ln w="31749">
            <a:solidFill>
              <a:srgbClr val="B5B5B5"/>
            </a:solidFill>
          </a:ln>
        </p:spPr>
        <p:txBody>
          <a:bodyPr wrap="square" lIns="0" tIns="0" rIns="0" bIns="0" rtlCol="0"/>
          <a:lstStyle/>
          <a:p/>
        </p:txBody>
      </p:sp>
      <p:sp>
        <p:nvSpPr>
          <p:cNvPr id="183" name="object 183"/>
          <p:cNvSpPr/>
          <p:nvPr/>
        </p:nvSpPr>
        <p:spPr>
          <a:xfrm>
            <a:off x="3744271"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84" name="object 184"/>
          <p:cNvSpPr/>
          <p:nvPr/>
        </p:nvSpPr>
        <p:spPr>
          <a:xfrm>
            <a:off x="3696646" y="4683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85" name="object 185"/>
          <p:cNvSpPr/>
          <p:nvPr/>
        </p:nvSpPr>
        <p:spPr>
          <a:xfrm>
            <a:off x="3630746" y="4080699"/>
            <a:ext cx="0" cy="314325"/>
          </a:xfrm>
          <a:custGeom>
            <a:avLst/>
            <a:gdLst/>
            <a:ahLst/>
            <a:cxnLst/>
            <a:rect l="l" t="t" r="r" b="b"/>
            <a:pathLst>
              <a:path h="314325">
                <a:moveTo>
                  <a:pt x="0" y="0"/>
                </a:moveTo>
                <a:lnTo>
                  <a:pt x="0" y="313785"/>
                </a:lnTo>
              </a:path>
            </a:pathLst>
          </a:custGeom>
          <a:ln w="31749">
            <a:solidFill>
              <a:srgbClr val="B5B5B5"/>
            </a:solidFill>
          </a:ln>
        </p:spPr>
        <p:txBody>
          <a:bodyPr wrap="square" lIns="0" tIns="0" rIns="0" bIns="0" rtlCol="0"/>
          <a:lstStyle/>
          <a:p/>
        </p:txBody>
      </p:sp>
      <p:sp>
        <p:nvSpPr>
          <p:cNvPr id="186" name="object 186"/>
          <p:cNvSpPr/>
          <p:nvPr/>
        </p:nvSpPr>
        <p:spPr>
          <a:xfrm>
            <a:off x="3630746" y="4712973"/>
            <a:ext cx="0" cy="319405"/>
          </a:xfrm>
          <a:custGeom>
            <a:avLst/>
            <a:gdLst/>
            <a:ahLst/>
            <a:cxnLst/>
            <a:rect l="l" t="t" r="r" b="b"/>
            <a:pathLst>
              <a:path h="319404">
                <a:moveTo>
                  <a:pt x="0" y="0"/>
                </a:moveTo>
                <a:lnTo>
                  <a:pt x="0" y="319149"/>
                </a:lnTo>
              </a:path>
            </a:pathLst>
          </a:custGeom>
          <a:ln w="31749">
            <a:solidFill>
              <a:srgbClr val="B5B5B5"/>
            </a:solidFill>
          </a:ln>
        </p:spPr>
        <p:txBody>
          <a:bodyPr wrap="square" lIns="0" tIns="0" rIns="0" bIns="0" rtlCol="0"/>
          <a:lstStyle/>
          <a:p/>
        </p:txBody>
      </p:sp>
      <p:sp>
        <p:nvSpPr>
          <p:cNvPr id="187" name="object 187"/>
          <p:cNvSpPr/>
          <p:nvPr/>
        </p:nvSpPr>
        <p:spPr>
          <a:xfrm>
            <a:off x="3630746"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88" name="object 188"/>
          <p:cNvSpPr/>
          <p:nvPr/>
        </p:nvSpPr>
        <p:spPr>
          <a:xfrm>
            <a:off x="3583121" y="4048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89" name="object 189"/>
          <p:cNvSpPr/>
          <p:nvPr/>
        </p:nvSpPr>
        <p:spPr>
          <a:xfrm>
            <a:off x="3505467" y="3444905"/>
            <a:ext cx="0" cy="314325"/>
          </a:xfrm>
          <a:custGeom>
            <a:avLst/>
            <a:gdLst/>
            <a:ahLst/>
            <a:cxnLst/>
            <a:rect l="l" t="t" r="r" b="b"/>
            <a:pathLst>
              <a:path h="314325">
                <a:moveTo>
                  <a:pt x="0" y="0"/>
                </a:moveTo>
                <a:lnTo>
                  <a:pt x="0" y="313780"/>
                </a:lnTo>
              </a:path>
            </a:pathLst>
          </a:custGeom>
          <a:ln w="31749">
            <a:solidFill>
              <a:srgbClr val="B5B5B5"/>
            </a:solidFill>
          </a:ln>
        </p:spPr>
        <p:txBody>
          <a:bodyPr wrap="square" lIns="0" tIns="0" rIns="0" bIns="0" rtlCol="0"/>
          <a:lstStyle/>
          <a:p/>
        </p:txBody>
      </p:sp>
      <p:sp>
        <p:nvSpPr>
          <p:cNvPr id="190" name="object 190"/>
          <p:cNvSpPr/>
          <p:nvPr/>
        </p:nvSpPr>
        <p:spPr>
          <a:xfrm>
            <a:off x="3505467" y="4077176"/>
            <a:ext cx="0" cy="317500"/>
          </a:xfrm>
          <a:custGeom>
            <a:avLst/>
            <a:gdLst/>
            <a:ahLst/>
            <a:cxnLst/>
            <a:rect l="l" t="t" r="r" b="b"/>
            <a:pathLst>
              <a:path h="317500">
                <a:moveTo>
                  <a:pt x="0" y="0"/>
                </a:moveTo>
                <a:lnTo>
                  <a:pt x="0" y="317308"/>
                </a:lnTo>
              </a:path>
            </a:pathLst>
          </a:custGeom>
          <a:ln w="31749">
            <a:solidFill>
              <a:srgbClr val="B5B5B5"/>
            </a:solidFill>
          </a:ln>
        </p:spPr>
        <p:txBody>
          <a:bodyPr wrap="square" lIns="0" tIns="0" rIns="0" bIns="0" rtlCol="0"/>
          <a:lstStyle/>
          <a:p/>
        </p:txBody>
      </p:sp>
      <p:sp>
        <p:nvSpPr>
          <p:cNvPr id="191" name="object 191"/>
          <p:cNvSpPr/>
          <p:nvPr/>
        </p:nvSpPr>
        <p:spPr>
          <a:xfrm>
            <a:off x="3505467" y="4712973"/>
            <a:ext cx="0" cy="319405"/>
          </a:xfrm>
          <a:custGeom>
            <a:avLst/>
            <a:gdLst/>
            <a:ahLst/>
            <a:cxnLst/>
            <a:rect l="l" t="t" r="r" b="b"/>
            <a:pathLst>
              <a:path h="319404">
                <a:moveTo>
                  <a:pt x="0" y="0"/>
                </a:moveTo>
                <a:lnTo>
                  <a:pt x="0" y="319149"/>
                </a:lnTo>
              </a:path>
            </a:pathLst>
          </a:custGeom>
          <a:ln w="31749">
            <a:solidFill>
              <a:srgbClr val="B5B5B5"/>
            </a:solidFill>
          </a:ln>
        </p:spPr>
        <p:txBody>
          <a:bodyPr wrap="square" lIns="0" tIns="0" rIns="0" bIns="0" rtlCol="0"/>
          <a:lstStyle/>
          <a:p/>
        </p:txBody>
      </p:sp>
      <p:sp>
        <p:nvSpPr>
          <p:cNvPr id="192" name="object 192"/>
          <p:cNvSpPr/>
          <p:nvPr/>
        </p:nvSpPr>
        <p:spPr>
          <a:xfrm>
            <a:off x="3505467" y="5350612"/>
            <a:ext cx="0" cy="260985"/>
          </a:xfrm>
          <a:custGeom>
            <a:avLst/>
            <a:gdLst/>
            <a:ahLst/>
            <a:cxnLst/>
            <a:rect l="l" t="t" r="r" b="b"/>
            <a:pathLst>
              <a:path h="260985">
                <a:moveTo>
                  <a:pt x="0" y="0"/>
                </a:moveTo>
                <a:lnTo>
                  <a:pt x="0" y="260435"/>
                </a:lnTo>
              </a:path>
            </a:pathLst>
          </a:custGeom>
          <a:ln w="31749">
            <a:solidFill>
              <a:srgbClr val="B5B5B5"/>
            </a:solidFill>
          </a:ln>
        </p:spPr>
        <p:txBody>
          <a:bodyPr wrap="square" lIns="0" tIns="0" rIns="0" bIns="0" rtlCol="0"/>
          <a:lstStyle/>
          <a:p/>
        </p:txBody>
      </p:sp>
      <p:sp>
        <p:nvSpPr>
          <p:cNvPr id="193" name="object 193"/>
          <p:cNvSpPr/>
          <p:nvPr/>
        </p:nvSpPr>
        <p:spPr>
          <a:xfrm>
            <a:off x="3457842" y="3413155"/>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194" name="object 194"/>
          <p:cNvSpPr/>
          <p:nvPr/>
        </p:nvSpPr>
        <p:spPr>
          <a:xfrm>
            <a:off x="3398123" y="3758685"/>
            <a:ext cx="167640" cy="318770"/>
          </a:xfrm>
          <a:custGeom>
            <a:avLst/>
            <a:gdLst/>
            <a:ahLst/>
            <a:cxnLst/>
            <a:rect l="l" t="t" r="r" b="b"/>
            <a:pathLst>
              <a:path w="167639" h="318770">
                <a:moveTo>
                  <a:pt x="0" y="0"/>
                </a:moveTo>
                <a:lnTo>
                  <a:pt x="167275" y="0"/>
                </a:lnTo>
                <a:lnTo>
                  <a:pt x="167275" y="318489"/>
                </a:lnTo>
                <a:lnTo>
                  <a:pt x="0" y="318489"/>
                </a:lnTo>
                <a:lnTo>
                  <a:pt x="0" y="0"/>
                </a:lnTo>
                <a:close/>
              </a:path>
            </a:pathLst>
          </a:custGeom>
          <a:ln w="31749">
            <a:solidFill>
              <a:srgbClr val="FFFFFF"/>
            </a:solidFill>
          </a:ln>
        </p:spPr>
        <p:txBody>
          <a:bodyPr wrap="square" lIns="0" tIns="0" rIns="0" bIns="0" rtlCol="0"/>
          <a:lstStyle/>
          <a:p/>
        </p:txBody>
      </p:sp>
      <p:sp>
        <p:nvSpPr>
          <p:cNvPr id="195" name="object 195"/>
          <p:cNvSpPr/>
          <p:nvPr/>
        </p:nvSpPr>
        <p:spPr>
          <a:xfrm>
            <a:off x="3398123" y="4394484"/>
            <a:ext cx="280670" cy="318770"/>
          </a:xfrm>
          <a:custGeom>
            <a:avLst/>
            <a:gdLst/>
            <a:ahLst/>
            <a:cxnLst/>
            <a:rect l="l" t="t" r="r" b="b"/>
            <a:pathLst>
              <a:path w="280670" h="318770">
                <a:moveTo>
                  <a:pt x="0" y="0"/>
                </a:moveTo>
                <a:lnTo>
                  <a:pt x="280532" y="0"/>
                </a:lnTo>
                <a:lnTo>
                  <a:pt x="280532" y="318489"/>
                </a:lnTo>
                <a:lnTo>
                  <a:pt x="0" y="318489"/>
                </a:lnTo>
                <a:lnTo>
                  <a:pt x="0" y="0"/>
                </a:lnTo>
                <a:close/>
              </a:path>
            </a:pathLst>
          </a:custGeom>
          <a:ln w="31749">
            <a:solidFill>
              <a:srgbClr val="FFFFFF"/>
            </a:solidFill>
          </a:ln>
        </p:spPr>
        <p:txBody>
          <a:bodyPr wrap="square" lIns="0" tIns="0" rIns="0" bIns="0" rtlCol="0"/>
          <a:lstStyle/>
          <a:p/>
        </p:txBody>
      </p:sp>
      <p:sp>
        <p:nvSpPr>
          <p:cNvPr id="196" name="object 196"/>
          <p:cNvSpPr/>
          <p:nvPr/>
        </p:nvSpPr>
        <p:spPr>
          <a:xfrm>
            <a:off x="3398123" y="5032123"/>
            <a:ext cx="403860" cy="318770"/>
          </a:xfrm>
          <a:custGeom>
            <a:avLst/>
            <a:gdLst/>
            <a:ahLst/>
            <a:cxnLst/>
            <a:rect l="l" t="t" r="r" b="b"/>
            <a:pathLst>
              <a:path w="403860" h="318770">
                <a:moveTo>
                  <a:pt x="0" y="0"/>
                </a:moveTo>
                <a:lnTo>
                  <a:pt x="403631" y="0"/>
                </a:lnTo>
                <a:lnTo>
                  <a:pt x="403631" y="318489"/>
                </a:lnTo>
                <a:lnTo>
                  <a:pt x="0" y="318489"/>
                </a:lnTo>
                <a:lnTo>
                  <a:pt x="0" y="0"/>
                </a:lnTo>
                <a:close/>
              </a:path>
            </a:pathLst>
          </a:custGeom>
          <a:ln w="31749">
            <a:solidFill>
              <a:srgbClr val="FFFFFF"/>
            </a:solidFill>
          </a:ln>
        </p:spPr>
        <p:txBody>
          <a:bodyPr wrap="square" lIns="0" tIns="0" rIns="0" bIns="0" rtlCol="0"/>
          <a:lstStyle/>
          <a:p/>
        </p:txBody>
      </p:sp>
      <p:sp>
        <p:nvSpPr>
          <p:cNvPr id="197" name="object 197"/>
          <p:cNvSpPr/>
          <p:nvPr/>
        </p:nvSpPr>
        <p:spPr>
          <a:xfrm>
            <a:off x="2531926" y="3157352"/>
            <a:ext cx="594995" cy="256540"/>
          </a:xfrm>
          <a:custGeom>
            <a:avLst/>
            <a:gdLst/>
            <a:ahLst/>
            <a:cxnLst/>
            <a:rect l="l" t="t" r="r" b="b"/>
            <a:pathLst>
              <a:path w="594994"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98" name="object 198"/>
          <p:cNvSpPr/>
          <p:nvPr/>
        </p:nvSpPr>
        <p:spPr>
          <a:xfrm>
            <a:off x="2531926" y="3157352"/>
            <a:ext cx="594995" cy="256540"/>
          </a:xfrm>
          <a:custGeom>
            <a:avLst/>
            <a:gdLst/>
            <a:ahLst/>
            <a:cxnLst/>
            <a:rect l="l" t="t" r="r" b="b"/>
            <a:pathLst>
              <a:path w="594994" h="256539">
                <a:moveTo>
                  <a:pt x="0" y="0"/>
                </a:moveTo>
                <a:lnTo>
                  <a:pt x="594611" y="0"/>
                </a:lnTo>
                <a:lnTo>
                  <a:pt x="594611" y="255985"/>
                </a:lnTo>
                <a:lnTo>
                  <a:pt x="0" y="255985"/>
                </a:lnTo>
                <a:lnTo>
                  <a:pt x="0" y="0"/>
                </a:lnTo>
                <a:close/>
              </a:path>
            </a:pathLst>
          </a:custGeom>
          <a:ln w="31749">
            <a:solidFill>
              <a:srgbClr val="000000"/>
            </a:solidFill>
          </a:ln>
        </p:spPr>
        <p:txBody>
          <a:bodyPr wrap="square" lIns="0" tIns="0" rIns="0" bIns="0" rtlCol="0"/>
          <a:lstStyle/>
          <a:p/>
        </p:txBody>
      </p:sp>
      <p:sp>
        <p:nvSpPr>
          <p:cNvPr id="199" name="object 199"/>
          <p:cNvSpPr txBox="1"/>
          <p:nvPr/>
        </p:nvSpPr>
        <p:spPr>
          <a:xfrm>
            <a:off x="2531926" y="3157352"/>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00" name="object 200"/>
          <p:cNvSpPr/>
          <p:nvPr/>
        </p:nvSpPr>
        <p:spPr>
          <a:xfrm>
            <a:off x="2531926" y="3792692"/>
            <a:ext cx="594995" cy="256540"/>
          </a:xfrm>
          <a:custGeom>
            <a:avLst/>
            <a:gdLst/>
            <a:ahLst/>
            <a:cxnLst/>
            <a:rect l="l" t="t" r="r" b="b"/>
            <a:pathLst>
              <a:path w="594994"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01" name="object 201"/>
          <p:cNvSpPr/>
          <p:nvPr/>
        </p:nvSpPr>
        <p:spPr>
          <a:xfrm>
            <a:off x="2531926" y="379269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202" name="object 202"/>
          <p:cNvSpPr txBox="1"/>
          <p:nvPr/>
        </p:nvSpPr>
        <p:spPr>
          <a:xfrm>
            <a:off x="2531926" y="3792692"/>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03" name="object 203"/>
          <p:cNvSpPr/>
          <p:nvPr/>
        </p:nvSpPr>
        <p:spPr>
          <a:xfrm>
            <a:off x="2531926" y="4428032"/>
            <a:ext cx="594995" cy="256540"/>
          </a:xfrm>
          <a:custGeom>
            <a:avLst/>
            <a:gdLst/>
            <a:ahLst/>
            <a:cxnLst/>
            <a:rect l="l" t="t" r="r" b="b"/>
            <a:pathLst>
              <a:path w="594994"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04" name="object 204"/>
          <p:cNvSpPr/>
          <p:nvPr/>
        </p:nvSpPr>
        <p:spPr>
          <a:xfrm>
            <a:off x="2531926" y="442803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205" name="object 205"/>
          <p:cNvSpPr txBox="1"/>
          <p:nvPr/>
        </p:nvSpPr>
        <p:spPr>
          <a:xfrm>
            <a:off x="2531926" y="4428032"/>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06" name="object 206"/>
          <p:cNvSpPr/>
          <p:nvPr/>
        </p:nvSpPr>
        <p:spPr>
          <a:xfrm>
            <a:off x="2531926" y="5063374"/>
            <a:ext cx="594995" cy="256540"/>
          </a:xfrm>
          <a:custGeom>
            <a:avLst/>
            <a:gdLst/>
            <a:ahLst/>
            <a:cxnLst/>
            <a:rect l="l" t="t" r="r" b="b"/>
            <a:pathLst>
              <a:path w="594994"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07" name="object 207"/>
          <p:cNvSpPr/>
          <p:nvPr/>
        </p:nvSpPr>
        <p:spPr>
          <a:xfrm>
            <a:off x="2531926" y="5063374"/>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208" name="object 208"/>
          <p:cNvSpPr txBox="1"/>
          <p:nvPr/>
        </p:nvSpPr>
        <p:spPr>
          <a:xfrm>
            <a:off x="2531926" y="5063374"/>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09" name="object 209"/>
          <p:cNvSpPr/>
          <p:nvPr/>
        </p:nvSpPr>
        <p:spPr>
          <a:xfrm>
            <a:off x="3400522" y="315735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10" name="object 210"/>
          <p:cNvSpPr/>
          <p:nvPr/>
        </p:nvSpPr>
        <p:spPr>
          <a:xfrm>
            <a:off x="3400522" y="3157352"/>
            <a:ext cx="594995" cy="256540"/>
          </a:xfrm>
          <a:custGeom>
            <a:avLst/>
            <a:gdLst/>
            <a:ahLst/>
            <a:cxnLst/>
            <a:rect l="l" t="t" r="r" b="b"/>
            <a:pathLst>
              <a:path w="594995" h="256539">
                <a:moveTo>
                  <a:pt x="0" y="0"/>
                </a:moveTo>
                <a:lnTo>
                  <a:pt x="594611" y="0"/>
                </a:lnTo>
                <a:lnTo>
                  <a:pt x="594611" y="255985"/>
                </a:lnTo>
                <a:lnTo>
                  <a:pt x="0" y="255985"/>
                </a:lnTo>
                <a:lnTo>
                  <a:pt x="0" y="0"/>
                </a:lnTo>
                <a:close/>
              </a:path>
            </a:pathLst>
          </a:custGeom>
          <a:ln w="31749">
            <a:solidFill>
              <a:srgbClr val="000000"/>
            </a:solidFill>
          </a:ln>
        </p:spPr>
        <p:txBody>
          <a:bodyPr wrap="square" lIns="0" tIns="0" rIns="0" bIns="0" rtlCol="0"/>
          <a:lstStyle/>
          <a:p/>
        </p:txBody>
      </p:sp>
      <p:sp>
        <p:nvSpPr>
          <p:cNvPr id="211" name="object 211"/>
          <p:cNvSpPr txBox="1"/>
          <p:nvPr/>
        </p:nvSpPr>
        <p:spPr>
          <a:xfrm>
            <a:off x="3400522" y="3157352"/>
            <a:ext cx="59753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12" name="object 212"/>
          <p:cNvSpPr/>
          <p:nvPr/>
        </p:nvSpPr>
        <p:spPr>
          <a:xfrm>
            <a:off x="3400522" y="379269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13" name="object 213"/>
          <p:cNvSpPr/>
          <p:nvPr/>
        </p:nvSpPr>
        <p:spPr>
          <a:xfrm>
            <a:off x="3400522" y="3792692"/>
            <a:ext cx="594995" cy="256540"/>
          </a:xfrm>
          <a:custGeom>
            <a:avLst/>
            <a:gdLst/>
            <a:ahLst/>
            <a:cxnLst/>
            <a:rect l="l" t="t" r="r" b="b"/>
            <a:pathLst>
              <a:path w="594995"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214" name="object 214"/>
          <p:cNvSpPr txBox="1"/>
          <p:nvPr/>
        </p:nvSpPr>
        <p:spPr>
          <a:xfrm>
            <a:off x="3400522" y="3792692"/>
            <a:ext cx="59753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15" name="object 215"/>
          <p:cNvSpPr/>
          <p:nvPr/>
        </p:nvSpPr>
        <p:spPr>
          <a:xfrm>
            <a:off x="3400522" y="442803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16" name="object 216"/>
          <p:cNvSpPr/>
          <p:nvPr/>
        </p:nvSpPr>
        <p:spPr>
          <a:xfrm>
            <a:off x="3400522" y="4428032"/>
            <a:ext cx="594995" cy="256540"/>
          </a:xfrm>
          <a:custGeom>
            <a:avLst/>
            <a:gdLst/>
            <a:ahLst/>
            <a:cxnLst/>
            <a:rect l="l" t="t" r="r" b="b"/>
            <a:pathLst>
              <a:path w="594995"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217" name="object 217"/>
          <p:cNvSpPr txBox="1"/>
          <p:nvPr/>
        </p:nvSpPr>
        <p:spPr>
          <a:xfrm>
            <a:off x="3400522" y="4428032"/>
            <a:ext cx="59753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18" name="object 218"/>
          <p:cNvSpPr/>
          <p:nvPr/>
        </p:nvSpPr>
        <p:spPr>
          <a:xfrm>
            <a:off x="3400522" y="5063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19" name="object 219"/>
          <p:cNvSpPr/>
          <p:nvPr/>
        </p:nvSpPr>
        <p:spPr>
          <a:xfrm>
            <a:off x="3400522" y="5063374"/>
            <a:ext cx="594995" cy="256540"/>
          </a:xfrm>
          <a:custGeom>
            <a:avLst/>
            <a:gdLst/>
            <a:ahLst/>
            <a:cxnLst/>
            <a:rect l="l" t="t" r="r" b="b"/>
            <a:pathLst>
              <a:path w="594995"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220" name="object 220"/>
          <p:cNvSpPr txBox="1"/>
          <p:nvPr/>
        </p:nvSpPr>
        <p:spPr>
          <a:xfrm>
            <a:off x="3400522" y="5063374"/>
            <a:ext cx="59753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21" name="object 221"/>
          <p:cNvSpPr txBox="1"/>
          <p:nvPr/>
        </p:nvSpPr>
        <p:spPr>
          <a:xfrm>
            <a:off x="792089" y="5595172"/>
            <a:ext cx="3206115" cy="397510"/>
          </a:xfrm>
          <a:prstGeom prst="rect">
            <a:avLst/>
          </a:prstGeom>
          <a:solidFill>
            <a:srgbClr val="A74A44"/>
          </a:solidFill>
        </p:spPr>
        <p:txBody>
          <a:bodyPr vert="horz" wrap="square" lIns="0" tIns="76835" rIns="0" bIns="0" rtlCol="0">
            <a:spAutoFit/>
          </a:bodyPr>
          <a:lstStyle/>
          <a:p>
            <a:pPr marL="93980">
              <a:lnSpc>
                <a:spcPct val="100000"/>
              </a:lnSpc>
              <a:spcBef>
                <a:spcPts val="605"/>
              </a:spcBef>
            </a:pPr>
            <a:r>
              <a:rPr sz="1600" b="1" spc="-5" dirty="0">
                <a:solidFill>
                  <a:srgbClr val="FFFFFF"/>
                </a:solidFill>
                <a:latin typeface="Arial" panose="020B0604020202020204"/>
                <a:cs typeface="Arial" panose="020B0604020202020204"/>
              </a:rPr>
              <a:t>Control</a:t>
            </a:r>
            <a:endParaRPr sz="1600">
              <a:latin typeface="Arial" panose="020B0604020202020204"/>
              <a:cs typeface="Arial" panose="020B0604020202020204"/>
            </a:endParaRPr>
          </a:p>
        </p:txBody>
      </p:sp>
      <p:sp>
        <p:nvSpPr>
          <p:cNvPr id="222" name="object 222"/>
          <p:cNvSpPr/>
          <p:nvPr/>
        </p:nvSpPr>
        <p:spPr>
          <a:xfrm>
            <a:off x="5447362" y="4183884"/>
            <a:ext cx="0" cy="332740"/>
          </a:xfrm>
          <a:custGeom>
            <a:avLst/>
            <a:gdLst/>
            <a:ahLst/>
            <a:cxnLst/>
            <a:rect l="l" t="t" r="r" b="b"/>
            <a:pathLst>
              <a:path h="332739">
                <a:moveTo>
                  <a:pt x="0" y="0"/>
                </a:moveTo>
                <a:lnTo>
                  <a:pt x="0" y="332524"/>
                </a:lnTo>
              </a:path>
            </a:pathLst>
          </a:custGeom>
          <a:ln w="40481">
            <a:solidFill>
              <a:srgbClr val="000000"/>
            </a:solidFill>
          </a:ln>
        </p:spPr>
        <p:txBody>
          <a:bodyPr wrap="square" lIns="0" tIns="0" rIns="0" bIns="0" rtlCol="0"/>
          <a:lstStyle/>
          <a:p/>
        </p:txBody>
      </p:sp>
      <p:sp>
        <p:nvSpPr>
          <p:cNvPr id="223" name="object 223"/>
          <p:cNvSpPr/>
          <p:nvPr/>
        </p:nvSpPr>
        <p:spPr>
          <a:xfrm>
            <a:off x="5350924" y="4459259"/>
            <a:ext cx="190494" cy="114297"/>
          </a:xfrm>
          <a:prstGeom prst="rect">
            <a:avLst/>
          </a:prstGeom>
          <a:blipFill>
            <a:blip r:embed="rId1" cstate="print"/>
            <a:stretch>
              <a:fillRect/>
            </a:stretch>
          </a:blipFill>
        </p:spPr>
        <p:txBody>
          <a:bodyPr wrap="square" lIns="0" tIns="0" rIns="0" bIns="0" rtlCol="0"/>
          <a:lstStyle/>
          <a:p/>
        </p:txBody>
      </p:sp>
      <p:sp>
        <p:nvSpPr>
          <p:cNvPr id="224" name="object 224"/>
          <p:cNvSpPr/>
          <p:nvPr/>
        </p:nvSpPr>
        <p:spPr>
          <a:xfrm>
            <a:off x="5353305" y="4126678"/>
            <a:ext cx="190494" cy="114297"/>
          </a:xfrm>
          <a:prstGeom prst="rect">
            <a:avLst/>
          </a:prstGeom>
          <a:blipFill>
            <a:blip r:embed="rId1" cstate="print"/>
            <a:stretch>
              <a:fillRect/>
            </a:stretch>
          </a:blipFill>
        </p:spPr>
        <p:txBody>
          <a:bodyPr wrap="square" lIns="0" tIns="0" rIns="0" bIns="0" rtlCol="0"/>
          <a:lstStyle/>
          <a:p/>
        </p:txBody>
      </p:sp>
      <p:sp>
        <p:nvSpPr>
          <p:cNvPr id="225" name="object 225"/>
          <p:cNvSpPr/>
          <p:nvPr/>
        </p:nvSpPr>
        <p:spPr>
          <a:xfrm>
            <a:off x="6313703" y="4183884"/>
            <a:ext cx="0" cy="332740"/>
          </a:xfrm>
          <a:custGeom>
            <a:avLst/>
            <a:gdLst/>
            <a:ahLst/>
            <a:cxnLst/>
            <a:rect l="l" t="t" r="r" b="b"/>
            <a:pathLst>
              <a:path h="332739">
                <a:moveTo>
                  <a:pt x="0" y="0"/>
                </a:moveTo>
                <a:lnTo>
                  <a:pt x="0" y="332524"/>
                </a:lnTo>
              </a:path>
            </a:pathLst>
          </a:custGeom>
          <a:ln w="40228">
            <a:solidFill>
              <a:srgbClr val="000000"/>
            </a:solidFill>
          </a:ln>
        </p:spPr>
        <p:txBody>
          <a:bodyPr wrap="square" lIns="0" tIns="0" rIns="0" bIns="0" rtlCol="0"/>
          <a:lstStyle/>
          <a:p/>
        </p:txBody>
      </p:sp>
      <p:sp>
        <p:nvSpPr>
          <p:cNvPr id="226" name="object 226"/>
          <p:cNvSpPr/>
          <p:nvPr/>
        </p:nvSpPr>
        <p:spPr>
          <a:xfrm>
            <a:off x="6219518" y="4459259"/>
            <a:ext cx="190496" cy="114297"/>
          </a:xfrm>
          <a:prstGeom prst="rect">
            <a:avLst/>
          </a:prstGeom>
          <a:blipFill>
            <a:blip r:embed="rId3" cstate="print"/>
            <a:stretch>
              <a:fillRect/>
            </a:stretch>
          </a:blipFill>
        </p:spPr>
        <p:txBody>
          <a:bodyPr wrap="square" lIns="0" tIns="0" rIns="0" bIns="0" rtlCol="0"/>
          <a:lstStyle/>
          <a:p/>
        </p:txBody>
      </p:sp>
      <p:sp>
        <p:nvSpPr>
          <p:cNvPr id="227" name="object 227"/>
          <p:cNvSpPr/>
          <p:nvPr/>
        </p:nvSpPr>
        <p:spPr>
          <a:xfrm>
            <a:off x="6217390" y="4126735"/>
            <a:ext cx="190496" cy="114297"/>
          </a:xfrm>
          <a:prstGeom prst="rect">
            <a:avLst/>
          </a:prstGeom>
          <a:blipFill>
            <a:blip r:embed="rId3" cstate="print"/>
            <a:stretch>
              <a:fillRect/>
            </a:stretch>
          </a:blipFill>
        </p:spPr>
        <p:txBody>
          <a:bodyPr wrap="square" lIns="0" tIns="0" rIns="0" bIns="0" rtlCol="0"/>
          <a:lstStyle/>
          <a:p/>
        </p:txBody>
      </p:sp>
      <p:sp>
        <p:nvSpPr>
          <p:cNvPr id="228" name="object 228"/>
          <p:cNvSpPr/>
          <p:nvPr/>
        </p:nvSpPr>
        <p:spPr>
          <a:xfrm>
            <a:off x="7182298" y="4183884"/>
            <a:ext cx="0" cy="331470"/>
          </a:xfrm>
          <a:custGeom>
            <a:avLst/>
            <a:gdLst/>
            <a:ahLst/>
            <a:cxnLst/>
            <a:rect l="l" t="t" r="r" b="b"/>
            <a:pathLst>
              <a:path h="331470">
                <a:moveTo>
                  <a:pt x="0" y="0"/>
                </a:moveTo>
                <a:lnTo>
                  <a:pt x="0" y="330958"/>
                </a:lnTo>
              </a:path>
            </a:pathLst>
          </a:custGeom>
          <a:ln w="40226">
            <a:solidFill>
              <a:srgbClr val="000000"/>
            </a:solidFill>
          </a:ln>
        </p:spPr>
        <p:txBody>
          <a:bodyPr wrap="square" lIns="0" tIns="0" rIns="0" bIns="0" rtlCol="0"/>
          <a:lstStyle/>
          <a:p/>
        </p:txBody>
      </p:sp>
      <p:sp>
        <p:nvSpPr>
          <p:cNvPr id="229" name="object 229"/>
          <p:cNvSpPr/>
          <p:nvPr/>
        </p:nvSpPr>
        <p:spPr>
          <a:xfrm>
            <a:off x="7088115" y="4457693"/>
            <a:ext cx="190496" cy="114297"/>
          </a:xfrm>
          <a:prstGeom prst="rect">
            <a:avLst/>
          </a:prstGeom>
          <a:blipFill>
            <a:blip r:embed="rId4" cstate="print"/>
            <a:stretch>
              <a:fillRect/>
            </a:stretch>
          </a:blipFill>
        </p:spPr>
        <p:txBody>
          <a:bodyPr wrap="square" lIns="0" tIns="0" rIns="0" bIns="0" rtlCol="0"/>
          <a:lstStyle/>
          <a:p/>
        </p:txBody>
      </p:sp>
      <p:sp>
        <p:nvSpPr>
          <p:cNvPr id="230" name="object 230"/>
          <p:cNvSpPr/>
          <p:nvPr/>
        </p:nvSpPr>
        <p:spPr>
          <a:xfrm>
            <a:off x="7085987" y="4126735"/>
            <a:ext cx="190496" cy="114297"/>
          </a:xfrm>
          <a:prstGeom prst="rect">
            <a:avLst/>
          </a:prstGeom>
          <a:blipFill>
            <a:blip r:embed="rId5" cstate="print"/>
            <a:stretch>
              <a:fillRect/>
            </a:stretch>
          </a:blipFill>
        </p:spPr>
        <p:txBody>
          <a:bodyPr wrap="square" lIns="0" tIns="0" rIns="0" bIns="0" rtlCol="0"/>
          <a:lstStyle/>
          <a:p/>
        </p:txBody>
      </p:sp>
      <p:sp>
        <p:nvSpPr>
          <p:cNvPr id="231" name="object 231"/>
          <p:cNvSpPr/>
          <p:nvPr/>
        </p:nvSpPr>
        <p:spPr>
          <a:xfrm>
            <a:off x="8054339" y="4183884"/>
            <a:ext cx="0" cy="329565"/>
          </a:xfrm>
          <a:custGeom>
            <a:avLst/>
            <a:gdLst/>
            <a:ahLst/>
            <a:cxnLst/>
            <a:rect l="l" t="t" r="r" b="b"/>
            <a:pathLst>
              <a:path h="329564">
                <a:moveTo>
                  <a:pt x="0" y="0"/>
                </a:moveTo>
                <a:lnTo>
                  <a:pt x="0" y="329392"/>
                </a:lnTo>
              </a:path>
            </a:pathLst>
          </a:custGeom>
          <a:ln w="42862">
            <a:solidFill>
              <a:srgbClr val="000000"/>
            </a:solidFill>
          </a:ln>
        </p:spPr>
        <p:txBody>
          <a:bodyPr wrap="square" lIns="0" tIns="0" rIns="0" bIns="0" rtlCol="0"/>
          <a:lstStyle/>
          <a:p/>
        </p:txBody>
      </p:sp>
      <p:sp>
        <p:nvSpPr>
          <p:cNvPr id="232" name="object 232"/>
          <p:cNvSpPr/>
          <p:nvPr/>
        </p:nvSpPr>
        <p:spPr>
          <a:xfrm>
            <a:off x="7956718" y="4456132"/>
            <a:ext cx="190479" cy="114287"/>
          </a:xfrm>
          <a:prstGeom prst="rect">
            <a:avLst/>
          </a:prstGeom>
          <a:blipFill>
            <a:blip r:embed="rId6" cstate="print"/>
            <a:stretch>
              <a:fillRect/>
            </a:stretch>
          </a:blipFill>
        </p:spPr>
        <p:txBody>
          <a:bodyPr wrap="square" lIns="0" tIns="0" rIns="0" bIns="0" rtlCol="0"/>
          <a:lstStyle/>
          <a:p/>
        </p:txBody>
      </p:sp>
      <p:sp>
        <p:nvSpPr>
          <p:cNvPr id="233" name="object 233"/>
          <p:cNvSpPr/>
          <p:nvPr/>
        </p:nvSpPr>
        <p:spPr>
          <a:xfrm>
            <a:off x="7961481" y="4126726"/>
            <a:ext cx="190479" cy="114287"/>
          </a:xfrm>
          <a:prstGeom prst="rect">
            <a:avLst/>
          </a:prstGeom>
          <a:blipFill>
            <a:blip r:embed="rId6" cstate="print"/>
            <a:stretch>
              <a:fillRect/>
            </a:stretch>
          </a:blipFill>
        </p:spPr>
        <p:txBody>
          <a:bodyPr wrap="square" lIns="0" tIns="0" rIns="0" bIns="0" rtlCol="0"/>
          <a:lstStyle/>
          <a:p/>
        </p:txBody>
      </p:sp>
      <p:sp>
        <p:nvSpPr>
          <p:cNvPr id="234" name="object 234"/>
          <p:cNvSpPr/>
          <p:nvPr/>
        </p:nvSpPr>
        <p:spPr>
          <a:xfrm>
            <a:off x="5445107" y="3287443"/>
            <a:ext cx="0" cy="332740"/>
          </a:xfrm>
          <a:custGeom>
            <a:avLst/>
            <a:gdLst/>
            <a:ahLst/>
            <a:cxnLst/>
            <a:rect l="l" t="t" r="r" b="b"/>
            <a:pathLst>
              <a:path h="332739">
                <a:moveTo>
                  <a:pt x="0" y="0"/>
                </a:moveTo>
                <a:lnTo>
                  <a:pt x="0" y="332524"/>
                </a:lnTo>
              </a:path>
            </a:pathLst>
          </a:custGeom>
          <a:ln w="40228">
            <a:solidFill>
              <a:srgbClr val="000000"/>
            </a:solidFill>
          </a:ln>
        </p:spPr>
        <p:txBody>
          <a:bodyPr wrap="square" lIns="0" tIns="0" rIns="0" bIns="0" rtlCol="0"/>
          <a:lstStyle/>
          <a:p/>
        </p:txBody>
      </p:sp>
      <p:sp>
        <p:nvSpPr>
          <p:cNvPr id="235" name="object 235"/>
          <p:cNvSpPr/>
          <p:nvPr/>
        </p:nvSpPr>
        <p:spPr>
          <a:xfrm>
            <a:off x="5350922" y="3562818"/>
            <a:ext cx="190496" cy="114297"/>
          </a:xfrm>
          <a:prstGeom prst="rect">
            <a:avLst/>
          </a:prstGeom>
          <a:blipFill>
            <a:blip r:embed="rId3" cstate="print"/>
            <a:stretch>
              <a:fillRect/>
            </a:stretch>
          </a:blipFill>
        </p:spPr>
        <p:txBody>
          <a:bodyPr wrap="square" lIns="0" tIns="0" rIns="0" bIns="0" rtlCol="0"/>
          <a:lstStyle/>
          <a:p/>
        </p:txBody>
      </p:sp>
      <p:sp>
        <p:nvSpPr>
          <p:cNvPr id="236" name="object 236"/>
          <p:cNvSpPr/>
          <p:nvPr/>
        </p:nvSpPr>
        <p:spPr>
          <a:xfrm>
            <a:off x="5348794" y="3230294"/>
            <a:ext cx="190496" cy="114297"/>
          </a:xfrm>
          <a:prstGeom prst="rect">
            <a:avLst/>
          </a:prstGeom>
          <a:blipFill>
            <a:blip r:embed="rId3" cstate="print"/>
            <a:stretch>
              <a:fillRect/>
            </a:stretch>
          </a:blipFill>
        </p:spPr>
        <p:txBody>
          <a:bodyPr wrap="square" lIns="0" tIns="0" rIns="0" bIns="0" rtlCol="0"/>
          <a:lstStyle/>
          <a:p/>
        </p:txBody>
      </p:sp>
      <p:sp>
        <p:nvSpPr>
          <p:cNvPr id="237" name="object 237"/>
          <p:cNvSpPr/>
          <p:nvPr/>
        </p:nvSpPr>
        <p:spPr>
          <a:xfrm>
            <a:off x="6311575" y="3287443"/>
            <a:ext cx="0" cy="332740"/>
          </a:xfrm>
          <a:custGeom>
            <a:avLst/>
            <a:gdLst/>
            <a:ahLst/>
            <a:cxnLst/>
            <a:rect l="l" t="t" r="r" b="b"/>
            <a:pathLst>
              <a:path h="332739">
                <a:moveTo>
                  <a:pt x="0" y="0"/>
                </a:moveTo>
                <a:lnTo>
                  <a:pt x="0" y="332524"/>
                </a:lnTo>
              </a:path>
            </a:pathLst>
          </a:custGeom>
          <a:ln w="44484">
            <a:solidFill>
              <a:srgbClr val="000000"/>
            </a:solidFill>
          </a:ln>
        </p:spPr>
        <p:txBody>
          <a:bodyPr wrap="square" lIns="0" tIns="0" rIns="0" bIns="0" rtlCol="0"/>
          <a:lstStyle/>
          <a:p/>
        </p:txBody>
      </p:sp>
      <p:sp>
        <p:nvSpPr>
          <p:cNvPr id="238" name="object 238"/>
          <p:cNvSpPr/>
          <p:nvPr/>
        </p:nvSpPr>
        <p:spPr>
          <a:xfrm>
            <a:off x="6219534" y="3562827"/>
            <a:ext cx="190465" cy="114279"/>
          </a:xfrm>
          <a:prstGeom prst="rect">
            <a:avLst/>
          </a:prstGeom>
          <a:blipFill>
            <a:blip r:embed="rId7" cstate="print"/>
            <a:stretch>
              <a:fillRect/>
            </a:stretch>
          </a:blipFill>
        </p:spPr>
        <p:txBody>
          <a:bodyPr wrap="square" lIns="0" tIns="0" rIns="0" bIns="0" rtlCol="0"/>
          <a:lstStyle/>
          <a:p/>
        </p:txBody>
      </p:sp>
      <p:sp>
        <p:nvSpPr>
          <p:cNvPr id="239" name="object 239"/>
          <p:cNvSpPr/>
          <p:nvPr/>
        </p:nvSpPr>
        <p:spPr>
          <a:xfrm>
            <a:off x="6213150" y="3230303"/>
            <a:ext cx="190464" cy="114279"/>
          </a:xfrm>
          <a:prstGeom prst="rect">
            <a:avLst/>
          </a:prstGeom>
          <a:blipFill>
            <a:blip r:embed="rId7" cstate="print"/>
            <a:stretch>
              <a:fillRect/>
            </a:stretch>
          </a:blipFill>
        </p:spPr>
        <p:txBody>
          <a:bodyPr wrap="square" lIns="0" tIns="0" rIns="0" bIns="0" rtlCol="0"/>
          <a:lstStyle/>
          <a:p/>
        </p:txBody>
      </p:sp>
      <p:sp>
        <p:nvSpPr>
          <p:cNvPr id="240" name="object 240"/>
          <p:cNvSpPr/>
          <p:nvPr/>
        </p:nvSpPr>
        <p:spPr>
          <a:xfrm>
            <a:off x="7180170" y="3287443"/>
            <a:ext cx="0" cy="331470"/>
          </a:xfrm>
          <a:custGeom>
            <a:avLst/>
            <a:gdLst/>
            <a:ahLst/>
            <a:cxnLst/>
            <a:rect l="l" t="t" r="r" b="b"/>
            <a:pathLst>
              <a:path h="331470">
                <a:moveTo>
                  <a:pt x="0" y="0"/>
                </a:moveTo>
                <a:lnTo>
                  <a:pt x="0" y="330958"/>
                </a:lnTo>
              </a:path>
            </a:pathLst>
          </a:custGeom>
          <a:ln w="44483">
            <a:solidFill>
              <a:srgbClr val="000000"/>
            </a:solidFill>
          </a:ln>
        </p:spPr>
        <p:txBody>
          <a:bodyPr wrap="square" lIns="0" tIns="0" rIns="0" bIns="0" rtlCol="0"/>
          <a:lstStyle/>
          <a:p/>
        </p:txBody>
      </p:sp>
      <p:sp>
        <p:nvSpPr>
          <p:cNvPr id="241" name="object 241"/>
          <p:cNvSpPr/>
          <p:nvPr/>
        </p:nvSpPr>
        <p:spPr>
          <a:xfrm>
            <a:off x="7088130" y="3561261"/>
            <a:ext cx="190464" cy="114278"/>
          </a:xfrm>
          <a:prstGeom prst="rect">
            <a:avLst/>
          </a:prstGeom>
          <a:blipFill>
            <a:blip r:embed="rId8" cstate="print"/>
            <a:stretch>
              <a:fillRect/>
            </a:stretch>
          </a:blipFill>
        </p:spPr>
        <p:txBody>
          <a:bodyPr wrap="square" lIns="0" tIns="0" rIns="0" bIns="0" rtlCol="0"/>
          <a:lstStyle/>
          <a:p/>
        </p:txBody>
      </p:sp>
      <p:sp>
        <p:nvSpPr>
          <p:cNvPr id="242" name="object 242"/>
          <p:cNvSpPr/>
          <p:nvPr/>
        </p:nvSpPr>
        <p:spPr>
          <a:xfrm>
            <a:off x="7081747" y="3230303"/>
            <a:ext cx="190464" cy="114279"/>
          </a:xfrm>
          <a:prstGeom prst="rect">
            <a:avLst/>
          </a:prstGeom>
          <a:blipFill>
            <a:blip r:embed="rId8" cstate="print"/>
            <a:stretch>
              <a:fillRect/>
            </a:stretch>
          </a:blipFill>
        </p:spPr>
        <p:txBody>
          <a:bodyPr wrap="square" lIns="0" tIns="0" rIns="0" bIns="0" rtlCol="0"/>
          <a:lstStyle/>
          <a:p/>
        </p:txBody>
      </p:sp>
      <p:sp>
        <p:nvSpPr>
          <p:cNvPr id="243" name="object 243"/>
          <p:cNvSpPr/>
          <p:nvPr/>
        </p:nvSpPr>
        <p:spPr>
          <a:xfrm>
            <a:off x="8052355" y="3287443"/>
            <a:ext cx="0" cy="329565"/>
          </a:xfrm>
          <a:custGeom>
            <a:avLst/>
            <a:gdLst/>
            <a:ahLst/>
            <a:cxnLst/>
            <a:rect l="l" t="t" r="r" b="b"/>
            <a:pathLst>
              <a:path h="329564">
                <a:moveTo>
                  <a:pt x="0" y="0"/>
                </a:moveTo>
                <a:lnTo>
                  <a:pt x="0" y="329392"/>
                </a:lnTo>
              </a:path>
            </a:pathLst>
          </a:custGeom>
          <a:ln w="38893">
            <a:solidFill>
              <a:srgbClr val="000000"/>
            </a:solidFill>
          </a:ln>
        </p:spPr>
        <p:txBody>
          <a:bodyPr wrap="square" lIns="0" tIns="0" rIns="0" bIns="0" rtlCol="0"/>
          <a:lstStyle/>
          <a:p/>
        </p:txBody>
      </p:sp>
      <p:sp>
        <p:nvSpPr>
          <p:cNvPr id="244" name="object 244"/>
          <p:cNvSpPr/>
          <p:nvPr/>
        </p:nvSpPr>
        <p:spPr>
          <a:xfrm>
            <a:off x="7956708" y="3559685"/>
            <a:ext cx="190500" cy="114299"/>
          </a:xfrm>
          <a:prstGeom prst="rect">
            <a:avLst/>
          </a:prstGeom>
          <a:blipFill>
            <a:blip r:embed="rId9" cstate="print"/>
            <a:stretch>
              <a:fillRect/>
            </a:stretch>
          </a:blipFill>
        </p:spPr>
        <p:txBody>
          <a:bodyPr wrap="square" lIns="0" tIns="0" rIns="0" bIns="0" rtlCol="0"/>
          <a:lstStyle/>
          <a:p/>
        </p:txBody>
      </p:sp>
      <p:sp>
        <p:nvSpPr>
          <p:cNvPr id="245" name="object 245"/>
          <p:cNvSpPr/>
          <p:nvPr/>
        </p:nvSpPr>
        <p:spPr>
          <a:xfrm>
            <a:off x="7957502" y="3230279"/>
            <a:ext cx="190500" cy="114300"/>
          </a:xfrm>
          <a:prstGeom prst="rect">
            <a:avLst/>
          </a:prstGeom>
          <a:blipFill>
            <a:blip r:embed="rId9" cstate="print"/>
            <a:stretch>
              <a:fillRect/>
            </a:stretch>
          </a:blipFill>
        </p:spPr>
        <p:txBody>
          <a:bodyPr wrap="square" lIns="0" tIns="0" rIns="0" bIns="0" rtlCol="0"/>
          <a:lstStyle/>
          <a:p/>
        </p:txBody>
      </p:sp>
      <p:sp>
        <p:nvSpPr>
          <p:cNvPr id="246" name="object 246"/>
          <p:cNvSpPr/>
          <p:nvPr/>
        </p:nvSpPr>
        <p:spPr>
          <a:xfrm>
            <a:off x="6313703" y="5080325"/>
            <a:ext cx="0" cy="331470"/>
          </a:xfrm>
          <a:custGeom>
            <a:avLst/>
            <a:gdLst/>
            <a:ahLst/>
            <a:cxnLst/>
            <a:rect l="l" t="t" r="r" b="b"/>
            <a:pathLst>
              <a:path h="331470">
                <a:moveTo>
                  <a:pt x="0" y="0"/>
                </a:moveTo>
                <a:lnTo>
                  <a:pt x="0" y="330955"/>
                </a:lnTo>
              </a:path>
            </a:pathLst>
          </a:custGeom>
          <a:ln w="40228">
            <a:solidFill>
              <a:srgbClr val="000000"/>
            </a:solidFill>
          </a:ln>
        </p:spPr>
        <p:txBody>
          <a:bodyPr wrap="square" lIns="0" tIns="0" rIns="0" bIns="0" rtlCol="0"/>
          <a:lstStyle/>
          <a:p/>
        </p:txBody>
      </p:sp>
      <p:sp>
        <p:nvSpPr>
          <p:cNvPr id="247" name="object 247"/>
          <p:cNvSpPr/>
          <p:nvPr/>
        </p:nvSpPr>
        <p:spPr>
          <a:xfrm>
            <a:off x="6219520" y="5354132"/>
            <a:ext cx="190496" cy="114297"/>
          </a:xfrm>
          <a:prstGeom prst="rect">
            <a:avLst/>
          </a:prstGeom>
          <a:blipFill>
            <a:blip r:embed="rId10" cstate="print"/>
            <a:stretch>
              <a:fillRect/>
            </a:stretch>
          </a:blipFill>
        </p:spPr>
        <p:txBody>
          <a:bodyPr wrap="square" lIns="0" tIns="0" rIns="0" bIns="0" rtlCol="0"/>
          <a:lstStyle/>
          <a:p/>
        </p:txBody>
      </p:sp>
      <p:sp>
        <p:nvSpPr>
          <p:cNvPr id="248" name="object 248"/>
          <p:cNvSpPr/>
          <p:nvPr/>
        </p:nvSpPr>
        <p:spPr>
          <a:xfrm>
            <a:off x="6217390" y="5023176"/>
            <a:ext cx="190496" cy="114297"/>
          </a:xfrm>
          <a:prstGeom prst="rect">
            <a:avLst/>
          </a:prstGeom>
          <a:blipFill>
            <a:blip r:embed="rId10" cstate="print"/>
            <a:stretch>
              <a:fillRect/>
            </a:stretch>
          </a:blipFill>
        </p:spPr>
        <p:txBody>
          <a:bodyPr wrap="square" lIns="0" tIns="0" rIns="0" bIns="0" rtlCol="0"/>
          <a:lstStyle/>
          <a:p/>
        </p:txBody>
      </p:sp>
      <p:sp>
        <p:nvSpPr>
          <p:cNvPr id="249" name="object 249"/>
          <p:cNvSpPr/>
          <p:nvPr/>
        </p:nvSpPr>
        <p:spPr>
          <a:xfrm>
            <a:off x="7182298" y="5080325"/>
            <a:ext cx="0" cy="329565"/>
          </a:xfrm>
          <a:custGeom>
            <a:avLst/>
            <a:gdLst/>
            <a:ahLst/>
            <a:cxnLst/>
            <a:rect l="l" t="t" r="r" b="b"/>
            <a:pathLst>
              <a:path h="329564">
                <a:moveTo>
                  <a:pt x="0" y="0"/>
                </a:moveTo>
                <a:lnTo>
                  <a:pt x="0" y="329389"/>
                </a:lnTo>
              </a:path>
            </a:pathLst>
          </a:custGeom>
          <a:ln w="40226">
            <a:solidFill>
              <a:srgbClr val="000000"/>
            </a:solidFill>
          </a:ln>
        </p:spPr>
        <p:txBody>
          <a:bodyPr wrap="square" lIns="0" tIns="0" rIns="0" bIns="0" rtlCol="0"/>
          <a:lstStyle/>
          <a:p/>
        </p:txBody>
      </p:sp>
      <p:sp>
        <p:nvSpPr>
          <p:cNvPr id="250" name="object 250"/>
          <p:cNvSpPr/>
          <p:nvPr/>
        </p:nvSpPr>
        <p:spPr>
          <a:xfrm>
            <a:off x="7088115" y="5352566"/>
            <a:ext cx="190496" cy="114297"/>
          </a:xfrm>
          <a:prstGeom prst="rect">
            <a:avLst/>
          </a:prstGeom>
          <a:blipFill>
            <a:blip r:embed="rId10" cstate="print"/>
            <a:stretch>
              <a:fillRect/>
            </a:stretch>
          </a:blipFill>
        </p:spPr>
        <p:txBody>
          <a:bodyPr wrap="square" lIns="0" tIns="0" rIns="0" bIns="0" rtlCol="0"/>
          <a:lstStyle/>
          <a:p/>
        </p:txBody>
      </p:sp>
      <p:sp>
        <p:nvSpPr>
          <p:cNvPr id="251" name="object 251"/>
          <p:cNvSpPr/>
          <p:nvPr/>
        </p:nvSpPr>
        <p:spPr>
          <a:xfrm>
            <a:off x="7085987" y="5023176"/>
            <a:ext cx="190496" cy="114297"/>
          </a:xfrm>
          <a:prstGeom prst="rect">
            <a:avLst/>
          </a:prstGeom>
          <a:blipFill>
            <a:blip r:embed="rId10" cstate="print"/>
            <a:stretch>
              <a:fillRect/>
            </a:stretch>
          </a:blipFill>
        </p:spPr>
        <p:txBody>
          <a:bodyPr wrap="square" lIns="0" tIns="0" rIns="0" bIns="0" rtlCol="0"/>
          <a:lstStyle/>
          <a:p/>
        </p:txBody>
      </p:sp>
      <p:sp>
        <p:nvSpPr>
          <p:cNvPr id="252" name="object 252"/>
          <p:cNvSpPr/>
          <p:nvPr/>
        </p:nvSpPr>
        <p:spPr>
          <a:xfrm>
            <a:off x="8054340" y="5080325"/>
            <a:ext cx="0" cy="332740"/>
          </a:xfrm>
          <a:custGeom>
            <a:avLst/>
            <a:gdLst/>
            <a:ahLst/>
            <a:cxnLst/>
            <a:rect l="l" t="t" r="r" b="b"/>
            <a:pathLst>
              <a:path h="332739">
                <a:moveTo>
                  <a:pt x="0" y="0"/>
                </a:moveTo>
                <a:lnTo>
                  <a:pt x="0" y="332521"/>
                </a:lnTo>
              </a:path>
            </a:pathLst>
          </a:custGeom>
          <a:ln w="42862">
            <a:solidFill>
              <a:srgbClr val="000000"/>
            </a:solidFill>
          </a:ln>
        </p:spPr>
        <p:txBody>
          <a:bodyPr wrap="square" lIns="0" tIns="0" rIns="0" bIns="0" rtlCol="0"/>
          <a:lstStyle/>
          <a:p/>
        </p:txBody>
      </p:sp>
      <p:sp>
        <p:nvSpPr>
          <p:cNvPr id="253" name="object 253"/>
          <p:cNvSpPr/>
          <p:nvPr/>
        </p:nvSpPr>
        <p:spPr>
          <a:xfrm>
            <a:off x="7956717" y="5355702"/>
            <a:ext cx="190480" cy="114287"/>
          </a:xfrm>
          <a:prstGeom prst="rect">
            <a:avLst/>
          </a:prstGeom>
          <a:blipFill>
            <a:blip r:embed="rId11" cstate="print"/>
            <a:stretch>
              <a:fillRect/>
            </a:stretch>
          </a:blipFill>
        </p:spPr>
        <p:txBody>
          <a:bodyPr wrap="square" lIns="0" tIns="0" rIns="0" bIns="0" rtlCol="0"/>
          <a:lstStyle/>
          <a:p/>
        </p:txBody>
      </p:sp>
      <p:sp>
        <p:nvSpPr>
          <p:cNvPr id="254" name="object 254"/>
          <p:cNvSpPr/>
          <p:nvPr/>
        </p:nvSpPr>
        <p:spPr>
          <a:xfrm>
            <a:off x="7961479" y="5023121"/>
            <a:ext cx="190480" cy="114287"/>
          </a:xfrm>
          <a:prstGeom prst="rect">
            <a:avLst/>
          </a:prstGeom>
          <a:blipFill>
            <a:blip r:embed="rId11" cstate="print"/>
            <a:stretch>
              <a:fillRect/>
            </a:stretch>
          </a:blipFill>
        </p:spPr>
        <p:txBody>
          <a:bodyPr wrap="square" lIns="0" tIns="0" rIns="0" bIns="0" rtlCol="0"/>
          <a:lstStyle/>
          <a:p/>
        </p:txBody>
      </p:sp>
      <p:sp>
        <p:nvSpPr>
          <p:cNvPr id="255" name="object 255"/>
          <p:cNvSpPr txBox="1"/>
          <p:nvPr/>
        </p:nvSpPr>
        <p:spPr>
          <a:xfrm>
            <a:off x="5148865" y="2014094"/>
            <a:ext cx="3200400" cy="397510"/>
          </a:xfrm>
          <a:prstGeom prst="rect">
            <a:avLst/>
          </a:prstGeom>
          <a:solidFill>
            <a:srgbClr val="000000"/>
          </a:solidFill>
        </p:spPr>
        <p:txBody>
          <a:bodyPr vert="horz" wrap="square" lIns="0" tIns="76835" rIns="0" bIns="0" rtlCol="0">
            <a:spAutoFit/>
          </a:bodyPr>
          <a:lstStyle/>
          <a:p>
            <a:pPr marL="91440">
              <a:lnSpc>
                <a:spcPct val="100000"/>
              </a:lnSpc>
              <a:spcBef>
                <a:spcPts val="605"/>
              </a:spcBef>
            </a:pPr>
            <a:r>
              <a:rPr sz="1600" b="1" spc="-5" dirty="0">
                <a:solidFill>
                  <a:srgbClr val="FFFFFF"/>
                </a:solidFill>
                <a:latin typeface="Arial" panose="020B0604020202020204"/>
                <a:cs typeface="Arial" panose="020B0604020202020204"/>
              </a:rPr>
              <a:t>Memory Hierarchy</a:t>
            </a:r>
            <a:endParaRPr sz="1600">
              <a:latin typeface="Arial" panose="020B0604020202020204"/>
              <a:cs typeface="Arial" panose="020B0604020202020204"/>
            </a:endParaRPr>
          </a:p>
        </p:txBody>
      </p:sp>
      <p:sp>
        <p:nvSpPr>
          <p:cNvPr id="256" name="object 256"/>
          <p:cNvSpPr/>
          <p:nvPr/>
        </p:nvSpPr>
        <p:spPr>
          <a:xfrm>
            <a:off x="5398546" y="2411896"/>
            <a:ext cx="95250" cy="301625"/>
          </a:xfrm>
          <a:prstGeom prst="rect">
            <a:avLst/>
          </a:prstGeom>
          <a:blipFill>
            <a:blip r:embed="rId12" cstate="print"/>
            <a:stretch>
              <a:fillRect/>
            </a:stretch>
          </a:blipFill>
        </p:spPr>
        <p:txBody>
          <a:bodyPr wrap="square" lIns="0" tIns="0" rIns="0" bIns="0" rtlCol="0"/>
          <a:lstStyle/>
          <a:p/>
        </p:txBody>
      </p:sp>
      <p:sp>
        <p:nvSpPr>
          <p:cNvPr id="257" name="object 257"/>
          <p:cNvSpPr/>
          <p:nvPr/>
        </p:nvSpPr>
        <p:spPr>
          <a:xfrm>
            <a:off x="6267141" y="2411896"/>
            <a:ext cx="95250" cy="301625"/>
          </a:xfrm>
          <a:prstGeom prst="rect">
            <a:avLst/>
          </a:prstGeom>
          <a:blipFill>
            <a:blip r:embed="rId12" cstate="print"/>
            <a:stretch>
              <a:fillRect/>
            </a:stretch>
          </a:blipFill>
        </p:spPr>
        <p:txBody>
          <a:bodyPr wrap="square" lIns="0" tIns="0" rIns="0" bIns="0" rtlCol="0"/>
          <a:lstStyle/>
          <a:p/>
        </p:txBody>
      </p:sp>
      <p:sp>
        <p:nvSpPr>
          <p:cNvPr id="258" name="object 258"/>
          <p:cNvSpPr/>
          <p:nvPr/>
        </p:nvSpPr>
        <p:spPr>
          <a:xfrm>
            <a:off x="7135737" y="2411896"/>
            <a:ext cx="95250" cy="301625"/>
          </a:xfrm>
          <a:prstGeom prst="rect">
            <a:avLst/>
          </a:prstGeom>
          <a:blipFill>
            <a:blip r:embed="rId12" cstate="print"/>
            <a:stretch>
              <a:fillRect/>
            </a:stretch>
          </a:blipFill>
        </p:spPr>
        <p:txBody>
          <a:bodyPr wrap="square" lIns="0" tIns="0" rIns="0" bIns="0" rtlCol="0"/>
          <a:lstStyle/>
          <a:p/>
        </p:txBody>
      </p:sp>
      <p:sp>
        <p:nvSpPr>
          <p:cNvPr id="259" name="object 259"/>
          <p:cNvSpPr/>
          <p:nvPr/>
        </p:nvSpPr>
        <p:spPr>
          <a:xfrm>
            <a:off x="8004333" y="2411896"/>
            <a:ext cx="95250" cy="301625"/>
          </a:xfrm>
          <a:prstGeom prst="rect">
            <a:avLst/>
          </a:prstGeom>
          <a:blipFill>
            <a:blip r:embed="rId12" cstate="print"/>
            <a:stretch>
              <a:fillRect/>
            </a:stretch>
          </a:blipFill>
        </p:spPr>
        <p:txBody>
          <a:bodyPr wrap="square" lIns="0" tIns="0" rIns="0" bIns="0" rtlCol="0"/>
          <a:lstStyle/>
          <a:p/>
        </p:txBody>
      </p:sp>
      <p:sp>
        <p:nvSpPr>
          <p:cNvPr id="260" name="object 260"/>
          <p:cNvSpPr/>
          <p:nvPr/>
        </p:nvSpPr>
        <p:spPr>
          <a:xfrm>
            <a:off x="5743476" y="569480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61" name="object 261"/>
          <p:cNvSpPr/>
          <p:nvPr/>
        </p:nvSpPr>
        <p:spPr>
          <a:xfrm>
            <a:off x="5686327" y="5599556"/>
            <a:ext cx="114300" cy="190500"/>
          </a:xfrm>
          <a:prstGeom prst="rect">
            <a:avLst/>
          </a:prstGeom>
          <a:blipFill>
            <a:blip r:embed="rId13" cstate="print"/>
            <a:stretch>
              <a:fillRect/>
            </a:stretch>
          </a:blipFill>
        </p:spPr>
        <p:txBody>
          <a:bodyPr wrap="square" lIns="0" tIns="0" rIns="0" bIns="0" rtlCol="0"/>
          <a:lstStyle/>
          <a:p/>
        </p:txBody>
      </p:sp>
      <p:sp>
        <p:nvSpPr>
          <p:cNvPr id="262" name="object 262"/>
          <p:cNvSpPr/>
          <p:nvPr/>
        </p:nvSpPr>
        <p:spPr>
          <a:xfrm>
            <a:off x="5960171" y="5599556"/>
            <a:ext cx="114300" cy="190500"/>
          </a:xfrm>
          <a:prstGeom prst="rect">
            <a:avLst/>
          </a:prstGeom>
          <a:blipFill>
            <a:blip r:embed="rId13" cstate="print"/>
            <a:stretch>
              <a:fillRect/>
            </a:stretch>
          </a:blipFill>
        </p:spPr>
        <p:txBody>
          <a:bodyPr wrap="square" lIns="0" tIns="0" rIns="0" bIns="0" rtlCol="0"/>
          <a:lstStyle/>
          <a:p/>
        </p:txBody>
      </p:sp>
      <p:sp>
        <p:nvSpPr>
          <p:cNvPr id="263" name="object 263"/>
          <p:cNvSpPr/>
          <p:nvPr/>
        </p:nvSpPr>
        <p:spPr>
          <a:xfrm>
            <a:off x="6612073" y="569480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64" name="object 264"/>
          <p:cNvSpPr/>
          <p:nvPr/>
        </p:nvSpPr>
        <p:spPr>
          <a:xfrm>
            <a:off x="6554923" y="5599556"/>
            <a:ext cx="114300" cy="190500"/>
          </a:xfrm>
          <a:prstGeom prst="rect">
            <a:avLst/>
          </a:prstGeom>
          <a:blipFill>
            <a:blip r:embed="rId13" cstate="print"/>
            <a:stretch>
              <a:fillRect/>
            </a:stretch>
          </a:blipFill>
        </p:spPr>
        <p:txBody>
          <a:bodyPr wrap="square" lIns="0" tIns="0" rIns="0" bIns="0" rtlCol="0"/>
          <a:lstStyle/>
          <a:p/>
        </p:txBody>
      </p:sp>
      <p:sp>
        <p:nvSpPr>
          <p:cNvPr id="265" name="object 265"/>
          <p:cNvSpPr/>
          <p:nvPr/>
        </p:nvSpPr>
        <p:spPr>
          <a:xfrm>
            <a:off x="6828766" y="5599556"/>
            <a:ext cx="114300" cy="190500"/>
          </a:xfrm>
          <a:prstGeom prst="rect">
            <a:avLst/>
          </a:prstGeom>
          <a:blipFill>
            <a:blip r:embed="rId13" cstate="print"/>
            <a:stretch>
              <a:fillRect/>
            </a:stretch>
          </a:blipFill>
        </p:spPr>
        <p:txBody>
          <a:bodyPr wrap="square" lIns="0" tIns="0" rIns="0" bIns="0" rtlCol="0"/>
          <a:lstStyle/>
          <a:p/>
        </p:txBody>
      </p:sp>
      <p:sp>
        <p:nvSpPr>
          <p:cNvPr id="266" name="object 266"/>
          <p:cNvSpPr/>
          <p:nvPr/>
        </p:nvSpPr>
        <p:spPr>
          <a:xfrm>
            <a:off x="7480669" y="569480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67" name="object 267"/>
          <p:cNvSpPr/>
          <p:nvPr/>
        </p:nvSpPr>
        <p:spPr>
          <a:xfrm>
            <a:off x="7423519" y="5599556"/>
            <a:ext cx="114300" cy="190500"/>
          </a:xfrm>
          <a:prstGeom prst="rect">
            <a:avLst/>
          </a:prstGeom>
          <a:blipFill>
            <a:blip r:embed="rId13" cstate="print"/>
            <a:stretch>
              <a:fillRect/>
            </a:stretch>
          </a:blipFill>
        </p:spPr>
        <p:txBody>
          <a:bodyPr wrap="square" lIns="0" tIns="0" rIns="0" bIns="0" rtlCol="0"/>
          <a:lstStyle/>
          <a:p/>
        </p:txBody>
      </p:sp>
      <p:sp>
        <p:nvSpPr>
          <p:cNvPr id="268" name="object 268"/>
          <p:cNvSpPr/>
          <p:nvPr/>
        </p:nvSpPr>
        <p:spPr>
          <a:xfrm>
            <a:off x="7697363" y="5599556"/>
            <a:ext cx="114300" cy="190500"/>
          </a:xfrm>
          <a:prstGeom prst="rect">
            <a:avLst/>
          </a:prstGeom>
          <a:blipFill>
            <a:blip r:embed="rId13" cstate="print"/>
            <a:stretch>
              <a:fillRect/>
            </a:stretch>
          </a:blipFill>
        </p:spPr>
        <p:txBody>
          <a:bodyPr wrap="square" lIns="0" tIns="0" rIns="0" bIns="0" rtlCol="0"/>
          <a:lstStyle/>
          <a:p/>
        </p:txBody>
      </p:sp>
      <p:sp>
        <p:nvSpPr>
          <p:cNvPr id="269" name="object 269"/>
          <p:cNvSpPr/>
          <p:nvPr/>
        </p:nvSpPr>
        <p:spPr>
          <a:xfrm>
            <a:off x="5148865" y="556681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70" name="object 270"/>
          <p:cNvSpPr txBox="1"/>
          <p:nvPr/>
        </p:nvSpPr>
        <p:spPr>
          <a:xfrm>
            <a:off x="5163144" y="5575425"/>
            <a:ext cx="567690" cy="238760"/>
          </a:xfrm>
          <a:prstGeom prst="rect">
            <a:avLst/>
          </a:prstGeom>
        </p:spPr>
        <p:txBody>
          <a:bodyPr vert="horz" wrap="square" lIns="0" tIns="12700" rIns="0" bIns="0" rtlCol="0">
            <a:spAutoFit/>
          </a:bodyPr>
          <a:lstStyle/>
          <a:p>
            <a:pPr marL="10287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71" name="object 271"/>
          <p:cNvSpPr/>
          <p:nvPr/>
        </p:nvSpPr>
        <p:spPr>
          <a:xfrm>
            <a:off x="5148864" y="5412846"/>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72" name="object 272"/>
          <p:cNvSpPr/>
          <p:nvPr/>
        </p:nvSpPr>
        <p:spPr>
          <a:xfrm>
            <a:off x="5148865" y="5822798"/>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273" name="object 273"/>
          <p:cNvSpPr/>
          <p:nvPr/>
        </p:nvSpPr>
        <p:spPr>
          <a:xfrm>
            <a:off x="6017461" y="556681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74" name="object 274"/>
          <p:cNvSpPr txBox="1"/>
          <p:nvPr/>
        </p:nvSpPr>
        <p:spPr>
          <a:xfrm>
            <a:off x="6029284" y="5575425"/>
            <a:ext cx="567690" cy="238760"/>
          </a:xfrm>
          <a:prstGeom prst="rect">
            <a:avLst/>
          </a:prstGeom>
        </p:spPr>
        <p:txBody>
          <a:bodyPr vert="horz" wrap="square" lIns="0" tIns="12700" rIns="0" bIns="0" rtlCol="0">
            <a:spAutoFit/>
          </a:bodyPr>
          <a:lstStyle/>
          <a:p>
            <a:pPr marL="10541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75" name="object 275"/>
          <p:cNvSpPr/>
          <p:nvPr/>
        </p:nvSpPr>
        <p:spPr>
          <a:xfrm>
            <a:off x="6017461" y="5411280"/>
            <a:ext cx="594995" cy="154305"/>
          </a:xfrm>
          <a:custGeom>
            <a:avLst/>
            <a:gdLst/>
            <a:ahLst/>
            <a:cxnLst/>
            <a:rect l="l" t="t" r="r" b="b"/>
            <a:pathLst>
              <a:path w="594995" h="154304">
                <a:moveTo>
                  <a:pt x="594611" y="0"/>
                </a:moveTo>
                <a:lnTo>
                  <a:pt x="0" y="0"/>
                </a:lnTo>
                <a:lnTo>
                  <a:pt x="0" y="153965"/>
                </a:lnTo>
                <a:lnTo>
                  <a:pt x="594611" y="153965"/>
                </a:lnTo>
                <a:lnTo>
                  <a:pt x="594611" y="0"/>
                </a:lnTo>
                <a:close/>
              </a:path>
            </a:pathLst>
          </a:custGeom>
          <a:solidFill>
            <a:srgbClr val="4675A3"/>
          </a:solidFill>
        </p:spPr>
        <p:txBody>
          <a:bodyPr wrap="square" lIns="0" tIns="0" rIns="0" bIns="0" rtlCol="0"/>
          <a:lstStyle/>
          <a:p/>
        </p:txBody>
      </p:sp>
      <p:sp>
        <p:nvSpPr>
          <p:cNvPr id="276" name="object 276"/>
          <p:cNvSpPr/>
          <p:nvPr/>
        </p:nvSpPr>
        <p:spPr>
          <a:xfrm>
            <a:off x="6013205" y="582279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277" name="object 277"/>
          <p:cNvSpPr/>
          <p:nvPr/>
        </p:nvSpPr>
        <p:spPr>
          <a:xfrm>
            <a:off x="6886057" y="5566812"/>
            <a:ext cx="594995" cy="256540"/>
          </a:xfrm>
          <a:custGeom>
            <a:avLst/>
            <a:gdLst/>
            <a:ahLst/>
            <a:cxnLst/>
            <a:rect l="l" t="t" r="r" b="b"/>
            <a:pathLst>
              <a:path w="594995"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278" name="object 278"/>
          <p:cNvSpPr txBox="1"/>
          <p:nvPr/>
        </p:nvSpPr>
        <p:spPr>
          <a:xfrm>
            <a:off x="6895017" y="5575425"/>
            <a:ext cx="567690" cy="238760"/>
          </a:xfrm>
          <a:prstGeom prst="rect">
            <a:avLst/>
          </a:prstGeom>
        </p:spPr>
        <p:txBody>
          <a:bodyPr vert="horz" wrap="square" lIns="0" tIns="12700" rIns="0" bIns="0" rtlCol="0">
            <a:spAutoFit/>
          </a:bodyPr>
          <a:lstStyle/>
          <a:p>
            <a:pPr marL="10795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79" name="object 279"/>
          <p:cNvSpPr/>
          <p:nvPr/>
        </p:nvSpPr>
        <p:spPr>
          <a:xfrm>
            <a:off x="6886057" y="5409714"/>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80" name="object 280"/>
          <p:cNvSpPr/>
          <p:nvPr/>
        </p:nvSpPr>
        <p:spPr>
          <a:xfrm>
            <a:off x="6881802" y="582279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281" name="object 281"/>
          <p:cNvSpPr/>
          <p:nvPr/>
        </p:nvSpPr>
        <p:spPr>
          <a:xfrm>
            <a:off x="7754653" y="556681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82" name="object 282"/>
          <p:cNvSpPr txBox="1"/>
          <p:nvPr/>
        </p:nvSpPr>
        <p:spPr>
          <a:xfrm>
            <a:off x="7767987" y="5575425"/>
            <a:ext cx="567690" cy="238760"/>
          </a:xfrm>
          <a:prstGeom prst="rect">
            <a:avLst/>
          </a:prstGeom>
        </p:spPr>
        <p:txBody>
          <a:bodyPr vert="horz" wrap="square" lIns="0" tIns="12700" rIns="0" bIns="0" rtlCol="0">
            <a:spAutoFit/>
          </a:bodyPr>
          <a:lstStyle/>
          <a:p>
            <a:pPr marL="10414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83" name="object 283"/>
          <p:cNvSpPr/>
          <p:nvPr/>
        </p:nvSpPr>
        <p:spPr>
          <a:xfrm>
            <a:off x="7754651" y="5412846"/>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84" name="object 284"/>
          <p:cNvSpPr/>
          <p:nvPr/>
        </p:nvSpPr>
        <p:spPr>
          <a:xfrm>
            <a:off x="7757262" y="582279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285" name="object 285"/>
          <p:cNvSpPr/>
          <p:nvPr/>
        </p:nvSpPr>
        <p:spPr>
          <a:xfrm>
            <a:off x="5743476" y="4798367"/>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86" name="object 286"/>
          <p:cNvSpPr/>
          <p:nvPr/>
        </p:nvSpPr>
        <p:spPr>
          <a:xfrm>
            <a:off x="5686325" y="4703117"/>
            <a:ext cx="114300" cy="190500"/>
          </a:xfrm>
          <a:prstGeom prst="rect">
            <a:avLst/>
          </a:prstGeom>
          <a:blipFill>
            <a:blip r:embed="rId13" cstate="print"/>
            <a:stretch>
              <a:fillRect/>
            </a:stretch>
          </a:blipFill>
        </p:spPr>
        <p:txBody>
          <a:bodyPr wrap="square" lIns="0" tIns="0" rIns="0" bIns="0" rtlCol="0"/>
          <a:lstStyle/>
          <a:p/>
        </p:txBody>
      </p:sp>
      <p:sp>
        <p:nvSpPr>
          <p:cNvPr id="287" name="object 287"/>
          <p:cNvSpPr/>
          <p:nvPr/>
        </p:nvSpPr>
        <p:spPr>
          <a:xfrm>
            <a:off x="5960169" y="4703117"/>
            <a:ext cx="114300" cy="190500"/>
          </a:xfrm>
          <a:prstGeom prst="rect">
            <a:avLst/>
          </a:prstGeom>
          <a:blipFill>
            <a:blip r:embed="rId13" cstate="print"/>
            <a:stretch>
              <a:fillRect/>
            </a:stretch>
          </a:blipFill>
        </p:spPr>
        <p:txBody>
          <a:bodyPr wrap="square" lIns="0" tIns="0" rIns="0" bIns="0" rtlCol="0"/>
          <a:lstStyle/>
          <a:p/>
        </p:txBody>
      </p:sp>
      <p:sp>
        <p:nvSpPr>
          <p:cNvPr id="288" name="object 288"/>
          <p:cNvSpPr/>
          <p:nvPr/>
        </p:nvSpPr>
        <p:spPr>
          <a:xfrm>
            <a:off x="6612072" y="4798367"/>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89" name="object 289"/>
          <p:cNvSpPr/>
          <p:nvPr/>
        </p:nvSpPr>
        <p:spPr>
          <a:xfrm>
            <a:off x="6554922" y="4703117"/>
            <a:ext cx="114300" cy="190500"/>
          </a:xfrm>
          <a:prstGeom prst="rect">
            <a:avLst/>
          </a:prstGeom>
          <a:blipFill>
            <a:blip r:embed="rId13" cstate="print"/>
            <a:stretch>
              <a:fillRect/>
            </a:stretch>
          </a:blipFill>
        </p:spPr>
        <p:txBody>
          <a:bodyPr wrap="square" lIns="0" tIns="0" rIns="0" bIns="0" rtlCol="0"/>
          <a:lstStyle/>
          <a:p/>
        </p:txBody>
      </p:sp>
      <p:sp>
        <p:nvSpPr>
          <p:cNvPr id="290" name="object 290"/>
          <p:cNvSpPr/>
          <p:nvPr/>
        </p:nvSpPr>
        <p:spPr>
          <a:xfrm>
            <a:off x="6828766" y="4703117"/>
            <a:ext cx="114300" cy="190500"/>
          </a:xfrm>
          <a:prstGeom prst="rect">
            <a:avLst/>
          </a:prstGeom>
          <a:blipFill>
            <a:blip r:embed="rId13" cstate="print"/>
            <a:stretch>
              <a:fillRect/>
            </a:stretch>
          </a:blipFill>
        </p:spPr>
        <p:txBody>
          <a:bodyPr wrap="square" lIns="0" tIns="0" rIns="0" bIns="0" rtlCol="0"/>
          <a:lstStyle/>
          <a:p/>
        </p:txBody>
      </p:sp>
      <p:sp>
        <p:nvSpPr>
          <p:cNvPr id="291" name="object 291"/>
          <p:cNvSpPr/>
          <p:nvPr/>
        </p:nvSpPr>
        <p:spPr>
          <a:xfrm>
            <a:off x="7480668" y="4798367"/>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92" name="object 292"/>
          <p:cNvSpPr/>
          <p:nvPr/>
        </p:nvSpPr>
        <p:spPr>
          <a:xfrm>
            <a:off x="7423518" y="4703117"/>
            <a:ext cx="114300" cy="190500"/>
          </a:xfrm>
          <a:prstGeom prst="rect">
            <a:avLst/>
          </a:prstGeom>
          <a:blipFill>
            <a:blip r:embed="rId13" cstate="print"/>
            <a:stretch>
              <a:fillRect/>
            </a:stretch>
          </a:blipFill>
        </p:spPr>
        <p:txBody>
          <a:bodyPr wrap="square" lIns="0" tIns="0" rIns="0" bIns="0" rtlCol="0"/>
          <a:lstStyle/>
          <a:p/>
        </p:txBody>
      </p:sp>
      <p:sp>
        <p:nvSpPr>
          <p:cNvPr id="293" name="object 293"/>
          <p:cNvSpPr/>
          <p:nvPr/>
        </p:nvSpPr>
        <p:spPr>
          <a:xfrm>
            <a:off x="7697361" y="4703117"/>
            <a:ext cx="114300" cy="190500"/>
          </a:xfrm>
          <a:prstGeom prst="rect">
            <a:avLst/>
          </a:prstGeom>
          <a:blipFill>
            <a:blip r:embed="rId13" cstate="print"/>
            <a:stretch>
              <a:fillRect/>
            </a:stretch>
          </a:blipFill>
        </p:spPr>
        <p:txBody>
          <a:bodyPr wrap="square" lIns="0" tIns="0" rIns="0" bIns="0" rtlCol="0"/>
          <a:lstStyle/>
          <a:p/>
        </p:txBody>
      </p:sp>
      <p:sp>
        <p:nvSpPr>
          <p:cNvPr id="294" name="object 294"/>
          <p:cNvSpPr/>
          <p:nvPr/>
        </p:nvSpPr>
        <p:spPr>
          <a:xfrm>
            <a:off x="5148864"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95" name="object 295"/>
          <p:cNvSpPr txBox="1"/>
          <p:nvPr/>
        </p:nvSpPr>
        <p:spPr>
          <a:xfrm>
            <a:off x="5163144" y="4678987"/>
            <a:ext cx="567690" cy="238760"/>
          </a:xfrm>
          <a:prstGeom prst="rect">
            <a:avLst/>
          </a:prstGeom>
        </p:spPr>
        <p:txBody>
          <a:bodyPr vert="horz" wrap="square" lIns="0" tIns="12700" rIns="0" bIns="0" rtlCol="0">
            <a:spAutoFit/>
          </a:bodyPr>
          <a:lstStyle/>
          <a:p>
            <a:pPr marL="10287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96" name="object 296"/>
          <p:cNvSpPr/>
          <p:nvPr/>
        </p:nvSpPr>
        <p:spPr>
          <a:xfrm>
            <a:off x="5148864" y="4516408"/>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97" name="object 297"/>
          <p:cNvSpPr/>
          <p:nvPr/>
        </p:nvSpPr>
        <p:spPr>
          <a:xfrm>
            <a:off x="5148865" y="4926359"/>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298" name="object 298"/>
          <p:cNvSpPr/>
          <p:nvPr/>
        </p:nvSpPr>
        <p:spPr>
          <a:xfrm>
            <a:off x="6017460"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99" name="object 299"/>
          <p:cNvSpPr txBox="1"/>
          <p:nvPr/>
        </p:nvSpPr>
        <p:spPr>
          <a:xfrm>
            <a:off x="6029284" y="4678987"/>
            <a:ext cx="567690" cy="238760"/>
          </a:xfrm>
          <a:prstGeom prst="rect">
            <a:avLst/>
          </a:prstGeom>
        </p:spPr>
        <p:txBody>
          <a:bodyPr vert="horz" wrap="square" lIns="0" tIns="12700" rIns="0" bIns="0" rtlCol="0">
            <a:spAutoFit/>
          </a:bodyPr>
          <a:lstStyle/>
          <a:p>
            <a:pPr marL="10541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00" name="object 300"/>
          <p:cNvSpPr/>
          <p:nvPr/>
        </p:nvSpPr>
        <p:spPr>
          <a:xfrm>
            <a:off x="6017460" y="4516408"/>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01" name="object 301"/>
          <p:cNvSpPr/>
          <p:nvPr/>
        </p:nvSpPr>
        <p:spPr>
          <a:xfrm>
            <a:off x="6013205" y="4926359"/>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302" name="object 302"/>
          <p:cNvSpPr/>
          <p:nvPr/>
        </p:nvSpPr>
        <p:spPr>
          <a:xfrm>
            <a:off x="6886057"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303" name="object 303"/>
          <p:cNvSpPr txBox="1"/>
          <p:nvPr/>
        </p:nvSpPr>
        <p:spPr>
          <a:xfrm>
            <a:off x="6895017" y="4678987"/>
            <a:ext cx="567690" cy="238760"/>
          </a:xfrm>
          <a:prstGeom prst="rect">
            <a:avLst/>
          </a:prstGeom>
        </p:spPr>
        <p:txBody>
          <a:bodyPr vert="horz" wrap="square" lIns="0" tIns="12700" rIns="0" bIns="0" rtlCol="0">
            <a:spAutoFit/>
          </a:bodyPr>
          <a:lstStyle/>
          <a:p>
            <a:pPr marL="10795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04" name="object 304"/>
          <p:cNvSpPr/>
          <p:nvPr/>
        </p:nvSpPr>
        <p:spPr>
          <a:xfrm>
            <a:off x="6886057" y="4514842"/>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05" name="object 305"/>
          <p:cNvSpPr/>
          <p:nvPr/>
        </p:nvSpPr>
        <p:spPr>
          <a:xfrm>
            <a:off x="6881802" y="4926359"/>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306" name="object 306"/>
          <p:cNvSpPr/>
          <p:nvPr/>
        </p:nvSpPr>
        <p:spPr>
          <a:xfrm>
            <a:off x="7754651"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307" name="object 307"/>
          <p:cNvSpPr txBox="1"/>
          <p:nvPr/>
        </p:nvSpPr>
        <p:spPr>
          <a:xfrm>
            <a:off x="7767987" y="4678987"/>
            <a:ext cx="567690" cy="238760"/>
          </a:xfrm>
          <a:prstGeom prst="rect">
            <a:avLst/>
          </a:prstGeom>
        </p:spPr>
        <p:txBody>
          <a:bodyPr vert="horz" wrap="square" lIns="0" tIns="12700" rIns="0" bIns="0" rtlCol="0">
            <a:spAutoFit/>
          </a:bodyPr>
          <a:lstStyle/>
          <a:p>
            <a:pPr marL="10414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08" name="object 308"/>
          <p:cNvSpPr/>
          <p:nvPr/>
        </p:nvSpPr>
        <p:spPr>
          <a:xfrm>
            <a:off x="7754651" y="4513276"/>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09" name="object 309"/>
          <p:cNvSpPr/>
          <p:nvPr/>
        </p:nvSpPr>
        <p:spPr>
          <a:xfrm>
            <a:off x="7757262" y="4926359"/>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310" name="object 310"/>
          <p:cNvSpPr/>
          <p:nvPr/>
        </p:nvSpPr>
        <p:spPr>
          <a:xfrm>
            <a:off x="5743476" y="390192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311" name="object 311"/>
          <p:cNvSpPr/>
          <p:nvPr/>
        </p:nvSpPr>
        <p:spPr>
          <a:xfrm>
            <a:off x="5686325" y="3806676"/>
            <a:ext cx="114300" cy="190500"/>
          </a:xfrm>
          <a:prstGeom prst="rect">
            <a:avLst/>
          </a:prstGeom>
          <a:blipFill>
            <a:blip r:embed="rId13" cstate="print"/>
            <a:stretch>
              <a:fillRect/>
            </a:stretch>
          </a:blipFill>
        </p:spPr>
        <p:txBody>
          <a:bodyPr wrap="square" lIns="0" tIns="0" rIns="0" bIns="0" rtlCol="0"/>
          <a:lstStyle/>
          <a:p/>
        </p:txBody>
      </p:sp>
      <p:sp>
        <p:nvSpPr>
          <p:cNvPr id="312" name="object 312"/>
          <p:cNvSpPr/>
          <p:nvPr/>
        </p:nvSpPr>
        <p:spPr>
          <a:xfrm>
            <a:off x="5960169" y="3806676"/>
            <a:ext cx="114300" cy="190500"/>
          </a:xfrm>
          <a:prstGeom prst="rect">
            <a:avLst/>
          </a:prstGeom>
          <a:blipFill>
            <a:blip r:embed="rId13" cstate="print"/>
            <a:stretch>
              <a:fillRect/>
            </a:stretch>
          </a:blipFill>
        </p:spPr>
        <p:txBody>
          <a:bodyPr wrap="square" lIns="0" tIns="0" rIns="0" bIns="0" rtlCol="0"/>
          <a:lstStyle/>
          <a:p/>
        </p:txBody>
      </p:sp>
      <p:sp>
        <p:nvSpPr>
          <p:cNvPr id="313" name="object 313"/>
          <p:cNvSpPr/>
          <p:nvPr/>
        </p:nvSpPr>
        <p:spPr>
          <a:xfrm>
            <a:off x="6612072" y="390192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314" name="object 314"/>
          <p:cNvSpPr/>
          <p:nvPr/>
        </p:nvSpPr>
        <p:spPr>
          <a:xfrm>
            <a:off x="6554922" y="3806676"/>
            <a:ext cx="114300" cy="190500"/>
          </a:xfrm>
          <a:prstGeom prst="rect">
            <a:avLst/>
          </a:prstGeom>
          <a:blipFill>
            <a:blip r:embed="rId13" cstate="print"/>
            <a:stretch>
              <a:fillRect/>
            </a:stretch>
          </a:blipFill>
        </p:spPr>
        <p:txBody>
          <a:bodyPr wrap="square" lIns="0" tIns="0" rIns="0" bIns="0" rtlCol="0"/>
          <a:lstStyle/>
          <a:p/>
        </p:txBody>
      </p:sp>
      <p:sp>
        <p:nvSpPr>
          <p:cNvPr id="315" name="object 315"/>
          <p:cNvSpPr/>
          <p:nvPr/>
        </p:nvSpPr>
        <p:spPr>
          <a:xfrm>
            <a:off x="6828766" y="3806676"/>
            <a:ext cx="114300" cy="190500"/>
          </a:xfrm>
          <a:prstGeom prst="rect">
            <a:avLst/>
          </a:prstGeom>
          <a:blipFill>
            <a:blip r:embed="rId13" cstate="print"/>
            <a:stretch>
              <a:fillRect/>
            </a:stretch>
          </a:blipFill>
        </p:spPr>
        <p:txBody>
          <a:bodyPr wrap="square" lIns="0" tIns="0" rIns="0" bIns="0" rtlCol="0"/>
          <a:lstStyle/>
          <a:p/>
        </p:txBody>
      </p:sp>
      <p:sp>
        <p:nvSpPr>
          <p:cNvPr id="316" name="object 316"/>
          <p:cNvSpPr/>
          <p:nvPr/>
        </p:nvSpPr>
        <p:spPr>
          <a:xfrm>
            <a:off x="7480668" y="390192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317" name="object 317"/>
          <p:cNvSpPr/>
          <p:nvPr/>
        </p:nvSpPr>
        <p:spPr>
          <a:xfrm>
            <a:off x="7423518" y="3806676"/>
            <a:ext cx="114300" cy="190500"/>
          </a:xfrm>
          <a:prstGeom prst="rect">
            <a:avLst/>
          </a:prstGeom>
          <a:blipFill>
            <a:blip r:embed="rId13" cstate="print"/>
            <a:stretch>
              <a:fillRect/>
            </a:stretch>
          </a:blipFill>
        </p:spPr>
        <p:txBody>
          <a:bodyPr wrap="square" lIns="0" tIns="0" rIns="0" bIns="0" rtlCol="0"/>
          <a:lstStyle/>
          <a:p/>
        </p:txBody>
      </p:sp>
      <p:sp>
        <p:nvSpPr>
          <p:cNvPr id="318" name="object 318"/>
          <p:cNvSpPr/>
          <p:nvPr/>
        </p:nvSpPr>
        <p:spPr>
          <a:xfrm>
            <a:off x="7697361" y="3806676"/>
            <a:ext cx="114300" cy="190500"/>
          </a:xfrm>
          <a:prstGeom prst="rect">
            <a:avLst/>
          </a:prstGeom>
          <a:blipFill>
            <a:blip r:embed="rId13" cstate="print"/>
            <a:stretch>
              <a:fillRect/>
            </a:stretch>
          </a:blipFill>
        </p:spPr>
        <p:txBody>
          <a:bodyPr wrap="square" lIns="0" tIns="0" rIns="0" bIns="0" rtlCol="0"/>
          <a:lstStyle/>
          <a:p/>
        </p:txBody>
      </p:sp>
      <p:sp>
        <p:nvSpPr>
          <p:cNvPr id="319" name="object 319"/>
          <p:cNvSpPr/>
          <p:nvPr/>
        </p:nvSpPr>
        <p:spPr>
          <a:xfrm>
            <a:off x="5148864"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320" name="object 320"/>
          <p:cNvSpPr txBox="1"/>
          <p:nvPr/>
        </p:nvSpPr>
        <p:spPr>
          <a:xfrm>
            <a:off x="5163144" y="3782546"/>
            <a:ext cx="567690" cy="238760"/>
          </a:xfrm>
          <a:prstGeom prst="rect">
            <a:avLst/>
          </a:prstGeom>
        </p:spPr>
        <p:txBody>
          <a:bodyPr vert="horz" wrap="square" lIns="0" tIns="12700" rIns="0" bIns="0" rtlCol="0">
            <a:spAutoFit/>
          </a:bodyPr>
          <a:lstStyle/>
          <a:p>
            <a:pPr marL="10287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21" name="object 321"/>
          <p:cNvSpPr/>
          <p:nvPr/>
        </p:nvSpPr>
        <p:spPr>
          <a:xfrm>
            <a:off x="5148864" y="3619967"/>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22" name="object 322"/>
          <p:cNvSpPr/>
          <p:nvPr/>
        </p:nvSpPr>
        <p:spPr>
          <a:xfrm>
            <a:off x="5148865" y="4029918"/>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323" name="object 323"/>
          <p:cNvSpPr/>
          <p:nvPr/>
        </p:nvSpPr>
        <p:spPr>
          <a:xfrm>
            <a:off x="6017460"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324" name="object 324"/>
          <p:cNvSpPr txBox="1"/>
          <p:nvPr/>
        </p:nvSpPr>
        <p:spPr>
          <a:xfrm>
            <a:off x="6029284" y="3782546"/>
            <a:ext cx="567690" cy="238760"/>
          </a:xfrm>
          <a:prstGeom prst="rect">
            <a:avLst/>
          </a:prstGeom>
        </p:spPr>
        <p:txBody>
          <a:bodyPr vert="horz" wrap="square" lIns="0" tIns="12700" rIns="0" bIns="0" rtlCol="0">
            <a:spAutoFit/>
          </a:bodyPr>
          <a:lstStyle/>
          <a:p>
            <a:pPr marL="10541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25" name="object 325"/>
          <p:cNvSpPr/>
          <p:nvPr/>
        </p:nvSpPr>
        <p:spPr>
          <a:xfrm>
            <a:off x="6017460" y="3619967"/>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26" name="object 326"/>
          <p:cNvSpPr/>
          <p:nvPr/>
        </p:nvSpPr>
        <p:spPr>
          <a:xfrm>
            <a:off x="6013205" y="402991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327" name="object 327"/>
          <p:cNvSpPr/>
          <p:nvPr/>
        </p:nvSpPr>
        <p:spPr>
          <a:xfrm>
            <a:off x="6886057"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328" name="object 328"/>
          <p:cNvSpPr txBox="1"/>
          <p:nvPr/>
        </p:nvSpPr>
        <p:spPr>
          <a:xfrm>
            <a:off x="6895017" y="3782546"/>
            <a:ext cx="567690" cy="238760"/>
          </a:xfrm>
          <a:prstGeom prst="rect">
            <a:avLst/>
          </a:prstGeom>
        </p:spPr>
        <p:txBody>
          <a:bodyPr vert="horz" wrap="square" lIns="0" tIns="12700" rIns="0" bIns="0" rtlCol="0">
            <a:spAutoFit/>
          </a:bodyPr>
          <a:lstStyle/>
          <a:p>
            <a:pPr marL="10795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29" name="object 329"/>
          <p:cNvSpPr/>
          <p:nvPr/>
        </p:nvSpPr>
        <p:spPr>
          <a:xfrm>
            <a:off x="6886057" y="3618401"/>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30" name="object 330"/>
          <p:cNvSpPr/>
          <p:nvPr/>
        </p:nvSpPr>
        <p:spPr>
          <a:xfrm>
            <a:off x="6881802" y="402991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331" name="object 331"/>
          <p:cNvSpPr/>
          <p:nvPr/>
        </p:nvSpPr>
        <p:spPr>
          <a:xfrm>
            <a:off x="7754651"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332" name="object 332"/>
          <p:cNvSpPr txBox="1"/>
          <p:nvPr/>
        </p:nvSpPr>
        <p:spPr>
          <a:xfrm>
            <a:off x="7767987" y="3782546"/>
            <a:ext cx="567690" cy="238760"/>
          </a:xfrm>
          <a:prstGeom prst="rect">
            <a:avLst/>
          </a:prstGeom>
        </p:spPr>
        <p:txBody>
          <a:bodyPr vert="horz" wrap="square" lIns="0" tIns="12700" rIns="0" bIns="0" rtlCol="0">
            <a:spAutoFit/>
          </a:bodyPr>
          <a:lstStyle/>
          <a:p>
            <a:pPr marL="10414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33" name="object 333"/>
          <p:cNvSpPr/>
          <p:nvPr/>
        </p:nvSpPr>
        <p:spPr>
          <a:xfrm>
            <a:off x="7754651" y="3616835"/>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34" name="object 334"/>
          <p:cNvSpPr/>
          <p:nvPr/>
        </p:nvSpPr>
        <p:spPr>
          <a:xfrm>
            <a:off x="7757262" y="402991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335" name="object 335"/>
          <p:cNvSpPr/>
          <p:nvPr/>
        </p:nvSpPr>
        <p:spPr>
          <a:xfrm>
            <a:off x="5743476" y="3010168"/>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336" name="object 336"/>
          <p:cNvSpPr/>
          <p:nvPr/>
        </p:nvSpPr>
        <p:spPr>
          <a:xfrm>
            <a:off x="5686325" y="2914918"/>
            <a:ext cx="114300" cy="190500"/>
          </a:xfrm>
          <a:prstGeom prst="rect">
            <a:avLst/>
          </a:prstGeom>
          <a:blipFill>
            <a:blip r:embed="rId13" cstate="print"/>
            <a:stretch>
              <a:fillRect/>
            </a:stretch>
          </a:blipFill>
        </p:spPr>
        <p:txBody>
          <a:bodyPr wrap="square" lIns="0" tIns="0" rIns="0" bIns="0" rtlCol="0"/>
          <a:lstStyle/>
          <a:p/>
        </p:txBody>
      </p:sp>
      <p:sp>
        <p:nvSpPr>
          <p:cNvPr id="337" name="object 337"/>
          <p:cNvSpPr/>
          <p:nvPr/>
        </p:nvSpPr>
        <p:spPr>
          <a:xfrm>
            <a:off x="5960169" y="2914918"/>
            <a:ext cx="114300" cy="190500"/>
          </a:xfrm>
          <a:prstGeom prst="rect">
            <a:avLst/>
          </a:prstGeom>
          <a:blipFill>
            <a:blip r:embed="rId13" cstate="print"/>
            <a:stretch>
              <a:fillRect/>
            </a:stretch>
          </a:blipFill>
        </p:spPr>
        <p:txBody>
          <a:bodyPr wrap="square" lIns="0" tIns="0" rIns="0" bIns="0" rtlCol="0"/>
          <a:lstStyle/>
          <a:p/>
        </p:txBody>
      </p:sp>
      <p:sp>
        <p:nvSpPr>
          <p:cNvPr id="338" name="object 338"/>
          <p:cNvSpPr/>
          <p:nvPr/>
        </p:nvSpPr>
        <p:spPr>
          <a:xfrm>
            <a:off x="6612072" y="3010168"/>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339" name="object 339"/>
          <p:cNvSpPr/>
          <p:nvPr/>
        </p:nvSpPr>
        <p:spPr>
          <a:xfrm>
            <a:off x="6554922" y="2914918"/>
            <a:ext cx="114300" cy="190500"/>
          </a:xfrm>
          <a:prstGeom prst="rect">
            <a:avLst/>
          </a:prstGeom>
          <a:blipFill>
            <a:blip r:embed="rId13" cstate="print"/>
            <a:stretch>
              <a:fillRect/>
            </a:stretch>
          </a:blipFill>
        </p:spPr>
        <p:txBody>
          <a:bodyPr wrap="square" lIns="0" tIns="0" rIns="0" bIns="0" rtlCol="0"/>
          <a:lstStyle/>
          <a:p/>
        </p:txBody>
      </p:sp>
      <p:sp>
        <p:nvSpPr>
          <p:cNvPr id="340" name="object 340"/>
          <p:cNvSpPr/>
          <p:nvPr/>
        </p:nvSpPr>
        <p:spPr>
          <a:xfrm>
            <a:off x="6828766" y="2914918"/>
            <a:ext cx="114300" cy="190500"/>
          </a:xfrm>
          <a:prstGeom prst="rect">
            <a:avLst/>
          </a:prstGeom>
          <a:blipFill>
            <a:blip r:embed="rId13" cstate="print"/>
            <a:stretch>
              <a:fillRect/>
            </a:stretch>
          </a:blipFill>
        </p:spPr>
        <p:txBody>
          <a:bodyPr wrap="square" lIns="0" tIns="0" rIns="0" bIns="0" rtlCol="0"/>
          <a:lstStyle/>
          <a:p/>
        </p:txBody>
      </p:sp>
      <p:sp>
        <p:nvSpPr>
          <p:cNvPr id="341" name="object 341"/>
          <p:cNvSpPr/>
          <p:nvPr/>
        </p:nvSpPr>
        <p:spPr>
          <a:xfrm>
            <a:off x="7480668" y="3010168"/>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342" name="object 342"/>
          <p:cNvSpPr/>
          <p:nvPr/>
        </p:nvSpPr>
        <p:spPr>
          <a:xfrm>
            <a:off x="7423518" y="2914918"/>
            <a:ext cx="114300" cy="190500"/>
          </a:xfrm>
          <a:prstGeom prst="rect">
            <a:avLst/>
          </a:prstGeom>
          <a:blipFill>
            <a:blip r:embed="rId13" cstate="print"/>
            <a:stretch>
              <a:fillRect/>
            </a:stretch>
          </a:blipFill>
        </p:spPr>
        <p:txBody>
          <a:bodyPr wrap="square" lIns="0" tIns="0" rIns="0" bIns="0" rtlCol="0"/>
          <a:lstStyle/>
          <a:p/>
        </p:txBody>
      </p:sp>
      <p:sp>
        <p:nvSpPr>
          <p:cNvPr id="343" name="object 343"/>
          <p:cNvSpPr/>
          <p:nvPr/>
        </p:nvSpPr>
        <p:spPr>
          <a:xfrm>
            <a:off x="7697361" y="2914918"/>
            <a:ext cx="114300" cy="190500"/>
          </a:xfrm>
          <a:prstGeom prst="rect">
            <a:avLst/>
          </a:prstGeom>
          <a:blipFill>
            <a:blip r:embed="rId13" cstate="print"/>
            <a:stretch>
              <a:fillRect/>
            </a:stretch>
          </a:blipFill>
        </p:spPr>
        <p:txBody>
          <a:bodyPr wrap="square" lIns="0" tIns="0" rIns="0" bIns="0" rtlCol="0"/>
          <a:lstStyle/>
          <a:p/>
        </p:txBody>
      </p:sp>
      <p:sp>
        <p:nvSpPr>
          <p:cNvPr id="344" name="object 344"/>
          <p:cNvSpPr/>
          <p:nvPr/>
        </p:nvSpPr>
        <p:spPr>
          <a:xfrm>
            <a:off x="5148864"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345" name="object 345"/>
          <p:cNvSpPr txBox="1"/>
          <p:nvPr/>
        </p:nvSpPr>
        <p:spPr>
          <a:xfrm>
            <a:off x="5163144" y="2890787"/>
            <a:ext cx="567690" cy="238760"/>
          </a:xfrm>
          <a:prstGeom prst="rect">
            <a:avLst/>
          </a:prstGeom>
        </p:spPr>
        <p:txBody>
          <a:bodyPr vert="horz" wrap="square" lIns="0" tIns="12700" rIns="0" bIns="0" rtlCol="0">
            <a:spAutoFit/>
          </a:bodyPr>
          <a:lstStyle/>
          <a:p>
            <a:pPr marL="10287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46" name="object 346"/>
          <p:cNvSpPr/>
          <p:nvPr/>
        </p:nvSpPr>
        <p:spPr>
          <a:xfrm>
            <a:off x="5148864" y="2728208"/>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47" name="object 347"/>
          <p:cNvSpPr/>
          <p:nvPr/>
        </p:nvSpPr>
        <p:spPr>
          <a:xfrm>
            <a:off x="5144610" y="3133477"/>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348" name="object 348"/>
          <p:cNvSpPr/>
          <p:nvPr/>
        </p:nvSpPr>
        <p:spPr>
          <a:xfrm>
            <a:off x="6017460"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349" name="object 349"/>
          <p:cNvSpPr txBox="1"/>
          <p:nvPr/>
        </p:nvSpPr>
        <p:spPr>
          <a:xfrm>
            <a:off x="6029284" y="2890787"/>
            <a:ext cx="567690" cy="238760"/>
          </a:xfrm>
          <a:prstGeom prst="rect">
            <a:avLst/>
          </a:prstGeom>
        </p:spPr>
        <p:txBody>
          <a:bodyPr vert="horz" wrap="square" lIns="0" tIns="12700" rIns="0" bIns="0" rtlCol="0">
            <a:spAutoFit/>
          </a:bodyPr>
          <a:lstStyle/>
          <a:p>
            <a:pPr marL="10541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50" name="object 350"/>
          <p:cNvSpPr/>
          <p:nvPr/>
        </p:nvSpPr>
        <p:spPr>
          <a:xfrm>
            <a:off x="6017460" y="2728208"/>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51" name="object 351"/>
          <p:cNvSpPr/>
          <p:nvPr/>
        </p:nvSpPr>
        <p:spPr>
          <a:xfrm>
            <a:off x="6008949" y="3133477"/>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352" name="object 352"/>
          <p:cNvSpPr/>
          <p:nvPr/>
        </p:nvSpPr>
        <p:spPr>
          <a:xfrm>
            <a:off x="6886057"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353" name="object 353"/>
          <p:cNvSpPr txBox="1"/>
          <p:nvPr/>
        </p:nvSpPr>
        <p:spPr>
          <a:xfrm>
            <a:off x="6895017" y="2890787"/>
            <a:ext cx="567690" cy="238760"/>
          </a:xfrm>
          <a:prstGeom prst="rect">
            <a:avLst/>
          </a:prstGeom>
        </p:spPr>
        <p:txBody>
          <a:bodyPr vert="horz" wrap="square" lIns="0" tIns="12700" rIns="0" bIns="0" rtlCol="0">
            <a:spAutoFit/>
          </a:bodyPr>
          <a:lstStyle/>
          <a:p>
            <a:pPr marL="10795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54" name="object 354"/>
          <p:cNvSpPr/>
          <p:nvPr/>
        </p:nvSpPr>
        <p:spPr>
          <a:xfrm>
            <a:off x="6886057" y="2726643"/>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55" name="object 355"/>
          <p:cNvSpPr/>
          <p:nvPr/>
        </p:nvSpPr>
        <p:spPr>
          <a:xfrm>
            <a:off x="6877546" y="3133477"/>
            <a:ext cx="599440" cy="154305"/>
          </a:xfrm>
          <a:custGeom>
            <a:avLst/>
            <a:gdLst/>
            <a:ahLst/>
            <a:cxnLst/>
            <a:rect l="l" t="t" r="r" b="b"/>
            <a:pathLst>
              <a:path w="599440"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356" name="object 356"/>
          <p:cNvSpPr/>
          <p:nvPr/>
        </p:nvSpPr>
        <p:spPr>
          <a:xfrm>
            <a:off x="7754651"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357" name="object 357"/>
          <p:cNvSpPr txBox="1"/>
          <p:nvPr/>
        </p:nvSpPr>
        <p:spPr>
          <a:xfrm>
            <a:off x="7767987" y="2890787"/>
            <a:ext cx="567690" cy="238760"/>
          </a:xfrm>
          <a:prstGeom prst="rect">
            <a:avLst/>
          </a:prstGeom>
        </p:spPr>
        <p:txBody>
          <a:bodyPr vert="horz" wrap="square" lIns="0" tIns="12700" rIns="0" bIns="0" rtlCol="0">
            <a:spAutoFit/>
          </a:bodyPr>
          <a:lstStyle/>
          <a:p>
            <a:pPr marL="10414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58" name="object 358"/>
          <p:cNvSpPr/>
          <p:nvPr/>
        </p:nvSpPr>
        <p:spPr>
          <a:xfrm>
            <a:off x="7754651" y="2725077"/>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359" name="object 359"/>
          <p:cNvSpPr/>
          <p:nvPr/>
        </p:nvSpPr>
        <p:spPr>
          <a:xfrm>
            <a:off x="7753007" y="3133477"/>
            <a:ext cx="599440" cy="154305"/>
          </a:xfrm>
          <a:custGeom>
            <a:avLst/>
            <a:gdLst/>
            <a:ahLst/>
            <a:cxnLst/>
            <a:rect l="l" t="t" r="r" b="b"/>
            <a:pathLst>
              <a:path w="599440"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360" name="object 360"/>
          <p:cNvSpPr/>
          <p:nvPr/>
        </p:nvSpPr>
        <p:spPr>
          <a:xfrm>
            <a:off x="5144609" y="2725077"/>
            <a:ext cx="603250" cy="562610"/>
          </a:xfrm>
          <a:custGeom>
            <a:avLst/>
            <a:gdLst/>
            <a:ahLst/>
            <a:cxnLst/>
            <a:rect l="l" t="t" r="r" b="b"/>
            <a:pathLst>
              <a:path w="603250" h="562610">
                <a:moveTo>
                  <a:pt x="0" y="0"/>
                </a:moveTo>
                <a:lnTo>
                  <a:pt x="603121" y="0"/>
                </a:lnTo>
                <a:lnTo>
                  <a:pt x="603121" y="562365"/>
                </a:lnTo>
                <a:lnTo>
                  <a:pt x="0" y="562365"/>
                </a:lnTo>
                <a:lnTo>
                  <a:pt x="0" y="0"/>
                </a:lnTo>
                <a:close/>
              </a:path>
            </a:pathLst>
          </a:custGeom>
          <a:ln w="31749">
            <a:solidFill>
              <a:srgbClr val="000000"/>
            </a:solidFill>
          </a:ln>
        </p:spPr>
        <p:txBody>
          <a:bodyPr wrap="square" lIns="0" tIns="0" rIns="0" bIns="0" rtlCol="0"/>
          <a:lstStyle/>
          <a:p/>
        </p:txBody>
      </p:sp>
      <p:sp>
        <p:nvSpPr>
          <p:cNvPr id="361" name="object 361"/>
          <p:cNvSpPr/>
          <p:nvPr/>
        </p:nvSpPr>
        <p:spPr>
          <a:xfrm>
            <a:off x="6008949" y="2725077"/>
            <a:ext cx="603250" cy="562610"/>
          </a:xfrm>
          <a:custGeom>
            <a:avLst/>
            <a:gdLst/>
            <a:ahLst/>
            <a:cxnLst/>
            <a:rect l="l" t="t" r="r" b="b"/>
            <a:pathLst>
              <a:path w="603250" h="562610">
                <a:moveTo>
                  <a:pt x="0" y="0"/>
                </a:moveTo>
                <a:lnTo>
                  <a:pt x="603124" y="0"/>
                </a:lnTo>
                <a:lnTo>
                  <a:pt x="603124" y="562365"/>
                </a:lnTo>
                <a:lnTo>
                  <a:pt x="0" y="562365"/>
                </a:lnTo>
                <a:lnTo>
                  <a:pt x="0" y="0"/>
                </a:lnTo>
                <a:close/>
              </a:path>
            </a:pathLst>
          </a:custGeom>
          <a:ln w="31749">
            <a:solidFill>
              <a:srgbClr val="000000"/>
            </a:solidFill>
          </a:ln>
        </p:spPr>
        <p:txBody>
          <a:bodyPr wrap="square" lIns="0" tIns="0" rIns="0" bIns="0" rtlCol="0"/>
          <a:lstStyle/>
          <a:p/>
        </p:txBody>
      </p:sp>
      <p:sp>
        <p:nvSpPr>
          <p:cNvPr id="362" name="object 362"/>
          <p:cNvSpPr/>
          <p:nvPr/>
        </p:nvSpPr>
        <p:spPr>
          <a:xfrm>
            <a:off x="6877546" y="2728984"/>
            <a:ext cx="603250" cy="562610"/>
          </a:xfrm>
          <a:custGeom>
            <a:avLst/>
            <a:gdLst/>
            <a:ahLst/>
            <a:cxnLst/>
            <a:rect l="l" t="t" r="r" b="b"/>
            <a:pathLst>
              <a:path w="603250" h="562610">
                <a:moveTo>
                  <a:pt x="0" y="0"/>
                </a:moveTo>
                <a:lnTo>
                  <a:pt x="603125" y="0"/>
                </a:lnTo>
                <a:lnTo>
                  <a:pt x="603125" y="562365"/>
                </a:lnTo>
                <a:lnTo>
                  <a:pt x="0" y="562365"/>
                </a:lnTo>
                <a:lnTo>
                  <a:pt x="0" y="0"/>
                </a:lnTo>
                <a:close/>
              </a:path>
            </a:pathLst>
          </a:custGeom>
          <a:ln w="31749">
            <a:solidFill>
              <a:srgbClr val="000000"/>
            </a:solidFill>
          </a:ln>
        </p:spPr>
        <p:txBody>
          <a:bodyPr wrap="square" lIns="0" tIns="0" rIns="0" bIns="0" rtlCol="0"/>
          <a:lstStyle/>
          <a:p/>
        </p:txBody>
      </p:sp>
      <p:sp>
        <p:nvSpPr>
          <p:cNvPr id="363" name="object 363"/>
          <p:cNvSpPr/>
          <p:nvPr/>
        </p:nvSpPr>
        <p:spPr>
          <a:xfrm>
            <a:off x="7746140" y="2728984"/>
            <a:ext cx="603250" cy="562610"/>
          </a:xfrm>
          <a:custGeom>
            <a:avLst/>
            <a:gdLst/>
            <a:ahLst/>
            <a:cxnLst/>
            <a:rect l="l" t="t" r="r" b="b"/>
            <a:pathLst>
              <a:path w="603250" h="562610">
                <a:moveTo>
                  <a:pt x="0" y="0"/>
                </a:moveTo>
                <a:lnTo>
                  <a:pt x="603125" y="0"/>
                </a:lnTo>
                <a:lnTo>
                  <a:pt x="603125" y="562365"/>
                </a:lnTo>
                <a:lnTo>
                  <a:pt x="0" y="562365"/>
                </a:lnTo>
                <a:lnTo>
                  <a:pt x="0" y="0"/>
                </a:lnTo>
                <a:close/>
              </a:path>
            </a:pathLst>
          </a:custGeom>
          <a:ln w="31749">
            <a:solidFill>
              <a:srgbClr val="000000"/>
            </a:solidFill>
          </a:ln>
        </p:spPr>
        <p:txBody>
          <a:bodyPr wrap="square" lIns="0" tIns="0" rIns="0" bIns="0" rtlCol="0"/>
          <a:lstStyle/>
          <a:p/>
        </p:txBody>
      </p:sp>
      <p:sp>
        <p:nvSpPr>
          <p:cNvPr id="364" name="object 364"/>
          <p:cNvSpPr/>
          <p:nvPr/>
        </p:nvSpPr>
        <p:spPr>
          <a:xfrm>
            <a:off x="5148865" y="3619967"/>
            <a:ext cx="594995" cy="564515"/>
          </a:xfrm>
          <a:custGeom>
            <a:avLst/>
            <a:gdLst/>
            <a:ahLst/>
            <a:cxnLst/>
            <a:rect l="l" t="t" r="r" b="b"/>
            <a:pathLst>
              <a:path w="594995" h="564514">
                <a:moveTo>
                  <a:pt x="0" y="0"/>
                </a:moveTo>
                <a:lnTo>
                  <a:pt x="594609" y="0"/>
                </a:lnTo>
                <a:lnTo>
                  <a:pt x="594609" y="563916"/>
                </a:lnTo>
                <a:lnTo>
                  <a:pt x="0" y="563916"/>
                </a:lnTo>
                <a:lnTo>
                  <a:pt x="0" y="0"/>
                </a:lnTo>
                <a:close/>
              </a:path>
            </a:pathLst>
          </a:custGeom>
          <a:ln w="31749">
            <a:solidFill>
              <a:srgbClr val="000000"/>
            </a:solidFill>
          </a:ln>
        </p:spPr>
        <p:txBody>
          <a:bodyPr wrap="square" lIns="0" tIns="0" rIns="0" bIns="0" rtlCol="0"/>
          <a:lstStyle/>
          <a:p/>
        </p:txBody>
      </p:sp>
      <p:sp>
        <p:nvSpPr>
          <p:cNvPr id="365" name="object 365"/>
          <p:cNvSpPr/>
          <p:nvPr/>
        </p:nvSpPr>
        <p:spPr>
          <a:xfrm>
            <a:off x="6019127" y="3619967"/>
            <a:ext cx="594995" cy="564515"/>
          </a:xfrm>
          <a:custGeom>
            <a:avLst/>
            <a:gdLst/>
            <a:ahLst/>
            <a:cxnLst/>
            <a:rect l="l" t="t" r="r" b="b"/>
            <a:pathLst>
              <a:path w="594995" h="564514">
                <a:moveTo>
                  <a:pt x="0" y="0"/>
                </a:moveTo>
                <a:lnTo>
                  <a:pt x="594610" y="0"/>
                </a:lnTo>
                <a:lnTo>
                  <a:pt x="594610" y="563916"/>
                </a:lnTo>
                <a:lnTo>
                  <a:pt x="0" y="563916"/>
                </a:lnTo>
                <a:lnTo>
                  <a:pt x="0" y="0"/>
                </a:lnTo>
                <a:close/>
              </a:path>
            </a:pathLst>
          </a:custGeom>
          <a:ln w="31749">
            <a:solidFill>
              <a:srgbClr val="000000"/>
            </a:solidFill>
          </a:ln>
        </p:spPr>
        <p:txBody>
          <a:bodyPr wrap="square" lIns="0" tIns="0" rIns="0" bIns="0" rtlCol="0"/>
          <a:lstStyle/>
          <a:p/>
        </p:txBody>
      </p:sp>
      <p:sp>
        <p:nvSpPr>
          <p:cNvPr id="366" name="object 366"/>
          <p:cNvSpPr/>
          <p:nvPr/>
        </p:nvSpPr>
        <p:spPr>
          <a:xfrm>
            <a:off x="6883930" y="3619967"/>
            <a:ext cx="594995" cy="564515"/>
          </a:xfrm>
          <a:custGeom>
            <a:avLst/>
            <a:gdLst/>
            <a:ahLst/>
            <a:cxnLst/>
            <a:rect l="l" t="t" r="r" b="b"/>
            <a:pathLst>
              <a:path w="594995" h="564514">
                <a:moveTo>
                  <a:pt x="0" y="0"/>
                </a:moveTo>
                <a:lnTo>
                  <a:pt x="594610" y="0"/>
                </a:lnTo>
                <a:lnTo>
                  <a:pt x="594610" y="563916"/>
                </a:lnTo>
                <a:lnTo>
                  <a:pt x="0" y="563916"/>
                </a:lnTo>
                <a:lnTo>
                  <a:pt x="0" y="0"/>
                </a:lnTo>
                <a:close/>
              </a:path>
            </a:pathLst>
          </a:custGeom>
          <a:ln w="31749">
            <a:solidFill>
              <a:srgbClr val="000000"/>
            </a:solidFill>
          </a:ln>
        </p:spPr>
        <p:txBody>
          <a:bodyPr wrap="square" lIns="0" tIns="0" rIns="0" bIns="0" rtlCol="0"/>
          <a:lstStyle/>
          <a:p/>
        </p:txBody>
      </p:sp>
      <p:sp>
        <p:nvSpPr>
          <p:cNvPr id="367" name="object 367"/>
          <p:cNvSpPr/>
          <p:nvPr/>
        </p:nvSpPr>
        <p:spPr>
          <a:xfrm>
            <a:off x="7754651" y="3618401"/>
            <a:ext cx="594995" cy="564515"/>
          </a:xfrm>
          <a:custGeom>
            <a:avLst/>
            <a:gdLst/>
            <a:ahLst/>
            <a:cxnLst/>
            <a:rect l="l" t="t" r="r" b="b"/>
            <a:pathLst>
              <a:path w="594995" h="564514">
                <a:moveTo>
                  <a:pt x="0" y="0"/>
                </a:moveTo>
                <a:lnTo>
                  <a:pt x="594610" y="0"/>
                </a:lnTo>
                <a:lnTo>
                  <a:pt x="594610" y="563916"/>
                </a:lnTo>
                <a:lnTo>
                  <a:pt x="0" y="563916"/>
                </a:lnTo>
                <a:lnTo>
                  <a:pt x="0" y="0"/>
                </a:lnTo>
                <a:close/>
              </a:path>
            </a:pathLst>
          </a:custGeom>
          <a:ln w="31749">
            <a:solidFill>
              <a:srgbClr val="000000"/>
            </a:solidFill>
          </a:ln>
        </p:spPr>
        <p:txBody>
          <a:bodyPr wrap="square" lIns="0" tIns="0" rIns="0" bIns="0" rtlCol="0"/>
          <a:lstStyle/>
          <a:p/>
        </p:txBody>
      </p:sp>
      <p:sp>
        <p:nvSpPr>
          <p:cNvPr id="368" name="object 368"/>
          <p:cNvSpPr/>
          <p:nvPr/>
        </p:nvSpPr>
        <p:spPr>
          <a:xfrm>
            <a:off x="5148865" y="4516407"/>
            <a:ext cx="599440" cy="564515"/>
          </a:xfrm>
          <a:custGeom>
            <a:avLst/>
            <a:gdLst/>
            <a:ahLst/>
            <a:cxnLst/>
            <a:rect l="l" t="t" r="r" b="b"/>
            <a:pathLst>
              <a:path w="599439"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369" name="object 369"/>
          <p:cNvSpPr/>
          <p:nvPr/>
        </p:nvSpPr>
        <p:spPr>
          <a:xfrm>
            <a:off x="6012780" y="4517962"/>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370" name="object 370"/>
          <p:cNvSpPr/>
          <p:nvPr/>
        </p:nvSpPr>
        <p:spPr>
          <a:xfrm>
            <a:off x="6877546" y="4513276"/>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371" name="object 371"/>
          <p:cNvSpPr/>
          <p:nvPr/>
        </p:nvSpPr>
        <p:spPr>
          <a:xfrm>
            <a:off x="7754651" y="4517962"/>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372" name="object 372"/>
          <p:cNvSpPr/>
          <p:nvPr/>
        </p:nvSpPr>
        <p:spPr>
          <a:xfrm>
            <a:off x="7753008" y="5412846"/>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373" name="object 373"/>
          <p:cNvSpPr/>
          <p:nvPr/>
        </p:nvSpPr>
        <p:spPr>
          <a:xfrm>
            <a:off x="6877546" y="5409714"/>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374" name="object 374"/>
          <p:cNvSpPr/>
          <p:nvPr/>
        </p:nvSpPr>
        <p:spPr>
          <a:xfrm>
            <a:off x="6012780" y="5409714"/>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375" name="object 375"/>
          <p:cNvSpPr/>
          <p:nvPr/>
        </p:nvSpPr>
        <p:spPr>
          <a:xfrm>
            <a:off x="5146738" y="5409714"/>
            <a:ext cx="599440" cy="564515"/>
          </a:xfrm>
          <a:custGeom>
            <a:avLst/>
            <a:gdLst/>
            <a:ahLst/>
            <a:cxnLst/>
            <a:rect l="l" t="t" r="r" b="b"/>
            <a:pathLst>
              <a:path w="599439"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5447362" y="5080325"/>
            <a:ext cx="0" cy="332740"/>
          </a:xfrm>
          <a:custGeom>
            <a:avLst/>
            <a:gdLst/>
            <a:ahLst/>
            <a:cxnLst/>
            <a:rect l="l" t="t" r="r" b="b"/>
            <a:pathLst>
              <a:path h="332739">
                <a:moveTo>
                  <a:pt x="0" y="0"/>
                </a:moveTo>
                <a:lnTo>
                  <a:pt x="0" y="332521"/>
                </a:lnTo>
              </a:path>
            </a:pathLst>
          </a:custGeom>
          <a:ln w="40481">
            <a:solidFill>
              <a:srgbClr val="000000"/>
            </a:solidFill>
          </a:ln>
        </p:spPr>
        <p:txBody>
          <a:bodyPr wrap="square" lIns="0" tIns="0" rIns="0" bIns="0" rtlCol="0"/>
          <a:lstStyle/>
          <a:p/>
        </p:txBody>
      </p:sp>
      <p:sp>
        <p:nvSpPr>
          <p:cNvPr id="8" name="object 8"/>
          <p:cNvSpPr/>
          <p:nvPr/>
        </p:nvSpPr>
        <p:spPr>
          <a:xfrm>
            <a:off x="5350924" y="5355697"/>
            <a:ext cx="190494" cy="114297"/>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5353305" y="5023116"/>
            <a:ext cx="190494" cy="114297"/>
          </a:xfrm>
          <a:prstGeom prst="rect">
            <a:avLst/>
          </a:prstGeom>
          <a:blipFill>
            <a:blip r:embed="rId1" cstate="print"/>
            <a:stretch>
              <a:fillRect/>
            </a:stretch>
          </a:blipFill>
        </p:spPr>
        <p:txBody>
          <a:bodyPr wrap="square" lIns="0" tIns="0" rIns="0" bIns="0" rtlCol="0"/>
          <a:lstStyle/>
          <a:p/>
        </p:txBody>
      </p:sp>
      <p:sp>
        <p:nvSpPr>
          <p:cNvPr id="10" name="object 10"/>
          <p:cNvSpPr txBox="1">
            <a:spLocks noGrp="1"/>
          </p:cNvSpPr>
          <p:nvPr>
            <p:ph type="title"/>
          </p:nvPr>
        </p:nvSpPr>
        <p:spPr>
          <a:xfrm>
            <a:off x="727482" y="166266"/>
            <a:ext cx="6607809"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Advantages </a:t>
            </a:r>
            <a:r>
              <a:rPr sz="3600" dirty="0">
                <a:solidFill>
                  <a:srgbClr val="00294D"/>
                </a:solidFill>
                <a:latin typeface="Calibri" panose="020F0502020204030204"/>
                <a:cs typeface="Calibri" panose="020F0502020204030204"/>
              </a:rPr>
              <a:t>of </a:t>
            </a:r>
            <a:r>
              <a:rPr sz="3600" spc="-5" dirty="0">
                <a:solidFill>
                  <a:srgbClr val="00294D"/>
                </a:solidFill>
                <a:latin typeface="Calibri" panose="020F0502020204030204"/>
                <a:cs typeface="Calibri" panose="020F0502020204030204"/>
              </a:rPr>
              <a:t>Spatial</a:t>
            </a:r>
            <a:r>
              <a:rPr sz="3600" spc="-2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Architecture</a:t>
            </a:r>
            <a:endParaRPr sz="3600">
              <a:latin typeface="Calibri" panose="020F0502020204030204"/>
              <a:cs typeface="Calibri" panose="020F0502020204030204"/>
            </a:endParaRPr>
          </a:p>
        </p:txBody>
      </p:sp>
      <p:sp>
        <p:nvSpPr>
          <p:cNvPr id="11" name="object 11"/>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32</a:t>
            </a:r>
            <a:endParaRPr sz="1200">
              <a:latin typeface="Arial" panose="020B0604020202020204"/>
              <a:cs typeface="Arial" panose="020B0604020202020204"/>
            </a:endParaRPr>
          </a:p>
        </p:txBody>
      </p:sp>
      <p:sp>
        <p:nvSpPr>
          <p:cNvPr id="12" name="object 12"/>
          <p:cNvSpPr/>
          <p:nvPr/>
        </p:nvSpPr>
        <p:spPr>
          <a:xfrm>
            <a:off x="2091249" y="4968124"/>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13" name="object 13"/>
          <p:cNvSpPr/>
          <p:nvPr/>
        </p:nvSpPr>
        <p:spPr>
          <a:xfrm>
            <a:off x="2091249" y="2778168"/>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14" name="object 14"/>
          <p:cNvSpPr/>
          <p:nvPr/>
        </p:nvSpPr>
        <p:spPr>
          <a:xfrm>
            <a:off x="2080903" y="4394484"/>
            <a:ext cx="200025" cy="318770"/>
          </a:xfrm>
          <a:custGeom>
            <a:avLst/>
            <a:gdLst/>
            <a:ahLst/>
            <a:cxnLst/>
            <a:rect l="l" t="t" r="r" b="b"/>
            <a:pathLst>
              <a:path w="200025" h="318770">
                <a:moveTo>
                  <a:pt x="0" y="0"/>
                </a:moveTo>
                <a:lnTo>
                  <a:pt x="200024" y="0"/>
                </a:lnTo>
                <a:lnTo>
                  <a:pt x="200024" y="318489"/>
                </a:lnTo>
                <a:lnTo>
                  <a:pt x="0" y="318489"/>
                </a:lnTo>
                <a:lnTo>
                  <a:pt x="0" y="0"/>
                </a:lnTo>
                <a:close/>
              </a:path>
            </a:pathLst>
          </a:custGeom>
          <a:ln w="31749">
            <a:solidFill>
              <a:srgbClr val="FFFFFF"/>
            </a:solidFill>
          </a:ln>
        </p:spPr>
        <p:txBody>
          <a:bodyPr wrap="square" lIns="0" tIns="0" rIns="0" bIns="0" rtlCol="0"/>
          <a:lstStyle/>
          <a:p/>
        </p:txBody>
      </p:sp>
      <p:sp>
        <p:nvSpPr>
          <p:cNvPr id="15" name="object 15"/>
          <p:cNvSpPr/>
          <p:nvPr/>
        </p:nvSpPr>
        <p:spPr>
          <a:xfrm>
            <a:off x="1972264" y="433278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16" name="object 16"/>
          <p:cNvSpPr/>
          <p:nvPr/>
        </p:nvSpPr>
        <p:spPr>
          <a:xfrm>
            <a:off x="1972264" y="2777827"/>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17" name="object 17"/>
          <p:cNvSpPr/>
          <p:nvPr/>
        </p:nvSpPr>
        <p:spPr>
          <a:xfrm>
            <a:off x="1985652" y="3758685"/>
            <a:ext cx="295275" cy="318770"/>
          </a:xfrm>
          <a:custGeom>
            <a:avLst/>
            <a:gdLst/>
            <a:ahLst/>
            <a:cxnLst/>
            <a:rect l="l" t="t" r="r" b="b"/>
            <a:pathLst>
              <a:path w="295275" h="318770">
                <a:moveTo>
                  <a:pt x="0" y="0"/>
                </a:moveTo>
                <a:lnTo>
                  <a:pt x="295275" y="0"/>
                </a:lnTo>
                <a:lnTo>
                  <a:pt x="295275" y="318489"/>
                </a:lnTo>
                <a:lnTo>
                  <a:pt x="0" y="318489"/>
                </a:lnTo>
                <a:lnTo>
                  <a:pt x="0" y="0"/>
                </a:lnTo>
                <a:close/>
              </a:path>
            </a:pathLst>
          </a:custGeom>
          <a:ln w="31749">
            <a:solidFill>
              <a:srgbClr val="FFFFFF"/>
            </a:solidFill>
          </a:ln>
        </p:spPr>
        <p:txBody>
          <a:bodyPr wrap="square" lIns="0" tIns="0" rIns="0" bIns="0" rtlCol="0"/>
          <a:lstStyle/>
          <a:p/>
        </p:txBody>
      </p:sp>
      <p:sp>
        <p:nvSpPr>
          <p:cNvPr id="18" name="object 18"/>
          <p:cNvSpPr/>
          <p:nvPr/>
        </p:nvSpPr>
        <p:spPr>
          <a:xfrm>
            <a:off x="1726082" y="306210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19" name="object 19"/>
          <p:cNvSpPr/>
          <p:nvPr/>
        </p:nvSpPr>
        <p:spPr>
          <a:xfrm>
            <a:off x="1726082" y="277793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20" name="object 20"/>
          <p:cNvSpPr/>
          <p:nvPr/>
        </p:nvSpPr>
        <p:spPr>
          <a:xfrm>
            <a:off x="1851360" y="369744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21" name="object 21"/>
          <p:cNvSpPr/>
          <p:nvPr/>
        </p:nvSpPr>
        <p:spPr>
          <a:xfrm>
            <a:off x="1851360" y="2778280"/>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22" name="object 22"/>
          <p:cNvSpPr/>
          <p:nvPr/>
        </p:nvSpPr>
        <p:spPr>
          <a:xfrm>
            <a:off x="1868178" y="3123687"/>
            <a:ext cx="412750" cy="318770"/>
          </a:xfrm>
          <a:custGeom>
            <a:avLst/>
            <a:gdLst/>
            <a:ahLst/>
            <a:cxnLst/>
            <a:rect l="l" t="t" r="r" b="b"/>
            <a:pathLst>
              <a:path w="412750" h="318770">
                <a:moveTo>
                  <a:pt x="0" y="0"/>
                </a:moveTo>
                <a:lnTo>
                  <a:pt x="412749" y="0"/>
                </a:lnTo>
                <a:lnTo>
                  <a:pt x="412749" y="318489"/>
                </a:lnTo>
                <a:lnTo>
                  <a:pt x="0" y="318489"/>
                </a:lnTo>
                <a:lnTo>
                  <a:pt x="0" y="0"/>
                </a:lnTo>
                <a:close/>
              </a:path>
            </a:pathLst>
          </a:custGeom>
          <a:ln w="31749">
            <a:solidFill>
              <a:srgbClr val="FFFFFF"/>
            </a:solidFill>
          </a:ln>
        </p:spPr>
        <p:txBody>
          <a:bodyPr wrap="square" lIns="0" tIns="0" rIns="0" bIns="0" rtlCol="0"/>
          <a:lstStyle/>
          <a:p/>
        </p:txBody>
      </p:sp>
      <p:sp>
        <p:nvSpPr>
          <p:cNvPr id="23" name="object 23"/>
          <p:cNvSpPr/>
          <p:nvPr/>
        </p:nvSpPr>
        <p:spPr>
          <a:xfrm>
            <a:off x="1226999" y="4968124"/>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24" name="object 24"/>
          <p:cNvSpPr/>
          <p:nvPr/>
        </p:nvSpPr>
        <p:spPr>
          <a:xfrm>
            <a:off x="1226999" y="2778168"/>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25" name="object 25"/>
          <p:cNvSpPr/>
          <p:nvPr/>
        </p:nvSpPr>
        <p:spPr>
          <a:xfrm>
            <a:off x="1216653" y="4394484"/>
            <a:ext cx="200025" cy="318770"/>
          </a:xfrm>
          <a:custGeom>
            <a:avLst/>
            <a:gdLst/>
            <a:ahLst/>
            <a:cxnLst/>
            <a:rect l="l" t="t" r="r" b="b"/>
            <a:pathLst>
              <a:path w="200025" h="318770">
                <a:moveTo>
                  <a:pt x="0" y="0"/>
                </a:moveTo>
                <a:lnTo>
                  <a:pt x="200023" y="0"/>
                </a:lnTo>
                <a:lnTo>
                  <a:pt x="200023" y="318489"/>
                </a:lnTo>
                <a:lnTo>
                  <a:pt x="0" y="318489"/>
                </a:lnTo>
                <a:lnTo>
                  <a:pt x="0" y="0"/>
                </a:lnTo>
                <a:close/>
              </a:path>
            </a:pathLst>
          </a:custGeom>
          <a:ln w="31749">
            <a:solidFill>
              <a:srgbClr val="FFFFFF"/>
            </a:solidFill>
          </a:ln>
        </p:spPr>
        <p:txBody>
          <a:bodyPr wrap="square" lIns="0" tIns="0" rIns="0" bIns="0" rtlCol="0"/>
          <a:lstStyle/>
          <a:p/>
        </p:txBody>
      </p:sp>
      <p:sp>
        <p:nvSpPr>
          <p:cNvPr id="26" name="object 26"/>
          <p:cNvSpPr/>
          <p:nvPr/>
        </p:nvSpPr>
        <p:spPr>
          <a:xfrm>
            <a:off x="1108013" y="433278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27" name="object 27"/>
          <p:cNvSpPr/>
          <p:nvPr/>
        </p:nvSpPr>
        <p:spPr>
          <a:xfrm>
            <a:off x="1108013" y="2777827"/>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28" name="object 28"/>
          <p:cNvSpPr/>
          <p:nvPr/>
        </p:nvSpPr>
        <p:spPr>
          <a:xfrm>
            <a:off x="1121402" y="3758685"/>
            <a:ext cx="295275" cy="318770"/>
          </a:xfrm>
          <a:custGeom>
            <a:avLst/>
            <a:gdLst/>
            <a:ahLst/>
            <a:cxnLst/>
            <a:rect l="l" t="t" r="r" b="b"/>
            <a:pathLst>
              <a:path w="295275" h="318770">
                <a:moveTo>
                  <a:pt x="0" y="0"/>
                </a:moveTo>
                <a:lnTo>
                  <a:pt x="295274" y="0"/>
                </a:lnTo>
                <a:lnTo>
                  <a:pt x="295274" y="318489"/>
                </a:lnTo>
                <a:lnTo>
                  <a:pt x="0" y="318489"/>
                </a:lnTo>
                <a:lnTo>
                  <a:pt x="0" y="0"/>
                </a:lnTo>
                <a:close/>
              </a:path>
            </a:pathLst>
          </a:custGeom>
          <a:ln w="31749">
            <a:solidFill>
              <a:srgbClr val="FFFFFF"/>
            </a:solidFill>
          </a:ln>
        </p:spPr>
        <p:txBody>
          <a:bodyPr wrap="square" lIns="0" tIns="0" rIns="0" bIns="0" rtlCol="0"/>
          <a:lstStyle/>
          <a:p/>
        </p:txBody>
      </p:sp>
      <p:sp>
        <p:nvSpPr>
          <p:cNvPr id="29" name="object 29"/>
          <p:cNvSpPr/>
          <p:nvPr/>
        </p:nvSpPr>
        <p:spPr>
          <a:xfrm>
            <a:off x="861832" y="306210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30" name="object 30"/>
          <p:cNvSpPr/>
          <p:nvPr/>
        </p:nvSpPr>
        <p:spPr>
          <a:xfrm>
            <a:off x="861832" y="277793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31" name="object 31"/>
          <p:cNvSpPr/>
          <p:nvPr/>
        </p:nvSpPr>
        <p:spPr>
          <a:xfrm>
            <a:off x="987110" y="369744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32" name="object 32"/>
          <p:cNvSpPr/>
          <p:nvPr/>
        </p:nvSpPr>
        <p:spPr>
          <a:xfrm>
            <a:off x="987110" y="2778280"/>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33" name="object 33"/>
          <p:cNvSpPr/>
          <p:nvPr/>
        </p:nvSpPr>
        <p:spPr>
          <a:xfrm>
            <a:off x="1003928" y="3123687"/>
            <a:ext cx="412750" cy="318770"/>
          </a:xfrm>
          <a:custGeom>
            <a:avLst/>
            <a:gdLst/>
            <a:ahLst/>
            <a:cxnLst/>
            <a:rect l="l" t="t" r="r" b="b"/>
            <a:pathLst>
              <a:path w="412750" h="318770">
                <a:moveTo>
                  <a:pt x="0" y="0"/>
                </a:moveTo>
                <a:lnTo>
                  <a:pt x="412749" y="0"/>
                </a:lnTo>
                <a:lnTo>
                  <a:pt x="412749" y="318489"/>
                </a:lnTo>
                <a:lnTo>
                  <a:pt x="0" y="318489"/>
                </a:lnTo>
                <a:lnTo>
                  <a:pt x="0" y="0"/>
                </a:lnTo>
                <a:close/>
              </a:path>
            </a:pathLst>
          </a:custGeom>
          <a:ln w="31749">
            <a:solidFill>
              <a:srgbClr val="FFFFFF"/>
            </a:solidFill>
          </a:ln>
        </p:spPr>
        <p:txBody>
          <a:bodyPr wrap="square" lIns="0" tIns="0" rIns="0" bIns="0" rtlCol="0"/>
          <a:lstStyle/>
          <a:p/>
        </p:txBody>
      </p:sp>
      <p:sp>
        <p:nvSpPr>
          <p:cNvPr id="34" name="object 34"/>
          <p:cNvSpPr/>
          <p:nvPr/>
        </p:nvSpPr>
        <p:spPr>
          <a:xfrm>
            <a:off x="2954415" y="4968124"/>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35" name="object 35"/>
          <p:cNvSpPr/>
          <p:nvPr/>
        </p:nvSpPr>
        <p:spPr>
          <a:xfrm>
            <a:off x="2954415" y="2778168"/>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36" name="object 36"/>
          <p:cNvSpPr/>
          <p:nvPr/>
        </p:nvSpPr>
        <p:spPr>
          <a:xfrm>
            <a:off x="2944068" y="4394484"/>
            <a:ext cx="200025" cy="318770"/>
          </a:xfrm>
          <a:custGeom>
            <a:avLst/>
            <a:gdLst/>
            <a:ahLst/>
            <a:cxnLst/>
            <a:rect l="l" t="t" r="r" b="b"/>
            <a:pathLst>
              <a:path w="200025" h="318770">
                <a:moveTo>
                  <a:pt x="0" y="0"/>
                </a:moveTo>
                <a:lnTo>
                  <a:pt x="200024" y="0"/>
                </a:lnTo>
                <a:lnTo>
                  <a:pt x="200024" y="318489"/>
                </a:lnTo>
                <a:lnTo>
                  <a:pt x="0" y="318489"/>
                </a:lnTo>
                <a:lnTo>
                  <a:pt x="0" y="0"/>
                </a:lnTo>
                <a:close/>
              </a:path>
            </a:pathLst>
          </a:custGeom>
          <a:ln w="31749">
            <a:solidFill>
              <a:srgbClr val="FFFFFF"/>
            </a:solidFill>
          </a:ln>
        </p:spPr>
        <p:txBody>
          <a:bodyPr wrap="square" lIns="0" tIns="0" rIns="0" bIns="0" rtlCol="0"/>
          <a:lstStyle/>
          <a:p/>
        </p:txBody>
      </p:sp>
      <p:sp>
        <p:nvSpPr>
          <p:cNvPr id="37" name="object 37"/>
          <p:cNvSpPr/>
          <p:nvPr/>
        </p:nvSpPr>
        <p:spPr>
          <a:xfrm>
            <a:off x="2835428" y="433278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38" name="object 38"/>
          <p:cNvSpPr/>
          <p:nvPr/>
        </p:nvSpPr>
        <p:spPr>
          <a:xfrm>
            <a:off x="2835428" y="2777827"/>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39" name="object 39"/>
          <p:cNvSpPr/>
          <p:nvPr/>
        </p:nvSpPr>
        <p:spPr>
          <a:xfrm>
            <a:off x="2848817" y="3758685"/>
            <a:ext cx="295275" cy="318770"/>
          </a:xfrm>
          <a:custGeom>
            <a:avLst/>
            <a:gdLst/>
            <a:ahLst/>
            <a:cxnLst/>
            <a:rect l="l" t="t" r="r" b="b"/>
            <a:pathLst>
              <a:path w="295275" h="318770">
                <a:moveTo>
                  <a:pt x="0" y="0"/>
                </a:moveTo>
                <a:lnTo>
                  <a:pt x="295275" y="0"/>
                </a:lnTo>
                <a:lnTo>
                  <a:pt x="295275" y="318489"/>
                </a:lnTo>
                <a:lnTo>
                  <a:pt x="0" y="318489"/>
                </a:lnTo>
                <a:lnTo>
                  <a:pt x="0" y="0"/>
                </a:lnTo>
                <a:close/>
              </a:path>
            </a:pathLst>
          </a:custGeom>
          <a:ln w="31749">
            <a:solidFill>
              <a:srgbClr val="FFFFFF"/>
            </a:solidFill>
          </a:ln>
        </p:spPr>
        <p:txBody>
          <a:bodyPr wrap="square" lIns="0" tIns="0" rIns="0" bIns="0" rtlCol="0"/>
          <a:lstStyle/>
          <a:p/>
        </p:txBody>
      </p:sp>
      <p:sp>
        <p:nvSpPr>
          <p:cNvPr id="40" name="object 40"/>
          <p:cNvSpPr/>
          <p:nvPr/>
        </p:nvSpPr>
        <p:spPr>
          <a:xfrm>
            <a:off x="2589248" y="306210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41" name="object 41"/>
          <p:cNvSpPr/>
          <p:nvPr/>
        </p:nvSpPr>
        <p:spPr>
          <a:xfrm>
            <a:off x="2589248" y="277793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42" name="object 42"/>
          <p:cNvSpPr/>
          <p:nvPr/>
        </p:nvSpPr>
        <p:spPr>
          <a:xfrm>
            <a:off x="2714525" y="369744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43" name="object 43"/>
          <p:cNvSpPr/>
          <p:nvPr/>
        </p:nvSpPr>
        <p:spPr>
          <a:xfrm>
            <a:off x="2714525" y="2778280"/>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44" name="object 44"/>
          <p:cNvSpPr/>
          <p:nvPr/>
        </p:nvSpPr>
        <p:spPr>
          <a:xfrm>
            <a:off x="2731343" y="3123687"/>
            <a:ext cx="412750" cy="318770"/>
          </a:xfrm>
          <a:custGeom>
            <a:avLst/>
            <a:gdLst/>
            <a:ahLst/>
            <a:cxnLst/>
            <a:rect l="l" t="t" r="r" b="b"/>
            <a:pathLst>
              <a:path w="412750" h="318770">
                <a:moveTo>
                  <a:pt x="0" y="0"/>
                </a:moveTo>
                <a:lnTo>
                  <a:pt x="412749" y="0"/>
                </a:lnTo>
                <a:lnTo>
                  <a:pt x="412749" y="318489"/>
                </a:lnTo>
                <a:lnTo>
                  <a:pt x="0" y="318489"/>
                </a:lnTo>
                <a:lnTo>
                  <a:pt x="0" y="0"/>
                </a:lnTo>
                <a:close/>
              </a:path>
            </a:pathLst>
          </a:custGeom>
          <a:ln w="31749">
            <a:solidFill>
              <a:srgbClr val="FFFFFF"/>
            </a:solidFill>
          </a:ln>
        </p:spPr>
        <p:txBody>
          <a:bodyPr wrap="square" lIns="0" tIns="0" rIns="0" bIns="0" rtlCol="0"/>
          <a:lstStyle/>
          <a:p/>
        </p:txBody>
      </p:sp>
      <p:sp>
        <p:nvSpPr>
          <p:cNvPr id="45" name="object 45"/>
          <p:cNvSpPr/>
          <p:nvPr/>
        </p:nvSpPr>
        <p:spPr>
          <a:xfrm>
            <a:off x="3823010" y="4968124"/>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46" name="object 46"/>
          <p:cNvSpPr/>
          <p:nvPr/>
        </p:nvSpPr>
        <p:spPr>
          <a:xfrm>
            <a:off x="3823010" y="2778168"/>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47" name="object 47"/>
          <p:cNvSpPr/>
          <p:nvPr/>
        </p:nvSpPr>
        <p:spPr>
          <a:xfrm>
            <a:off x="3812664" y="4394484"/>
            <a:ext cx="200025" cy="318770"/>
          </a:xfrm>
          <a:custGeom>
            <a:avLst/>
            <a:gdLst/>
            <a:ahLst/>
            <a:cxnLst/>
            <a:rect l="l" t="t" r="r" b="b"/>
            <a:pathLst>
              <a:path w="200025" h="318770">
                <a:moveTo>
                  <a:pt x="0" y="0"/>
                </a:moveTo>
                <a:lnTo>
                  <a:pt x="200023" y="0"/>
                </a:lnTo>
                <a:lnTo>
                  <a:pt x="200023" y="318489"/>
                </a:lnTo>
                <a:lnTo>
                  <a:pt x="0" y="318489"/>
                </a:lnTo>
                <a:lnTo>
                  <a:pt x="0" y="0"/>
                </a:lnTo>
                <a:close/>
              </a:path>
            </a:pathLst>
          </a:custGeom>
          <a:ln w="31749">
            <a:solidFill>
              <a:srgbClr val="FFFFFF"/>
            </a:solidFill>
          </a:ln>
        </p:spPr>
        <p:txBody>
          <a:bodyPr wrap="square" lIns="0" tIns="0" rIns="0" bIns="0" rtlCol="0"/>
          <a:lstStyle/>
          <a:p/>
        </p:txBody>
      </p:sp>
      <p:sp>
        <p:nvSpPr>
          <p:cNvPr id="48" name="object 48"/>
          <p:cNvSpPr/>
          <p:nvPr/>
        </p:nvSpPr>
        <p:spPr>
          <a:xfrm>
            <a:off x="3704024" y="433278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49" name="object 49"/>
          <p:cNvSpPr/>
          <p:nvPr/>
        </p:nvSpPr>
        <p:spPr>
          <a:xfrm>
            <a:off x="3704024" y="2777827"/>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50" name="object 50"/>
          <p:cNvSpPr/>
          <p:nvPr/>
        </p:nvSpPr>
        <p:spPr>
          <a:xfrm>
            <a:off x="3717413" y="3758685"/>
            <a:ext cx="295275" cy="318770"/>
          </a:xfrm>
          <a:custGeom>
            <a:avLst/>
            <a:gdLst/>
            <a:ahLst/>
            <a:cxnLst/>
            <a:rect l="l" t="t" r="r" b="b"/>
            <a:pathLst>
              <a:path w="295275" h="318770">
                <a:moveTo>
                  <a:pt x="0" y="0"/>
                </a:moveTo>
                <a:lnTo>
                  <a:pt x="295274" y="0"/>
                </a:lnTo>
                <a:lnTo>
                  <a:pt x="295274" y="318489"/>
                </a:lnTo>
                <a:lnTo>
                  <a:pt x="0" y="318489"/>
                </a:lnTo>
                <a:lnTo>
                  <a:pt x="0" y="0"/>
                </a:lnTo>
                <a:close/>
              </a:path>
            </a:pathLst>
          </a:custGeom>
          <a:ln w="31749">
            <a:solidFill>
              <a:srgbClr val="FFFFFF"/>
            </a:solidFill>
          </a:ln>
        </p:spPr>
        <p:txBody>
          <a:bodyPr wrap="square" lIns="0" tIns="0" rIns="0" bIns="0" rtlCol="0"/>
          <a:lstStyle/>
          <a:p/>
        </p:txBody>
      </p:sp>
      <p:sp>
        <p:nvSpPr>
          <p:cNvPr id="51" name="object 51"/>
          <p:cNvSpPr/>
          <p:nvPr/>
        </p:nvSpPr>
        <p:spPr>
          <a:xfrm>
            <a:off x="3457842" y="306210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52" name="object 52"/>
          <p:cNvSpPr/>
          <p:nvPr/>
        </p:nvSpPr>
        <p:spPr>
          <a:xfrm>
            <a:off x="3457842" y="277793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53" name="object 53"/>
          <p:cNvSpPr/>
          <p:nvPr/>
        </p:nvSpPr>
        <p:spPr>
          <a:xfrm>
            <a:off x="3583121" y="3697442"/>
            <a:ext cx="95250" cy="95250"/>
          </a:xfrm>
          <a:custGeom>
            <a:avLst/>
            <a:gdLst/>
            <a:ahLst/>
            <a:cxnLst/>
            <a:rect l="l" t="t" r="r" b="b"/>
            <a:pathLst>
              <a:path w="95250" h="95250">
                <a:moveTo>
                  <a:pt x="95250" y="0"/>
                </a:moveTo>
                <a:lnTo>
                  <a:pt x="0" y="0"/>
                </a:lnTo>
                <a:lnTo>
                  <a:pt x="47625" y="95250"/>
                </a:lnTo>
                <a:lnTo>
                  <a:pt x="95250" y="0"/>
                </a:lnTo>
                <a:close/>
              </a:path>
            </a:pathLst>
          </a:custGeom>
          <a:solidFill>
            <a:srgbClr val="000000"/>
          </a:solidFill>
        </p:spPr>
        <p:txBody>
          <a:bodyPr wrap="square" lIns="0" tIns="0" rIns="0" bIns="0" rtlCol="0"/>
          <a:lstStyle/>
          <a:p/>
        </p:txBody>
      </p:sp>
      <p:sp>
        <p:nvSpPr>
          <p:cNvPr id="54" name="object 54"/>
          <p:cNvSpPr/>
          <p:nvPr/>
        </p:nvSpPr>
        <p:spPr>
          <a:xfrm>
            <a:off x="3583121" y="2778280"/>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000000"/>
          </a:solidFill>
        </p:spPr>
        <p:txBody>
          <a:bodyPr wrap="square" lIns="0" tIns="0" rIns="0" bIns="0" rtlCol="0"/>
          <a:lstStyle/>
          <a:p/>
        </p:txBody>
      </p:sp>
      <p:sp>
        <p:nvSpPr>
          <p:cNvPr id="55" name="object 55"/>
          <p:cNvSpPr/>
          <p:nvPr/>
        </p:nvSpPr>
        <p:spPr>
          <a:xfrm>
            <a:off x="3599939" y="3123687"/>
            <a:ext cx="412750" cy="318770"/>
          </a:xfrm>
          <a:custGeom>
            <a:avLst/>
            <a:gdLst/>
            <a:ahLst/>
            <a:cxnLst/>
            <a:rect l="l" t="t" r="r" b="b"/>
            <a:pathLst>
              <a:path w="412750" h="318770">
                <a:moveTo>
                  <a:pt x="0" y="0"/>
                </a:moveTo>
                <a:lnTo>
                  <a:pt x="412749" y="0"/>
                </a:lnTo>
                <a:lnTo>
                  <a:pt x="412749" y="318489"/>
                </a:lnTo>
                <a:lnTo>
                  <a:pt x="0" y="318489"/>
                </a:lnTo>
                <a:lnTo>
                  <a:pt x="0" y="0"/>
                </a:lnTo>
                <a:close/>
              </a:path>
            </a:pathLst>
          </a:custGeom>
          <a:ln w="31749">
            <a:solidFill>
              <a:srgbClr val="FFFFFF"/>
            </a:solidFill>
          </a:ln>
        </p:spPr>
        <p:txBody>
          <a:bodyPr wrap="square" lIns="0" tIns="0" rIns="0" bIns="0" rtlCol="0"/>
          <a:lstStyle/>
          <a:p/>
        </p:txBody>
      </p:sp>
      <p:sp>
        <p:nvSpPr>
          <p:cNvPr id="56" name="object 56"/>
          <p:cNvSpPr/>
          <p:nvPr/>
        </p:nvSpPr>
        <p:spPr>
          <a:xfrm>
            <a:off x="794734" y="2412280"/>
            <a:ext cx="3200400" cy="365760"/>
          </a:xfrm>
          <a:custGeom>
            <a:avLst/>
            <a:gdLst/>
            <a:ahLst/>
            <a:cxnLst/>
            <a:rect l="l" t="t" r="r" b="b"/>
            <a:pathLst>
              <a:path w="3200400" h="365760">
                <a:moveTo>
                  <a:pt x="0" y="0"/>
                </a:moveTo>
                <a:lnTo>
                  <a:pt x="3200398" y="0"/>
                </a:lnTo>
                <a:lnTo>
                  <a:pt x="3200398" y="365715"/>
                </a:lnTo>
                <a:lnTo>
                  <a:pt x="0" y="365715"/>
                </a:lnTo>
                <a:lnTo>
                  <a:pt x="0" y="0"/>
                </a:lnTo>
                <a:close/>
              </a:path>
            </a:pathLst>
          </a:custGeom>
          <a:ln w="31749">
            <a:solidFill>
              <a:srgbClr val="4675A3"/>
            </a:solidFill>
          </a:ln>
        </p:spPr>
        <p:txBody>
          <a:bodyPr wrap="square" lIns="0" tIns="0" rIns="0" bIns="0" rtlCol="0"/>
          <a:lstStyle/>
          <a:p/>
        </p:txBody>
      </p:sp>
      <p:sp>
        <p:nvSpPr>
          <p:cNvPr id="57" name="object 57"/>
          <p:cNvSpPr/>
          <p:nvPr/>
        </p:nvSpPr>
        <p:spPr>
          <a:xfrm>
            <a:off x="794734" y="2029969"/>
            <a:ext cx="3200400" cy="365760"/>
          </a:xfrm>
          <a:custGeom>
            <a:avLst/>
            <a:gdLst/>
            <a:ahLst/>
            <a:cxnLst/>
            <a:rect l="l" t="t" r="r" b="b"/>
            <a:pathLst>
              <a:path w="3200400" h="365760">
                <a:moveTo>
                  <a:pt x="0" y="0"/>
                </a:moveTo>
                <a:lnTo>
                  <a:pt x="3200399" y="0"/>
                </a:lnTo>
                <a:lnTo>
                  <a:pt x="3200399" y="365716"/>
                </a:lnTo>
                <a:lnTo>
                  <a:pt x="0" y="365716"/>
                </a:lnTo>
                <a:lnTo>
                  <a:pt x="0" y="0"/>
                </a:lnTo>
                <a:close/>
              </a:path>
            </a:pathLst>
          </a:custGeom>
          <a:ln w="31749">
            <a:solidFill>
              <a:srgbClr val="000000"/>
            </a:solidFill>
          </a:ln>
        </p:spPr>
        <p:txBody>
          <a:bodyPr wrap="square" lIns="0" tIns="0" rIns="0" bIns="0" rtlCol="0"/>
          <a:lstStyle/>
          <a:p/>
        </p:txBody>
      </p:sp>
      <p:sp>
        <p:nvSpPr>
          <p:cNvPr id="58" name="object 58"/>
          <p:cNvSpPr/>
          <p:nvPr/>
        </p:nvSpPr>
        <p:spPr>
          <a:xfrm>
            <a:off x="3726939" y="2459611"/>
            <a:ext cx="171450" cy="114300"/>
          </a:xfrm>
          <a:custGeom>
            <a:avLst/>
            <a:gdLst/>
            <a:ahLst/>
            <a:cxnLst/>
            <a:rect l="l" t="t" r="r" b="b"/>
            <a:pathLst>
              <a:path w="171450" h="114300">
                <a:moveTo>
                  <a:pt x="171450" y="0"/>
                </a:moveTo>
                <a:lnTo>
                  <a:pt x="0" y="0"/>
                </a:lnTo>
                <a:lnTo>
                  <a:pt x="85725" y="114300"/>
                </a:lnTo>
                <a:lnTo>
                  <a:pt x="171450" y="0"/>
                </a:lnTo>
                <a:close/>
              </a:path>
            </a:pathLst>
          </a:custGeom>
          <a:solidFill>
            <a:srgbClr val="FFFFFF"/>
          </a:solidFill>
        </p:spPr>
        <p:txBody>
          <a:bodyPr wrap="square" lIns="0" tIns="0" rIns="0" bIns="0" rtlCol="0"/>
          <a:lstStyle/>
          <a:p/>
        </p:txBody>
      </p:sp>
      <p:sp>
        <p:nvSpPr>
          <p:cNvPr id="59" name="object 59"/>
          <p:cNvSpPr/>
          <p:nvPr/>
        </p:nvSpPr>
        <p:spPr>
          <a:xfrm>
            <a:off x="3726939" y="2250855"/>
            <a:ext cx="171450" cy="114300"/>
          </a:xfrm>
          <a:custGeom>
            <a:avLst/>
            <a:gdLst/>
            <a:ahLst/>
            <a:cxnLst/>
            <a:rect l="l" t="t" r="r" b="b"/>
            <a:pathLst>
              <a:path w="171450" h="114300">
                <a:moveTo>
                  <a:pt x="85725" y="0"/>
                </a:moveTo>
                <a:lnTo>
                  <a:pt x="0" y="114300"/>
                </a:lnTo>
                <a:lnTo>
                  <a:pt x="171450" y="114300"/>
                </a:lnTo>
                <a:lnTo>
                  <a:pt x="85725" y="0"/>
                </a:lnTo>
                <a:close/>
              </a:path>
            </a:pathLst>
          </a:custGeom>
          <a:solidFill>
            <a:srgbClr val="FFFFFF"/>
          </a:solidFill>
        </p:spPr>
        <p:txBody>
          <a:bodyPr wrap="square" lIns="0" tIns="0" rIns="0" bIns="0" rtlCol="0"/>
          <a:lstStyle/>
          <a:p/>
        </p:txBody>
      </p:sp>
      <p:sp>
        <p:nvSpPr>
          <p:cNvPr id="60" name="object 60"/>
          <p:cNvSpPr/>
          <p:nvPr/>
        </p:nvSpPr>
        <p:spPr>
          <a:xfrm>
            <a:off x="1226999" y="5319743"/>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61" name="object 61"/>
          <p:cNvSpPr/>
          <p:nvPr/>
        </p:nvSpPr>
        <p:spPr>
          <a:xfrm>
            <a:off x="1108013" y="4683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62" name="object 62"/>
          <p:cNvSpPr/>
          <p:nvPr/>
        </p:nvSpPr>
        <p:spPr>
          <a:xfrm>
            <a:off x="987110" y="4048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63" name="object 63"/>
          <p:cNvSpPr/>
          <p:nvPr/>
        </p:nvSpPr>
        <p:spPr>
          <a:xfrm>
            <a:off x="861832" y="3413155"/>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64" name="object 64"/>
          <p:cNvSpPr/>
          <p:nvPr/>
        </p:nvSpPr>
        <p:spPr>
          <a:xfrm>
            <a:off x="794734" y="3157352"/>
            <a:ext cx="594995" cy="256540"/>
          </a:xfrm>
          <a:custGeom>
            <a:avLst/>
            <a:gdLst/>
            <a:ahLst/>
            <a:cxnLst/>
            <a:rect l="l" t="t" r="r" b="b"/>
            <a:pathLst>
              <a:path w="594994" h="256539">
                <a:moveTo>
                  <a:pt x="0" y="0"/>
                </a:moveTo>
                <a:lnTo>
                  <a:pt x="594611" y="0"/>
                </a:lnTo>
                <a:lnTo>
                  <a:pt x="594611" y="255985"/>
                </a:lnTo>
                <a:lnTo>
                  <a:pt x="0" y="255985"/>
                </a:lnTo>
                <a:lnTo>
                  <a:pt x="0" y="0"/>
                </a:lnTo>
                <a:close/>
              </a:path>
            </a:pathLst>
          </a:custGeom>
          <a:ln w="31749">
            <a:solidFill>
              <a:srgbClr val="000000"/>
            </a:solidFill>
          </a:ln>
        </p:spPr>
        <p:txBody>
          <a:bodyPr wrap="square" lIns="0" tIns="0" rIns="0" bIns="0" rtlCol="0"/>
          <a:lstStyle/>
          <a:p/>
        </p:txBody>
      </p:sp>
      <p:sp>
        <p:nvSpPr>
          <p:cNvPr id="65" name="object 65"/>
          <p:cNvSpPr/>
          <p:nvPr/>
        </p:nvSpPr>
        <p:spPr>
          <a:xfrm>
            <a:off x="794733" y="3758685"/>
            <a:ext cx="167640" cy="318770"/>
          </a:xfrm>
          <a:custGeom>
            <a:avLst/>
            <a:gdLst/>
            <a:ahLst/>
            <a:cxnLst/>
            <a:rect l="l" t="t" r="r" b="b"/>
            <a:pathLst>
              <a:path w="167640" h="318770">
                <a:moveTo>
                  <a:pt x="0" y="0"/>
                </a:moveTo>
                <a:lnTo>
                  <a:pt x="167274" y="0"/>
                </a:lnTo>
                <a:lnTo>
                  <a:pt x="167274" y="318489"/>
                </a:lnTo>
                <a:lnTo>
                  <a:pt x="0" y="318489"/>
                </a:lnTo>
                <a:lnTo>
                  <a:pt x="0" y="0"/>
                </a:lnTo>
                <a:close/>
              </a:path>
            </a:pathLst>
          </a:custGeom>
          <a:ln w="31749">
            <a:solidFill>
              <a:srgbClr val="FFFFFF"/>
            </a:solidFill>
          </a:ln>
        </p:spPr>
        <p:txBody>
          <a:bodyPr wrap="square" lIns="0" tIns="0" rIns="0" bIns="0" rtlCol="0"/>
          <a:lstStyle/>
          <a:p/>
        </p:txBody>
      </p:sp>
      <p:sp>
        <p:nvSpPr>
          <p:cNvPr id="66" name="object 66"/>
          <p:cNvSpPr/>
          <p:nvPr/>
        </p:nvSpPr>
        <p:spPr>
          <a:xfrm>
            <a:off x="794734" y="379269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67" name="object 67"/>
          <p:cNvSpPr/>
          <p:nvPr/>
        </p:nvSpPr>
        <p:spPr>
          <a:xfrm>
            <a:off x="794733" y="4394484"/>
            <a:ext cx="280670" cy="318770"/>
          </a:xfrm>
          <a:custGeom>
            <a:avLst/>
            <a:gdLst/>
            <a:ahLst/>
            <a:cxnLst/>
            <a:rect l="l" t="t" r="r" b="b"/>
            <a:pathLst>
              <a:path w="280669" h="318770">
                <a:moveTo>
                  <a:pt x="0" y="0"/>
                </a:moveTo>
                <a:lnTo>
                  <a:pt x="280532" y="0"/>
                </a:lnTo>
                <a:lnTo>
                  <a:pt x="280532" y="318489"/>
                </a:lnTo>
                <a:lnTo>
                  <a:pt x="0" y="318489"/>
                </a:lnTo>
                <a:lnTo>
                  <a:pt x="0" y="0"/>
                </a:lnTo>
                <a:close/>
              </a:path>
            </a:pathLst>
          </a:custGeom>
          <a:ln w="31749">
            <a:solidFill>
              <a:srgbClr val="FFFFFF"/>
            </a:solidFill>
          </a:ln>
        </p:spPr>
        <p:txBody>
          <a:bodyPr wrap="square" lIns="0" tIns="0" rIns="0" bIns="0" rtlCol="0"/>
          <a:lstStyle/>
          <a:p/>
        </p:txBody>
      </p:sp>
      <p:sp>
        <p:nvSpPr>
          <p:cNvPr id="68" name="object 68"/>
          <p:cNvSpPr/>
          <p:nvPr/>
        </p:nvSpPr>
        <p:spPr>
          <a:xfrm>
            <a:off x="794734" y="442803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69" name="object 69"/>
          <p:cNvSpPr/>
          <p:nvPr/>
        </p:nvSpPr>
        <p:spPr>
          <a:xfrm>
            <a:off x="794733" y="5032123"/>
            <a:ext cx="403860" cy="318770"/>
          </a:xfrm>
          <a:custGeom>
            <a:avLst/>
            <a:gdLst/>
            <a:ahLst/>
            <a:cxnLst/>
            <a:rect l="l" t="t" r="r" b="b"/>
            <a:pathLst>
              <a:path w="403859" h="318770">
                <a:moveTo>
                  <a:pt x="0" y="0"/>
                </a:moveTo>
                <a:lnTo>
                  <a:pt x="403631" y="0"/>
                </a:lnTo>
                <a:lnTo>
                  <a:pt x="403631" y="318489"/>
                </a:lnTo>
                <a:lnTo>
                  <a:pt x="0" y="318489"/>
                </a:lnTo>
                <a:lnTo>
                  <a:pt x="0" y="0"/>
                </a:lnTo>
                <a:close/>
              </a:path>
            </a:pathLst>
          </a:custGeom>
          <a:ln w="31749">
            <a:solidFill>
              <a:srgbClr val="FFFFFF"/>
            </a:solidFill>
          </a:ln>
        </p:spPr>
        <p:txBody>
          <a:bodyPr wrap="square" lIns="0" tIns="0" rIns="0" bIns="0" rtlCol="0"/>
          <a:lstStyle/>
          <a:p/>
        </p:txBody>
      </p:sp>
      <p:sp>
        <p:nvSpPr>
          <p:cNvPr id="70" name="object 70"/>
          <p:cNvSpPr/>
          <p:nvPr/>
        </p:nvSpPr>
        <p:spPr>
          <a:xfrm>
            <a:off x="794734" y="5063374"/>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71" name="object 71"/>
          <p:cNvSpPr/>
          <p:nvPr/>
        </p:nvSpPr>
        <p:spPr>
          <a:xfrm>
            <a:off x="2091249" y="5319743"/>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72" name="object 72"/>
          <p:cNvSpPr/>
          <p:nvPr/>
        </p:nvSpPr>
        <p:spPr>
          <a:xfrm>
            <a:off x="1972264" y="4683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73" name="object 73"/>
          <p:cNvSpPr/>
          <p:nvPr/>
        </p:nvSpPr>
        <p:spPr>
          <a:xfrm>
            <a:off x="1851755" y="4048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74" name="object 74"/>
          <p:cNvSpPr/>
          <p:nvPr/>
        </p:nvSpPr>
        <p:spPr>
          <a:xfrm>
            <a:off x="1726082" y="3413155"/>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75" name="object 75"/>
          <p:cNvSpPr/>
          <p:nvPr/>
        </p:nvSpPr>
        <p:spPr>
          <a:xfrm>
            <a:off x="1662962" y="3758685"/>
            <a:ext cx="167640" cy="318770"/>
          </a:xfrm>
          <a:custGeom>
            <a:avLst/>
            <a:gdLst/>
            <a:ahLst/>
            <a:cxnLst/>
            <a:rect l="l" t="t" r="r" b="b"/>
            <a:pathLst>
              <a:path w="167639" h="318770">
                <a:moveTo>
                  <a:pt x="0" y="0"/>
                </a:moveTo>
                <a:lnTo>
                  <a:pt x="167275" y="0"/>
                </a:lnTo>
                <a:lnTo>
                  <a:pt x="167275" y="318489"/>
                </a:lnTo>
                <a:lnTo>
                  <a:pt x="0" y="318489"/>
                </a:lnTo>
                <a:lnTo>
                  <a:pt x="0" y="0"/>
                </a:lnTo>
                <a:close/>
              </a:path>
            </a:pathLst>
          </a:custGeom>
          <a:ln w="31749">
            <a:solidFill>
              <a:srgbClr val="FFFFFF"/>
            </a:solidFill>
          </a:ln>
        </p:spPr>
        <p:txBody>
          <a:bodyPr wrap="square" lIns="0" tIns="0" rIns="0" bIns="0" rtlCol="0"/>
          <a:lstStyle/>
          <a:p/>
        </p:txBody>
      </p:sp>
      <p:sp>
        <p:nvSpPr>
          <p:cNvPr id="76" name="object 76"/>
          <p:cNvSpPr/>
          <p:nvPr/>
        </p:nvSpPr>
        <p:spPr>
          <a:xfrm>
            <a:off x="1662962" y="4394484"/>
            <a:ext cx="280670" cy="318770"/>
          </a:xfrm>
          <a:custGeom>
            <a:avLst/>
            <a:gdLst/>
            <a:ahLst/>
            <a:cxnLst/>
            <a:rect l="l" t="t" r="r" b="b"/>
            <a:pathLst>
              <a:path w="280669" h="318770">
                <a:moveTo>
                  <a:pt x="0" y="0"/>
                </a:moveTo>
                <a:lnTo>
                  <a:pt x="280532" y="0"/>
                </a:lnTo>
                <a:lnTo>
                  <a:pt x="280532" y="318489"/>
                </a:lnTo>
                <a:lnTo>
                  <a:pt x="0" y="318489"/>
                </a:lnTo>
                <a:lnTo>
                  <a:pt x="0" y="0"/>
                </a:lnTo>
                <a:close/>
              </a:path>
            </a:pathLst>
          </a:custGeom>
          <a:ln w="31749">
            <a:solidFill>
              <a:srgbClr val="FFFFFF"/>
            </a:solidFill>
          </a:ln>
        </p:spPr>
        <p:txBody>
          <a:bodyPr wrap="square" lIns="0" tIns="0" rIns="0" bIns="0" rtlCol="0"/>
          <a:lstStyle/>
          <a:p/>
        </p:txBody>
      </p:sp>
      <p:sp>
        <p:nvSpPr>
          <p:cNvPr id="77" name="object 77"/>
          <p:cNvSpPr/>
          <p:nvPr/>
        </p:nvSpPr>
        <p:spPr>
          <a:xfrm>
            <a:off x="1662962" y="5032123"/>
            <a:ext cx="403860" cy="318770"/>
          </a:xfrm>
          <a:custGeom>
            <a:avLst/>
            <a:gdLst/>
            <a:ahLst/>
            <a:cxnLst/>
            <a:rect l="l" t="t" r="r" b="b"/>
            <a:pathLst>
              <a:path w="403860" h="318770">
                <a:moveTo>
                  <a:pt x="0" y="0"/>
                </a:moveTo>
                <a:lnTo>
                  <a:pt x="403631" y="0"/>
                </a:lnTo>
                <a:lnTo>
                  <a:pt x="403631" y="318489"/>
                </a:lnTo>
                <a:lnTo>
                  <a:pt x="0" y="318489"/>
                </a:lnTo>
                <a:lnTo>
                  <a:pt x="0" y="0"/>
                </a:lnTo>
                <a:close/>
              </a:path>
            </a:pathLst>
          </a:custGeom>
          <a:ln w="31749">
            <a:solidFill>
              <a:srgbClr val="FFFFFF"/>
            </a:solidFill>
          </a:ln>
        </p:spPr>
        <p:txBody>
          <a:bodyPr wrap="square" lIns="0" tIns="0" rIns="0" bIns="0" rtlCol="0"/>
          <a:lstStyle/>
          <a:p/>
        </p:txBody>
      </p:sp>
      <p:sp>
        <p:nvSpPr>
          <p:cNvPr id="78" name="object 78"/>
          <p:cNvSpPr/>
          <p:nvPr/>
        </p:nvSpPr>
        <p:spPr>
          <a:xfrm>
            <a:off x="1663330" y="3157352"/>
            <a:ext cx="594995" cy="256540"/>
          </a:xfrm>
          <a:custGeom>
            <a:avLst/>
            <a:gdLst/>
            <a:ahLst/>
            <a:cxnLst/>
            <a:rect l="l" t="t" r="r" b="b"/>
            <a:pathLst>
              <a:path w="594994" h="256539">
                <a:moveTo>
                  <a:pt x="0" y="0"/>
                </a:moveTo>
                <a:lnTo>
                  <a:pt x="594611" y="0"/>
                </a:lnTo>
                <a:lnTo>
                  <a:pt x="594611" y="255985"/>
                </a:lnTo>
                <a:lnTo>
                  <a:pt x="0" y="255985"/>
                </a:lnTo>
                <a:lnTo>
                  <a:pt x="0" y="0"/>
                </a:lnTo>
                <a:close/>
              </a:path>
            </a:pathLst>
          </a:custGeom>
          <a:ln w="31749">
            <a:solidFill>
              <a:srgbClr val="000000"/>
            </a:solidFill>
          </a:ln>
        </p:spPr>
        <p:txBody>
          <a:bodyPr wrap="square" lIns="0" tIns="0" rIns="0" bIns="0" rtlCol="0"/>
          <a:lstStyle/>
          <a:p/>
        </p:txBody>
      </p:sp>
      <p:sp>
        <p:nvSpPr>
          <p:cNvPr id="79" name="object 79"/>
          <p:cNvSpPr/>
          <p:nvPr/>
        </p:nvSpPr>
        <p:spPr>
          <a:xfrm>
            <a:off x="1663330" y="379269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80" name="object 80"/>
          <p:cNvSpPr/>
          <p:nvPr/>
        </p:nvSpPr>
        <p:spPr>
          <a:xfrm>
            <a:off x="1663330" y="442803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81" name="object 81"/>
          <p:cNvSpPr/>
          <p:nvPr/>
        </p:nvSpPr>
        <p:spPr>
          <a:xfrm>
            <a:off x="1663330" y="5063374"/>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82" name="object 82"/>
          <p:cNvSpPr/>
          <p:nvPr/>
        </p:nvSpPr>
        <p:spPr>
          <a:xfrm>
            <a:off x="2954415" y="5319743"/>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83" name="object 83"/>
          <p:cNvSpPr/>
          <p:nvPr/>
        </p:nvSpPr>
        <p:spPr>
          <a:xfrm>
            <a:off x="2835428" y="4683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84" name="object 84"/>
          <p:cNvSpPr/>
          <p:nvPr/>
        </p:nvSpPr>
        <p:spPr>
          <a:xfrm>
            <a:off x="2714525" y="4048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85" name="object 85"/>
          <p:cNvSpPr/>
          <p:nvPr/>
        </p:nvSpPr>
        <p:spPr>
          <a:xfrm>
            <a:off x="2591062" y="3413155"/>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86" name="object 86"/>
          <p:cNvSpPr/>
          <p:nvPr/>
        </p:nvSpPr>
        <p:spPr>
          <a:xfrm>
            <a:off x="2519165" y="3758685"/>
            <a:ext cx="167640" cy="318770"/>
          </a:xfrm>
          <a:custGeom>
            <a:avLst/>
            <a:gdLst/>
            <a:ahLst/>
            <a:cxnLst/>
            <a:rect l="l" t="t" r="r" b="b"/>
            <a:pathLst>
              <a:path w="167639" h="318770">
                <a:moveTo>
                  <a:pt x="0" y="0"/>
                </a:moveTo>
                <a:lnTo>
                  <a:pt x="167275" y="0"/>
                </a:lnTo>
                <a:lnTo>
                  <a:pt x="167275" y="318489"/>
                </a:lnTo>
                <a:lnTo>
                  <a:pt x="0" y="318489"/>
                </a:lnTo>
                <a:lnTo>
                  <a:pt x="0" y="0"/>
                </a:lnTo>
                <a:close/>
              </a:path>
            </a:pathLst>
          </a:custGeom>
          <a:ln w="31749">
            <a:solidFill>
              <a:srgbClr val="FFFFFF"/>
            </a:solidFill>
          </a:ln>
        </p:spPr>
        <p:txBody>
          <a:bodyPr wrap="square" lIns="0" tIns="0" rIns="0" bIns="0" rtlCol="0"/>
          <a:lstStyle/>
          <a:p/>
        </p:txBody>
      </p:sp>
      <p:sp>
        <p:nvSpPr>
          <p:cNvPr id="87" name="object 87"/>
          <p:cNvSpPr/>
          <p:nvPr/>
        </p:nvSpPr>
        <p:spPr>
          <a:xfrm>
            <a:off x="2519165" y="4394484"/>
            <a:ext cx="280670" cy="318770"/>
          </a:xfrm>
          <a:custGeom>
            <a:avLst/>
            <a:gdLst/>
            <a:ahLst/>
            <a:cxnLst/>
            <a:rect l="l" t="t" r="r" b="b"/>
            <a:pathLst>
              <a:path w="280669" h="318770">
                <a:moveTo>
                  <a:pt x="0" y="0"/>
                </a:moveTo>
                <a:lnTo>
                  <a:pt x="280532" y="0"/>
                </a:lnTo>
                <a:lnTo>
                  <a:pt x="280532" y="318489"/>
                </a:lnTo>
                <a:lnTo>
                  <a:pt x="0" y="318489"/>
                </a:lnTo>
                <a:lnTo>
                  <a:pt x="0" y="0"/>
                </a:lnTo>
                <a:close/>
              </a:path>
            </a:pathLst>
          </a:custGeom>
          <a:ln w="31749">
            <a:solidFill>
              <a:srgbClr val="FFFFFF"/>
            </a:solidFill>
          </a:ln>
        </p:spPr>
        <p:txBody>
          <a:bodyPr wrap="square" lIns="0" tIns="0" rIns="0" bIns="0" rtlCol="0"/>
          <a:lstStyle/>
          <a:p/>
        </p:txBody>
      </p:sp>
      <p:sp>
        <p:nvSpPr>
          <p:cNvPr id="88" name="object 88"/>
          <p:cNvSpPr/>
          <p:nvPr/>
        </p:nvSpPr>
        <p:spPr>
          <a:xfrm>
            <a:off x="2519165" y="5032123"/>
            <a:ext cx="403860" cy="318770"/>
          </a:xfrm>
          <a:custGeom>
            <a:avLst/>
            <a:gdLst/>
            <a:ahLst/>
            <a:cxnLst/>
            <a:rect l="l" t="t" r="r" b="b"/>
            <a:pathLst>
              <a:path w="403860" h="318770">
                <a:moveTo>
                  <a:pt x="0" y="0"/>
                </a:moveTo>
                <a:lnTo>
                  <a:pt x="403631" y="0"/>
                </a:lnTo>
                <a:lnTo>
                  <a:pt x="403631" y="318489"/>
                </a:lnTo>
                <a:lnTo>
                  <a:pt x="0" y="318489"/>
                </a:lnTo>
                <a:lnTo>
                  <a:pt x="0" y="0"/>
                </a:lnTo>
                <a:close/>
              </a:path>
            </a:pathLst>
          </a:custGeom>
          <a:ln w="31749">
            <a:solidFill>
              <a:srgbClr val="FFFFFF"/>
            </a:solidFill>
          </a:ln>
        </p:spPr>
        <p:txBody>
          <a:bodyPr wrap="square" lIns="0" tIns="0" rIns="0" bIns="0" rtlCol="0"/>
          <a:lstStyle/>
          <a:p/>
        </p:txBody>
      </p:sp>
      <p:sp>
        <p:nvSpPr>
          <p:cNvPr id="89" name="object 89"/>
          <p:cNvSpPr/>
          <p:nvPr/>
        </p:nvSpPr>
        <p:spPr>
          <a:xfrm>
            <a:off x="3823010" y="5319743"/>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90" name="object 90"/>
          <p:cNvSpPr/>
          <p:nvPr/>
        </p:nvSpPr>
        <p:spPr>
          <a:xfrm>
            <a:off x="3696646" y="4683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91" name="object 91"/>
          <p:cNvSpPr/>
          <p:nvPr/>
        </p:nvSpPr>
        <p:spPr>
          <a:xfrm>
            <a:off x="3583121" y="4048949"/>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92" name="object 92"/>
          <p:cNvSpPr/>
          <p:nvPr/>
        </p:nvSpPr>
        <p:spPr>
          <a:xfrm>
            <a:off x="3457842" y="3413155"/>
            <a:ext cx="95250" cy="95250"/>
          </a:xfrm>
          <a:custGeom>
            <a:avLst/>
            <a:gdLst/>
            <a:ahLst/>
            <a:cxnLst/>
            <a:rect l="l" t="t" r="r" b="b"/>
            <a:pathLst>
              <a:path w="95250" h="95250">
                <a:moveTo>
                  <a:pt x="47625" y="0"/>
                </a:moveTo>
                <a:lnTo>
                  <a:pt x="0" y="95250"/>
                </a:lnTo>
                <a:lnTo>
                  <a:pt x="95250" y="95250"/>
                </a:lnTo>
                <a:lnTo>
                  <a:pt x="47625" y="0"/>
                </a:lnTo>
                <a:close/>
              </a:path>
            </a:pathLst>
          </a:custGeom>
          <a:solidFill>
            <a:srgbClr val="B5B5B5"/>
          </a:solidFill>
        </p:spPr>
        <p:txBody>
          <a:bodyPr wrap="square" lIns="0" tIns="0" rIns="0" bIns="0" rtlCol="0"/>
          <a:lstStyle/>
          <a:p/>
        </p:txBody>
      </p:sp>
      <p:sp>
        <p:nvSpPr>
          <p:cNvPr id="93" name="object 93"/>
          <p:cNvSpPr/>
          <p:nvPr/>
        </p:nvSpPr>
        <p:spPr>
          <a:xfrm>
            <a:off x="3398123" y="3758685"/>
            <a:ext cx="167640" cy="318770"/>
          </a:xfrm>
          <a:custGeom>
            <a:avLst/>
            <a:gdLst/>
            <a:ahLst/>
            <a:cxnLst/>
            <a:rect l="l" t="t" r="r" b="b"/>
            <a:pathLst>
              <a:path w="167639" h="318770">
                <a:moveTo>
                  <a:pt x="0" y="0"/>
                </a:moveTo>
                <a:lnTo>
                  <a:pt x="167275" y="0"/>
                </a:lnTo>
                <a:lnTo>
                  <a:pt x="167275" y="318489"/>
                </a:lnTo>
                <a:lnTo>
                  <a:pt x="0" y="318489"/>
                </a:lnTo>
                <a:lnTo>
                  <a:pt x="0" y="0"/>
                </a:lnTo>
                <a:close/>
              </a:path>
            </a:pathLst>
          </a:custGeom>
          <a:ln w="31749">
            <a:solidFill>
              <a:srgbClr val="FFFFFF"/>
            </a:solidFill>
          </a:ln>
        </p:spPr>
        <p:txBody>
          <a:bodyPr wrap="square" lIns="0" tIns="0" rIns="0" bIns="0" rtlCol="0"/>
          <a:lstStyle/>
          <a:p/>
        </p:txBody>
      </p:sp>
      <p:sp>
        <p:nvSpPr>
          <p:cNvPr id="94" name="object 94"/>
          <p:cNvSpPr/>
          <p:nvPr/>
        </p:nvSpPr>
        <p:spPr>
          <a:xfrm>
            <a:off x="3398123" y="4394484"/>
            <a:ext cx="280670" cy="318770"/>
          </a:xfrm>
          <a:custGeom>
            <a:avLst/>
            <a:gdLst/>
            <a:ahLst/>
            <a:cxnLst/>
            <a:rect l="l" t="t" r="r" b="b"/>
            <a:pathLst>
              <a:path w="280670" h="318770">
                <a:moveTo>
                  <a:pt x="0" y="0"/>
                </a:moveTo>
                <a:lnTo>
                  <a:pt x="280532" y="0"/>
                </a:lnTo>
                <a:lnTo>
                  <a:pt x="280532" y="318489"/>
                </a:lnTo>
                <a:lnTo>
                  <a:pt x="0" y="318489"/>
                </a:lnTo>
                <a:lnTo>
                  <a:pt x="0" y="0"/>
                </a:lnTo>
                <a:close/>
              </a:path>
            </a:pathLst>
          </a:custGeom>
          <a:ln w="31749">
            <a:solidFill>
              <a:srgbClr val="FFFFFF"/>
            </a:solidFill>
          </a:ln>
        </p:spPr>
        <p:txBody>
          <a:bodyPr wrap="square" lIns="0" tIns="0" rIns="0" bIns="0" rtlCol="0"/>
          <a:lstStyle/>
          <a:p/>
        </p:txBody>
      </p:sp>
      <p:sp>
        <p:nvSpPr>
          <p:cNvPr id="95" name="object 95"/>
          <p:cNvSpPr/>
          <p:nvPr/>
        </p:nvSpPr>
        <p:spPr>
          <a:xfrm>
            <a:off x="3398123" y="5032123"/>
            <a:ext cx="403860" cy="318770"/>
          </a:xfrm>
          <a:custGeom>
            <a:avLst/>
            <a:gdLst/>
            <a:ahLst/>
            <a:cxnLst/>
            <a:rect l="l" t="t" r="r" b="b"/>
            <a:pathLst>
              <a:path w="403860" h="318770">
                <a:moveTo>
                  <a:pt x="0" y="0"/>
                </a:moveTo>
                <a:lnTo>
                  <a:pt x="403631" y="0"/>
                </a:lnTo>
                <a:lnTo>
                  <a:pt x="403631" y="318489"/>
                </a:lnTo>
                <a:lnTo>
                  <a:pt x="0" y="318489"/>
                </a:lnTo>
                <a:lnTo>
                  <a:pt x="0" y="0"/>
                </a:lnTo>
                <a:close/>
              </a:path>
            </a:pathLst>
          </a:custGeom>
          <a:ln w="31749">
            <a:solidFill>
              <a:srgbClr val="FFFFFF"/>
            </a:solidFill>
          </a:ln>
        </p:spPr>
        <p:txBody>
          <a:bodyPr wrap="square" lIns="0" tIns="0" rIns="0" bIns="0" rtlCol="0"/>
          <a:lstStyle/>
          <a:p/>
        </p:txBody>
      </p:sp>
      <p:sp>
        <p:nvSpPr>
          <p:cNvPr id="96" name="object 96"/>
          <p:cNvSpPr/>
          <p:nvPr/>
        </p:nvSpPr>
        <p:spPr>
          <a:xfrm>
            <a:off x="2531926" y="3157352"/>
            <a:ext cx="594995" cy="256540"/>
          </a:xfrm>
          <a:custGeom>
            <a:avLst/>
            <a:gdLst/>
            <a:ahLst/>
            <a:cxnLst/>
            <a:rect l="l" t="t" r="r" b="b"/>
            <a:pathLst>
              <a:path w="594994" h="256539">
                <a:moveTo>
                  <a:pt x="0" y="0"/>
                </a:moveTo>
                <a:lnTo>
                  <a:pt x="594611" y="0"/>
                </a:lnTo>
                <a:lnTo>
                  <a:pt x="594611" y="255985"/>
                </a:lnTo>
                <a:lnTo>
                  <a:pt x="0" y="255985"/>
                </a:lnTo>
                <a:lnTo>
                  <a:pt x="0" y="0"/>
                </a:lnTo>
                <a:close/>
              </a:path>
            </a:pathLst>
          </a:custGeom>
          <a:ln w="31749">
            <a:solidFill>
              <a:srgbClr val="000000"/>
            </a:solidFill>
          </a:ln>
        </p:spPr>
        <p:txBody>
          <a:bodyPr wrap="square" lIns="0" tIns="0" rIns="0" bIns="0" rtlCol="0"/>
          <a:lstStyle/>
          <a:p/>
        </p:txBody>
      </p:sp>
      <p:sp>
        <p:nvSpPr>
          <p:cNvPr id="97" name="object 97"/>
          <p:cNvSpPr/>
          <p:nvPr/>
        </p:nvSpPr>
        <p:spPr>
          <a:xfrm>
            <a:off x="2531926" y="379269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98" name="object 98"/>
          <p:cNvSpPr/>
          <p:nvPr/>
        </p:nvSpPr>
        <p:spPr>
          <a:xfrm>
            <a:off x="2531926" y="4428032"/>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99" name="object 99"/>
          <p:cNvSpPr/>
          <p:nvPr/>
        </p:nvSpPr>
        <p:spPr>
          <a:xfrm>
            <a:off x="2531926" y="5063374"/>
            <a:ext cx="594995" cy="256540"/>
          </a:xfrm>
          <a:custGeom>
            <a:avLst/>
            <a:gdLst/>
            <a:ahLst/>
            <a:cxnLst/>
            <a:rect l="l" t="t" r="r" b="b"/>
            <a:pathLst>
              <a:path w="594994"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00" name="object 100"/>
          <p:cNvSpPr/>
          <p:nvPr/>
        </p:nvSpPr>
        <p:spPr>
          <a:xfrm>
            <a:off x="3400522" y="3157352"/>
            <a:ext cx="594995" cy="256540"/>
          </a:xfrm>
          <a:custGeom>
            <a:avLst/>
            <a:gdLst/>
            <a:ahLst/>
            <a:cxnLst/>
            <a:rect l="l" t="t" r="r" b="b"/>
            <a:pathLst>
              <a:path w="594995" h="256539">
                <a:moveTo>
                  <a:pt x="0" y="0"/>
                </a:moveTo>
                <a:lnTo>
                  <a:pt x="594611" y="0"/>
                </a:lnTo>
                <a:lnTo>
                  <a:pt x="594611" y="255985"/>
                </a:lnTo>
                <a:lnTo>
                  <a:pt x="0" y="255985"/>
                </a:lnTo>
                <a:lnTo>
                  <a:pt x="0" y="0"/>
                </a:lnTo>
                <a:close/>
              </a:path>
            </a:pathLst>
          </a:custGeom>
          <a:ln w="31749">
            <a:solidFill>
              <a:srgbClr val="000000"/>
            </a:solidFill>
          </a:ln>
        </p:spPr>
        <p:txBody>
          <a:bodyPr wrap="square" lIns="0" tIns="0" rIns="0" bIns="0" rtlCol="0"/>
          <a:lstStyle/>
          <a:p/>
        </p:txBody>
      </p:sp>
      <p:sp>
        <p:nvSpPr>
          <p:cNvPr id="101" name="object 101"/>
          <p:cNvSpPr/>
          <p:nvPr/>
        </p:nvSpPr>
        <p:spPr>
          <a:xfrm>
            <a:off x="3400522" y="3792692"/>
            <a:ext cx="594995" cy="256540"/>
          </a:xfrm>
          <a:custGeom>
            <a:avLst/>
            <a:gdLst/>
            <a:ahLst/>
            <a:cxnLst/>
            <a:rect l="l" t="t" r="r" b="b"/>
            <a:pathLst>
              <a:path w="594995"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02" name="object 102"/>
          <p:cNvSpPr/>
          <p:nvPr/>
        </p:nvSpPr>
        <p:spPr>
          <a:xfrm>
            <a:off x="3400522" y="4428032"/>
            <a:ext cx="594995" cy="256540"/>
          </a:xfrm>
          <a:custGeom>
            <a:avLst/>
            <a:gdLst/>
            <a:ahLst/>
            <a:cxnLst/>
            <a:rect l="l" t="t" r="r" b="b"/>
            <a:pathLst>
              <a:path w="594995"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03" name="object 103"/>
          <p:cNvSpPr/>
          <p:nvPr/>
        </p:nvSpPr>
        <p:spPr>
          <a:xfrm>
            <a:off x="3400522" y="5063374"/>
            <a:ext cx="594995" cy="256540"/>
          </a:xfrm>
          <a:custGeom>
            <a:avLst/>
            <a:gdLst/>
            <a:ahLst/>
            <a:cxnLst/>
            <a:rect l="l" t="t" r="r" b="b"/>
            <a:pathLst>
              <a:path w="594995"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104" name="object 104"/>
          <p:cNvSpPr/>
          <p:nvPr/>
        </p:nvSpPr>
        <p:spPr>
          <a:xfrm>
            <a:off x="794734" y="5611047"/>
            <a:ext cx="3200400" cy="365760"/>
          </a:xfrm>
          <a:custGeom>
            <a:avLst/>
            <a:gdLst/>
            <a:ahLst/>
            <a:cxnLst/>
            <a:rect l="l" t="t" r="r" b="b"/>
            <a:pathLst>
              <a:path w="3200400" h="365760">
                <a:moveTo>
                  <a:pt x="0" y="0"/>
                </a:moveTo>
                <a:lnTo>
                  <a:pt x="3200398" y="0"/>
                </a:lnTo>
                <a:lnTo>
                  <a:pt x="3200398" y="365715"/>
                </a:lnTo>
                <a:lnTo>
                  <a:pt x="0" y="365715"/>
                </a:lnTo>
                <a:lnTo>
                  <a:pt x="0" y="0"/>
                </a:lnTo>
                <a:close/>
              </a:path>
            </a:pathLst>
          </a:custGeom>
          <a:ln w="31749">
            <a:solidFill>
              <a:srgbClr val="A74A44"/>
            </a:solidFill>
          </a:ln>
        </p:spPr>
        <p:txBody>
          <a:bodyPr wrap="square" lIns="0" tIns="0" rIns="0" bIns="0" rtlCol="0"/>
          <a:lstStyle/>
          <a:p/>
        </p:txBody>
      </p:sp>
      <p:sp>
        <p:nvSpPr>
          <p:cNvPr id="105" name="object 105"/>
          <p:cNvSpPr txBox="1"/>
          <p:nvPr/>
        </p:nvSpPr>
        <p:spPr>
          <a:xfrm>
            <a:off x="886174" y="1259399"/>
            <a:ext cx="2997200" cy="4658995"/>
          </a:xfrm>
          <a:prstGeom prst="rect">
            <a:avLst/>
          </a:prstGeom>
        </p:spPr>
        <p:txBody>
          <a:bodyPr vert="horz" wrap="square" lIns="0" tIns="0" rIns="0" bIns="0" rtlCol="0">
            <a:spAutoFit/>
          </a:bodyPr>
          <a:lstStyle/>
          <a:p>
            <a:pPr marL="33020" algn="ctr">
              <a:lnSpc>
                <a:spcPts val="2210"/>
              </a:lnSpc>
            </a:pPr>
            <a:r>
              <a:rPr sz="2000" b="1" spc="-20" dirty="0">
                <a:latin typeface="Arial" panose="020B0604020202020204"/>
                <a:cs typeface="Arial" panose="020B0604020202020204"/>
              </a:rPr>
              <a:t>Temporal</a:t>
            </a:r>
            <a:r>
              <a:rPr sz="2000" b="1" spc="-95" dirty="0">
                <a:latin typeface="Arial" panose="020B0604020202020204"/>
                <a:cs typeface="Arial" panose="020B0604020202020204"/>
              </a:rPr>
              <a:t> </a:t>
            </a:r>
            <a:r>
              <a:rPr sz="2000" b="1" spc="-5" dirty="0">
                <a:latin typeface="Arial" panose="020B0604020202020204"/>
                <a:cs typeface="Arial" panose="020B0604020202020204"/>
              </a:rPr>
              <a:t>Architecture</a:t>
            </a:r>
            <a:endParaRPr sz="2000">
              <a:latin typeface="Arial" panose="020B0604020202020204"/>
              <a:cs typeface="Arial" panose="020B0604020202020204"/>
            </a:endParaRPr>
          </a:p>
          <a:p>
            <a:pPr marL="26035" algn="ctr">
              <a:lnSpc>
                <a:spcPct val="100000"/>
              </a:lnSpc>
            </a:pPr>
            <a:r>
              <a:rPr sz="2000" b="1" spc="-5" dirty="0">
                <a:latin typeface="Arial" panose="020B0604020202020204"/>
                <a:cs typeface="Arial" panose="020B0604020202020204"/>
              </a:rPr>
              <a:t>(SIMD/SIMT)</a:t>
            </a:r>
            <a:endParaRPr sz="2000">
              <a:latin typeface="Arial" panose="020B0604020202020204"/>
              <a:cs typeface="Arial" panose="020B0604020202020204"/>
            </a:endParaRPr>
          </a:p>
          <a:p>
            <a:pPr marR="1216025">
              <a:lnSpc>
                <a:spcPct val="157000"/>
              </a:lnSpc>
              <a:spcBef>
                <a:spcPts val="845"/>
              </a:spcBef>
            </a:pPr>
            <a:r>
              <a:rPr sz="1600" b="1" spc="-5" dirty="0">
                <a:solidFill>
                  <a:srgbClr val="FFFFFF"/>
                </a:solidFill>
                <a:latin typeface="Arial" panose="020B0604020202020204"/>
                <a:cs typeface="Arial" panose="020B0604020202020204"/>
              </a:rPr>
              <a:t>Memory</a:t>
            </a:r>
            <a:r>
              <a:rPr sz="1600" b="1" spc="-40" dirty="0">
                <a:solidFill>
                  <a:srgbClr val="FFFFFF"/>
                </a:solidFill>
                <a:latin typeface="Arial" panose="020B0604020202020204"/>
                <a:cs typeface="Arial" panose="020B0604020202020204"/>
              </a:rPr>
              <a:t> </a:t>
            </a:r>
            <a:r>
              <a:rPr sz="1600" b="1" spc="-5" dirty="0">
                <a:solidFill>
                  <a:srgbClr val="FFFFFF"/>
                </a:solidFill>
                <a:latin typeface="Arial" panose="020B0604020202020204"/>
                <a:cs typeface="Arial" panose="020B0604020202020204"/>
              </a:rPr>
              <a:t>Hierarchy  Register</a:t>
            </a:r>
            <a:r>
              <a:rPr sz="1600" b="1" spc="-10" dirty="0">
                <a:solidFill>
                  <a:srgbClr val="FFFFFF"/>
                </a:solidFill>
                <a:latin typeface="Arial" panose="020B0604020202020204"/>
                <a:cs typeface="Arial" panose="020B0604020202020204"/>
              </a:rPr>
              <a:t> </a:t>
            </a:r>
            <a:r>
              <a:rPr sz="1600" b="1" spc="-5" dirty="0">
                <a:solidFill>
                  <a:srgbClr val="FFFFFF"/>
                </a:solidFill>
                <a:latin typeface="Arial" panose="020B0604020202020204"/>
                <a:cs typeface="Arial" panose="020B0604020202020204"/>
              </a:rPr>
              <a:t>File</a:t>
            </a:r>
            <a:endParaRPr sz="1600">
              <a:latin typeface="Arial" panose="020B0604020202020204"/>
              <a:cs typeface="Arial" panose="020B0604020202020204"/>
            </a:endParaRPr>
          </a:p>
          <a:p>
            <a:pPr marL="26035" algn="just">
              <a:lnSpc>
                <a:spcPct val="298000"/>
              </a:lnSpc>
              <a:spcBef>
                <a:spcPts val="310"/>
              </a:spcBef>
            </a:pPr>
            <a:r>
              <a:rPr sz="1400" b="1" spc="-5" dirty="0">
                <a:latin typeface="Arial" panose="020B0604020202020204"/>
                <a:cs typeface="Arial" panose="020B0604020202020204"/>
              </a:rPr>
              <a:t>ALU ALU ALU ALU  ALU ALU ALU ALU  ALU ALU ALU ALU  ALU ALU ALU</a:t>
            </a:r>
            <a:r>
              <a:rPr sz="1400" b="1" spc="270" dirty="0">
                <a:latin typeface="Arial" panose="020B0604020202020204"/>
                <a:cs typeface="Arial" panose="020B0604020202020204"/>
              </a:rPr>
              <a:t> </a:t>
            </a:r>
            <a:r>
              <a:rPr sz="1400" b="1" spc="-5" dirty="0">
                <a:latin typeface="Arial" panose="020B0604020202020204"/>
                <a:cs typeface="Arial" panose="020B0604020202020204"/>
              </a:rPr>
              <a:t>ALU</a:t>
            </a:r>
            <a:endParaRPr sz="1400">
              <a:latin typeface="Arial" panose="020B0604020202020204"/>
              <a:cs typeface="Arial" panose="020B0604020202020204"/>
            </a:endParaRPr>
          </a:p>
          <a:p>
            <a:pPr>
              <a:lnSpc>
                <a:spcPct val="100000"/>
              </a:lnSpc>
            </a:pPr>
            <a:endParaRPr sz="1500">
              <a:latin typeface="Arial" panose="020B0604020202020204"/>
              <a:cs typeface="Arial" panose="020B0604020202020204"/>
            </a:endParaRPr>
          </a:p>
          <a:p>
            <a:pPr>
              <a:lnSpc>
                <a:spcPct val="100000"/>
              </a:lnSpc>
              <a:spcBef>
                <a:spcPts val="1220"/>
              </a:spcBef>
            </a:pPr>
            <a:r>
              <a:rPr sz="1600" b="1" spc="-5" dirty="0">
                <a:solidFill>
                  <a:srgbClr val="FFFFFF"/>
                </a:solidFill>
                <a:latin typeface="Arial" panose="020B0604020202020204"/>
                <a:cs typeface="Arial" panose="020B0604020202020204"/>
              </a:rPr>
              <a:t>Control</a:t>
            </a:r>
            <a:endParaRPr sz="1600">
              <a:latin typeface="Arial" panose="020B0604020202020204"/>
              <a:cs typeface="Arial" panose="020B0604020202020204"/>
            </a:endParaRPr>
          </a:p>
        </p:txBody>
      </p:sp>
      <p:sp>
        <p:nvSpPr>
          <p:cNvPr id="106" name="object 106"/>
          <p:cNvSpPr/>
          <p:nvPr/>
        </p:nvSpPr>
        <p:spPr>
          <a:xfrm>
            <a:off x="635755" y="1001810"/>
            <a:ext cx="3525520" cy="963930"/>
          </a:xfrm>
          <a:custGeom>
            <a:avLst/>
            <a:gdLst/>
            <a:ahLst/>
            <a:cxnLst/>
            <a:rect l="l" t="t" r="r" b="b"/>
            <a:pathLst>
              <a:path w="3525520" h="963930">
                <a:moveTo>
                  <a:pt x="0" y="963801"/>
                </a:moveTo>
                <a:lnTo>
                  <a:pt x="3525315" y="963801"/>
                </a:lnTo>
                <a:lnTo>
                  <a:pt x="3525315" y="0"/>
                </a:lnTo>
                <a:lnTo>
                  <a:pt x="0" y="0"/>
                </a:lnTo>
                <a:lnTo>
                  <a:pt x="0" y="963801"/>
                </a:lnTo>
                <a:close/>
              </a:path>
            </a:pathLst>
          </a:custGeom>
          <a:solidFill>
            <a:srgbClr val="FFFFFF">
              <a:alpha val="94119"/>
            </a:srgbClr>
          </a:solidFill>
        </p:spPr>
        <p:txBody>
          <a:bodyPr wrap="square" lIns="0" tIns="0" rIns="0" bIns="0" rtlCol="0"/>
          <a:lstStyle/>
          <a:p/>
        </p:txBody>
      </p:sp>
      <p:sp>
        <p:nvSpPr>
          <p:cNvPr id="107" name="object 107"/>
          <p:cNvSpPr/>
          <p:nvPr/>
        </p:nvSpPr>
        <p:spPr>
          <a:xfrm>
            <a:off x="635755" y="2851857"/>
            <a:ext cx="3525520" cy="149860"/>
          </a:xfrm>
          <a:custGeom>
            <a:avLst/>
            <a:gdLst/>
            <a:ahLst/>
            <a:cxnLst/>
            <a:rect l="l" t="t" r="r" b="b"/>
            <a:pathLst>
              <a:path w="3525520" h="149860">
                <a:moveTo>
                  <a:pt x="0" y="149330"/>
                </a:moveTo>
                <a:lnTo>
                  <a:pt x="3525315" y="149330"/>
                </a:lnTo>
                <a:lnTo>
                  <a:pt x="3525315" y="0"/>
                </a:lnTo>
                <a:lnTo>
                  <a:pt x="0" y="0"/>
                </a:lnTo>
                <a:lnTo>
                  <a:pt x="0" y="149330"/>
                </a:lnTo>
                <a:close/>
              </a:path>
            </a:pathLst>
          </a:custGeom>
          <a:solidFill>
            <a:srgbClr val="FFFFFF">
              <a:alpha val="94119"/>
            </a:srgbClr>
          </a:solidFill>
        </p:spPr>
        <p:txBody>
          <a:bodyPr wrap="square" lIns="0" tIns="0" rIns="0" bIns="0" rtlCol="0"/>
          <a:lstStyle/>
          <a:p/>
        </p:txBody>
      </p:sp>
      <p:sp>
        <p:nvSpPr>
          <p:cNvPr id="108" name="object 108"/>
          <p:cNvSpPr/>
          <p:nvPr/>
        </p:nvSpPr>
        <p:spPr>
          <a:xfrm>
            <a:off x="635755" y="3887433"/>
            <a:ext cx="3525520" cy="2327910"/>
          </a:xfrm>
          <a:custGeom>
            <a:avLst/>
            <a:gdLst/>
            <a:ahLst/>
            <a:cxnLst/>
            <a:rect l="l" t="t" r="r" b="b"/>
            <a:pathLst>
              <a:path w="3525520" h="2327910">
                <a:moveTo>
                  <a:pt x="0" y="2327664"/>
                </a:moveTo>
                <a:lnTo>
                  <a:pt x="3525315" y="2327664"/>
                </a:lnTo>
                <a:lnTo>
                  <a:pt x="3525315" y="0"/>
                </a:lnTo>
                <a:lnTo>
                  <a:pt x="0" y="0"/>
                </a:lnTo>
                <a:lnTo>
                  <a:pt x="0" y="2327664"/>
                </a:lnTo>
                <a:close/>
              </a:path>
            </a:pathLst>
          </a:custGeom>
          <a:solidFill>
            <a:srgbClr val="FFFFFF">
              <a:alpha val="94119"/>
            </a:srgbClr>
          </a:solidFill>
        </p:spPr>
        <p:txBody>
          <a:bodyPr wrap="square" lIns="0" tIns="0" rIns="0" bIns="0" rtlCol="0"/>
          <a:lstStyle/>
          <a:p/>
        </p:txBody>
      </p:sp>
      <p:sp>
        <p:nvSpPr>
          <p:cNvPr id="109" name="object 109"/>
          <p:cNvSpPr txBox="1"/>
          <p:nvPr/>
        </p:nvSpPr>
        <p:spPr>
          <a:xfrm>
            <a:off x="5403591" y="1172245"/>
            <a:ext cx="2693035" cy="635000"/>
          </a:xfrm>
          <a:prstGeom prst="rect">
            <a:avLst/>
          </a:prstGeom>
        </p:spPr>
        <p:txBody>
          <a:bodyPr vert="horz" wrap="square" lIns="0" tIns="12700" rIns="0" bIns="0" rtlCol="0">
            <a:spAutoFit/>
          </a:bodyPr>
          <a:lstStyle/>
          <a:p>
            <a:pPr marL="12700" marR="5080" indent="139700">
              <a:lnSpc>
                <a:spcPct val="100000"/>
              </a:lnSpc>
              <a:spcBef>
                <a:spcPts val="100"/>
              </a:spcBef>
            </a:pPr>
            <a:r>
              <a:rPr sz="2000" b="1" spc="-5" dirty="0">
                <a:solidFill>
                  <a:srgbClr val="FF0000"/>
                </a:solidFill>
                <a:latin typeface="Arial" panose="020B0604020202020204"/>
                <a:cs typeface="Arial" panose="020B0604020202020204"/>
              </a:rPr>
              <a:t>Spatial Architecture  (Dataflow</a:t>
            </a:r>
            <a:r>
              <a:rPr sz="2000" b="1" spc="-35" dirty="0">
                <a:solidFill>
                  <a:srgbClr val="FF0000"/>
                </a:solidFill>
                <a:latin typeface="Arial" panose="020B0604020202020204"/>
                <a:cs typeface="Arial" panose="020B0604020202020204"/>
              </a:rPr>
              <a:t> </a:t>
            </a:r>
            <a:r>
              <a:rPr sz="2000" b="1" spc="-5" dirty="0">
                <a:solidFill>
                  <a:srgbClr val="FF0000"/>
                </a:solidFill>
                <a:latin typeface="Arial" panose="020B0604020202020204"/>
                <a:cs typeface="Arial" panose="020B0604020202020204"/>
              </a:rPr>
              <a:t>Processing)</a:t>
            </a:r>
            <a:endParaRPr sz="2000">
              <a:latin typeface="Arial" panose="020B0604020202020204"/>
              <a:cs typeface="Arial" panose="020B0604020202020204"/>
            </a:endParaRPr>
          </a:p>
        </p:txBody>
      </p:sp>
      <p:sp>
        <p:nvSpPr>
          <p:cNvPr id="110" name="object 110"/>
          <p:cNvSpPr/>
          <p:nvPr/>
        </p:nvSpPr>
        <p:spPr>
          <a:xfrm>
            <a:off x="5447362" y="4183884"/>
            <a:ext cx="0" cy="332740"/>
          </a:xfrm>
          <a:custGeom>
            <a:avLst/>
            <a:gdLst/>
            <a:ahLst/>
            <a:cxnLst/>
            <a:rect l="l" t="t" r="r" b="b"/>
            <a:pathLst>
              <a:path h="332739">
                <a:moveTo>
                  <a:pt x="0" y="0"/>
                </a:moveTo>
                <a:lnTo>
                  <a:pt x="0" y="332524"/>
                </a:lnTo>
              </a:path>
            </a:pathLst>
          </a:custGeom>
          <a:ln w="40481">
            <a:solidFill>
              <a:srgbClr val="000000"/>
            </a:solidFill>
          </a:ln>
        </p:spPr>
        <p:txBody>
          <a:bodyPr wrap="square" lIns="0" tIns="0" rIns="0" bIns="0" rtlCol="0"/>
          <a:lstStyle/>
          <a:p/>
        </p:txBody>
      </p:sp>
      <p:sp>
        <p:nvSpPr>
          <p:cNvPr id="111" name="object 111"/>
          <p:cNvSpPr/>
          <p:nvPr/>
        </p:nvSpPr>
        <p:spPr>
          <a:xfrm>
            <a:off x="5350924" y="4459259"/>
            <a:ext cx="190494" cy="114297"/>
          </a:xfrm>
          <a:prstGeom prst="rect">
            <a:avLst/>
          </a:prstGeom>
          <a:blipFill>
            <a:blip r:embed="rId1" cstate="print"/>
            <a:stretch>
              <a:fillRect/>
            </a:stretch>
          </a:blipFill>
        </p:spPr>
        <p:txBody>
          <a:bodyPr wrap="square" lIns="0" tIns="0" rIns="0" bIns="0" rtlCol="0"/>
          <a:lstStyle/>
          <a:p/>
        </p:txBody>
      </p:sp>
      <p:sp>
        <p:nvSpPr>
          <p:cNvPr id="112" name="object 112"/>
          <p:cNvSpPr/>
          <p:nvPr/>
        </p:nvSpPr>
        <p:spPr>
          <a:xfrm>
            <a:off x="5353305" y="4126678"/>
            <a:ext cx="190494" cy="114297"/>
          </a:xfrm>
          <a:prstGeom prst="rect">
            <a:avLst/>
          </a:prstGeom>
          <a:blipFill>
            <a:blip r:embed="rId1" cstate="print"/>
            <a:stretch>
              <a:fillRect/>
            </a:stretch>
          </a:blipFill>
        </p:spPr>
        <p:txBody>
          <a:bodyPr wrap="square" lIns="0" tIns="0" rIns="0" bIns="0" rtlCol="0"/>
          <a:lstStyle/>
          <a:p/>
        </p:txBody>
      </p:sp>
      <p:sp>
        <p:nvSpPr>
          <p:cNvPr id="113" name="object 113"/>
          <p:cNvSpPr/>
          <p:nvPr/>
        </p:nvSpPr>
        <p:spPr>
          <a:xfrm>
            <a:off x="6313703" y="4183884"/>
            <a:ext cx="0" cy="332740"/>
          </a:xfrm>
          <a:custGeom>
            <a:avLst/>
            <a:gdLst/>
            <a:ahLst/>
            <a:cxnLst/>
            <a:rect l="l" t="t" r="r" b="b"/>
            <a:pathLst>
              <a:path h="332739">
                <a:moveTo>
                  <a:pt x="0" y="0"/>
                </a:moveTo>
                <a:lnTo>
                  <a:pt x="0" y="332524"/>
                </a:lnTo>
              </a:path>
            </a:pathLst>
          </a:custGeom>
          <a:ln w="40228">
            <a:solidFill>
              <a:srgbClr val="000000"/>
            </a:solidFill>
          </a:ln>
        </p:spPr>
        <p:txBody>
          <a:bodyPr wrap="square" lIns="0" tIns="0" rIns="0" bIns="0" rtlCol="0"/>
          <a:lstStyle/>
          <a:p/>
        </p:txBody>
      </p:sp>
      <p:sp>
        <p:nvSpPr>
          <p:cNvPr id="114" name="object 114"/>
          <p:cNvSpPr/>
          <p:nvPr/>
        </p:nvSpPr>
        <p:spPr>
          <a:xfrm>
            <a:off x="6219518" y="4459259"/>
            <a:ext cx="190496" cy="114297"/>
          </a:xfrm>
          <a:prstGeom prst="rect">
            <a:avLst/>
          </a:prstGeom>
          <a:blipFill>
            <a:blip r:embed="rId2" cstate="print"/>
            <a:stretch>
              <a:fillRect/>
            </a:stretch>
          </a:blipFill>
        </p:spPr>
        <p:txBody>
          <a:bodyPr wrap="square" lIns="0" tIns="0" rIns="0" bIns="0" rtlCol="0"/>
          <a:lstStyle/>
          <a:p/>
        </p:txBody>
      </p:sp>
      <p:sp>
        <p:nvSpPr>
          <p:cNvPr id="115" name="object 115"/>
          <p:cNvSpPr/>
          <p:nvPr/>
        </p:nvSpPr>
        <p:spPr>
          <a:xfrm>
            <a:off x="6217390" y="4126735"/>
            <a:ext cx="190496" cy="114297"/>
          </a:xfrm>
          <a:prstGeom prst="rect">
            <a:avLst/>
          </a:prstGeom>
          <a:blipFill>
            <a:blip r:embed="rId2" cstate="print"/>
            <a:stretch>
              <a:fillRect/>
            </a:stretch>
          </a:blipFill>
        </p:spPr>
        <p:txBody>
          <a:bodyPr wrap="square" lIns="0" tIns="0" rIns="0" bIns="0" rtlCol="0"/>
          <a:lstStyle/>
          <a:p/>
        </p:txBody>
      </p:sp>
      <p:sp>
        <p:nvSpPr>
          <p:cNvPr id="116" name="object 116"/>
          <p:cNvSpPr/>
          <p:nvPr/>
        </p:nvSpPr>
        <p:spPr>
          <a:xfrm>
            <a:off x="7182298" y="4183884"/>
            <a:ext cx="0" cy="331470"/>
          </a:xfrm>
          <a:custGeom>
            <a:avLst/>
            <a:gdLst/>
            <a:ahLst/>
            <a:cxnLst/>
            <a:rect l="l" t="t" r="r" b="b"/>
            <a:pathLst>
              <a:path h="331470">
                <a:moveTo>
                  <a:pt x="0" y="0"/>
                </a:moveTo>
                <a:lnTo>
                  <a:pt x="0" y="330958"/>
                </a:lnTo>
              </a:path>
            </a:pathLst>
          </a:custGeom>
          <a:ln w="40226">
            <a:solidFill>
              <a:srgbClr val="000000"/>
            </a:solidFill>
          </a:ln>
        </p:spPr>
        <p:txBody>
          <a:bodyPr wrap="square" lIns="0" tIns="0" rIns="0" bIns="0" rtlCol="0"/>
          <a:lstStyle/>
          <a:p/>
        </p:txBody>
      </p:sp>
      <p:sp>
        <p:nvSpPr>
          <p:cNvPr id="117" name="object 117"/>
          <p:cNvSpPr/>
          <p:nvPr/>
        </p:nvSpPr>
        <p:spPr>
          <a:xfrm>
            <a:off x="7088115" y="4457693"/>
            <a:ext cx="190496" cy="114297"/>
          </a:xfrm>
          <a:prstGeom prst="rect">
            <a:avLst/>
          </a:prstGeom>
          <a:blipFill>
            <a:blip r:embed="rId3" cstate="print"/>
            <a:stretch>
              <a:fillRect/>
            </a:stretch>
          </a:blipFill>
        </p:spPr>
        <p:txBody>
          <a:bodyPr wrap="square" lIns="0" tIns="0" rIns="0" bIns="0" rtlCol="0"/>
          <a:lstStyle/>
          <a:p/>
        </p:txBody>
      </p:sp>
      <p:sp>
        <p:nvSpPr>
          <p:cNvPr id="118" name="object 118"/>
          <p:cNvSpPr/>
          <p:nvPr/>
        </p:nvSpPr>
        <p:spPr>
          <a:xfrm>
            <a:off x="7085987" y="4126735"/>
            <a:ext cx="190496" cy="114297"/>
          </a:xfrm>
          <a:prstGeom prst="rect">
            <a:avLst/>
          </a:prstGeom>
          <a:blipFill>
            <a:blip r:embed="rId4" cstate="print"/>
            <a:stretch>
              <a:fillRect/>
            </a:stretch>
          </a:blipFill>
        </p:spPr>
        <p:txBody>
          <a:bodyPr wrap="square" lIns="0" tIns="0" rIns="0" bIns="0" rtlCol="0"/>
          <a:lstStyle/>
          <a:p/>
        </p:txBody>
      </p:sp>
      <p:sp>
        <p:nvSpPr>
          <p:cNvPr id="119" name="object 119"/>
          <p:cNvSpPr/>
          <p:nvPr/>
        </p:nvSpPr>
        <p:spPr>
          <a:xfrm>
            <a:off x="8054339" y="4183884"/>
            <a:ext cx="0" cy="329565"/>
          </a:xfrm>
          <a:custGeom>
            <a:avLst/>
            <a:gdLst/>
            <a:ahLst/>
            <a:cxnLst/>
            <a:rect l="l" t="t" r="r" b="b"/>
            <a:pathLst>
              <a:path h="329564">
                <a:moveTo>
                  <a:pt x="0" y="0"/>
                </a:moveTo>
                <a:lnTo>
                  <a:pt x="0" y="329392"/>
                </a:lnTo>
              </a:path>
            </a:pathLst>
          </a:custGeom>
          <a:ln w="42862">
            <a:solidFill>
              <a:srgbClr val="000000"/>
            </a:solidFill>
          </a:ln>
        </p:spPr>
        <p:txBody>
          <a:bodyPr wrap="square" lIns="0" tIns="0" rIns="0" bIns="0" rtlCol="0"/>
          <a:lstStyle/>
          <a:p/>
        </p:txBody>
      </p:sp>
      <p:sp>
        <p:nvSpPr>
          <p:cNvPr id="120" name="object 120"/>
          <p:cNvSpPr/>
          <p:nvPr/>
        </p:nvSpPr>
        <p:spPr>
          <a:xfrm>
            <a:off x="7956718" y="4456132"/>
            <a:ext cx="190479" cy="114287"/>
          </a:xfrm>
          <a:prstGeom prst="rect">
            <a:avLst/>
          </a:prstGeom>
          <a:blipFill>
            <a:blip r:embed="rId5" cstate="print"/>
            <a:stretch>
              <a:fillRect/>
            </a:stretch>
          </a:blipFill>
        </p:spPr>
        <p:txBody>
          <a:bodyPr wrap="square" lIns="0" tIns="0" rIns="0" bIns="0" rtlCol="0"/>
          <a:lstStyle/>
          <a:p/>
        </p:txBody>
      </p:sp>
      <p:sp>
        <p:nvSpPr>
          <p:cNvPr id="121" name="object 121"/>
          <p:cNvSpPr/>
          <p:nvPr/>
        </p:nvSpPr>
        <p:spPr>
          <a:xfrm>
            <a:off x="7961481" y="4126726"/>
            <a:ext cx="190479" cy="114287"/>
          </a:xfrm>
          <a:prstGeom prst="rect">
            <a:avLst/>
          </a:prstGeom>
          <a:blipFill>
            <a:blip r:embed="rId5" cstate="print"/>
            <a:stretch>
              <a:fillRect/>
            </a:stretch>
          </a:blipFill>
        </p:spPr>
        <p:txBody>
          <a:bodyPr wrap="square" lIns="0" tIns="0" rIns="0" bIns="0" rtlCol="0"/>
          <a:lstStyle/>
          <a:p/>
        </p:txBody>
      </p:sp>
      <p:sp>
        <p:nvSpPr>
          <p:cNvPr id="122" name="object 122"/>
          <p:cNvSpPr/>
          <p:nvPr/>
        </p:nvSpPr>
        <p:spPr>
          <a:xfrm>
            <a:off x="5445107" y="3287443"/>
            <a:ext cx="0" cy="332740"/>
          </a:xfrm>
          <a:custGeom>
            <a:avLst/>
            <a:gdLst/>
            <a:ahLst/>
            <a:cxnLst/>
            <a:rect l="l" t="t" r="r" b="b"/>
            <a:pathLst>
              <a:path h="332739">
                <a:moveTo>
                  <a:pt x="0" y="0"/>
                </a:moveTo>
                <a:lnTo>
                  <a:pt x="0" y="332524"/>
                </a:lnTo>
              </a:path>
            </a:pathLst>
          </a:custGeom>
          <a:ln w="40228">
            <a:solidFill>
              <a:srgbClr val="000000"/>
            </a:solidFill>
          </a:ln>
        </p:spPr>
        <p:txBody>
          <a:bodyPr wrap="square" lIns="0" tIns="0" rIns="0" bIns="0" rtlCol="0"/>
          <a:lstStyle/>
          <a:p/>
        </p:txBody>
      </p:sp>
      <p:sp>
        <p:nvSpPr>
          <p:cNvPr id="123" name="object 123"/>
          <p:cNvSpPr/>
          <p:nvPr/>
        </p:nvSpPr>
        <p:spPr>
          <a:xfrm>
            <a:off x="5350922" y="3562818"/>
            <a:ext cx="190496" cy="114297"/>
          </a:xfrm>
          <a:prstGeom prst="rect">
            <a:avLst/>
          </a:prstGeom>
          <a:blipFill>
            <a:blip r:embed="rId2" cstate="print"/>
            <a:stretch>
              <a:fillRect/>
            </a:stretch>
          </a:blipFill>
        </p:spPr>
        <p:txBody>
          <a:bodyPr wrap="square" lIns="0" tIns="0" rIns="0" bIns="0" rtlCol="0"/>
          <a:lstStyle/>
          <a:p/>
        </p:txBody>
      </p:sp>
      <p:sp>
        <p:nvSpPr>
          <p:cNvPr id="124" name="object 124"/>
          <p:cNvSpPr/>
          <p:nvPr/>
        </p:nvSpPr>
        <p:spPr>
          <a:xfrm>
            <a:off x="5348794" y="3230294"/>
            <a:ext cx="190496" cy="114297"/>
          </a:xfrm>
          <a:prstGeom prst="rect">
            <a:avLst/>
          </a:prstGeom>
          <a:blipFill>
            <a:blip r:embed="rId2" cstate="print"/>
            <a:stretch>
              <a:fillRect/>
            </a:stretch>
          </a:blipFill>
        </p:spPr>
        <p:txBody>
          <a:bodyPr wrap="square" lIns="0" tIns="0" rIns="0" bIns="0" rtlCol="0"/>
          <a:lstStyle/>
          <a:p/>
        </p:txBody>
      </p:sp>
      <p:sp>
        <p:nvSpPr>
          <p:cNvPr id="125" name="object 125"/>
          <p:cNvSpPr/>
          <p:nvPr/>
        </p:nvSpPr>
        <p:spPr>
          <a:xfrm>
            <a:off x="6311575" y="3287443"/>
            <a:ext cx="0" cy="332740"/>
          </a:xfrm>
          <a:custGeom>
            <a:avLst/>
            <a:gdLst/>
            <a:ahLst/>
            <a:cxnLst/>
            <a:rect l="l" t="t" r="r" b="b"/>
            <a:pathLst>
              <a:path h="332739">
                <a:moveTo>
                  <a:pt x="0" y="0"/>
                </a:moveTo>
                <a:lnTo>
                  <a:pt x="0" y="332524"/>
                </a:lnTo>
              </a:path>
            </a:pathLst>
          </a:custGeom>
          <a:ln w="44484">
            <a:solidFill>
              <a:srgbClr val="000000"/>
            </a:solidFill>
          </a:ln>
        </p:spPr>
        <p:txBody>
          <a:bodyPr wrap="square" lIns="0" tIns="0" rIns="0" bIns="0" rtlCol="0"/>
          <a:lstStyle/>
          <a:p/>
        </p:txBody>
      </p:sp>
      <p:sp>
        <p:nvSpPr>
          <p:cNvPr id="126" name="object 126"/>
          <p:cNvSpPr/>
          <p:nvPr/>
        </p:nvSpPr>
        <p:spPr>
          <a:xfrm>
            <a:off x="6219534" y="3562827"/>
            <a:ext cx="190465" cy="114279"/>
          </a:xfrm>
          <a:prstGeom prst="rect">
            <a:avLst/>
          </a:prstGeom>
          <a:blipFill>
            <a:blip r:embed="rId6" cstate="print"/>
            <a:stretch>
              <a:fillRect/>
            </a:stretch>
          </a:blipFill>
        </p:spPr>
        <p:txBody>
          <a:bodyPr wrap="square" lIns="0" tIns="0" rIns="0" bIns="0" rtlCol="0"/>
          <a:lstStyle/>
          <a:p/>
        </p:txBody>
      </p:sp>
      <p:sp>
        <p:nvSpPr>
          <p:cNvPr id="127" name="object 127"/>
          <p:cNvSpPr/>
          <p:nvPr/>
        </p:nvSpPr>
        <p:spPr>
          <a:xfrm>
            <a:off x="6213150" y="3230303"/>
            <a:ext cx="190464" cy="114279"/>
          </a:xfrm>
          <a:prstGeom prst="rect">
            <a:avLst/>
          </a:prstGeom>
          <a:blipFill>
            <a:blip r:embed="rId6" cstate="print"/>
            <a:stretch>
              <a:fillRect/>
            </a:stretch>
          </a:blipFill>
        </p:spPr>
        <p:txBody>
          <a:bodyPr wrap="square" lIns="0" tIns="0" rIns="0" bIns="0" rtlCol="0"/>
          <a:lstStyle/>
          <a:p/>
        </p:txBody>
      </p:sp>
      <p:sp>
        <p:nvSpPr>
          <p:cNvPr id="128" name="object 128"/>
          <p:cNvSpPr/>
          <p:nvPr/>
        </p:nvSpPr>
        <p:spPr>
          <a:xfrm>
            <a:off x="7180170" y="3287443"/>
            <a:ext cx="0" cy="331470"/>
          </a:xfrm>
          <a:custGeom>
            <a:avLst/>
            <a:gdLst/>
            <a:ahLst/>
            <a:cxnLst/>
            <a:rect l="l" t="t" r="r" b="b"/>
            <a:pathLst>
              <a:path h="331470">
                <a:moveTo>
                  <a:pt x="0" y="0"/>
                </a:moveTo>
                <a:lnTo>
                  <a:pt x="0" y="330958"/>
                </a:lnTo>
              </a:path>
            </a:pathLst>
          </a:custGeom>
          <a:ln w="44483">
            <a:solidFill>
              <a:srgbClr val="000000"/>
            </a:solidFill>
          </a:ln>
        </p:spPr>
        <p:txBody>
          <a:bodyPr wrap="square" lIns="0" tIns="0" rIns="0" bIns="0" rtlCol="0"/>
          <a:lstStyle/>
          <a:p/>
        </p:txBody>
      </p:sp>
      <p:sp>
        <p:nvSpPr>
          <p:cNvPr id="129" name="object 129"/>
          <p:cNvSpPr/>
          <p:nvPr/>
        </p:nvSpPr>
        <p:spPr>
          <a:xfrm>
            <a:off x="7088130" y="3561261"/>
            <a:ext cx="190464" cy="114278"/>
          </a:xfrm>
          <a:prstGeom prst="rect">
            <a:avLst/>
          </a:prstGeom>
          <a:blipFill>
            <a:blip r:embed="rId7" cstate="print"/>
            <a:stretch>
              <a:fillRect/>
            </a:stretch>
          </a:blipFill>
        </p:spPr>
        <p:txBody>
          <a:bodyPr wrap="square" lIns="0" tIns="0" rIns="0" bIns="0" rtlCol="0"/>
          <a:lstStyle/>
          <a:p/>
        </p:txBody>
      </p:sp>
      <p:sp>
        <p:nvSpPr>
          <p:cNvPr id="130" name="object 130"/>
          <p:cNvSpPr/>
          <p:nvPr/>
        </p:nvSpPr>
        <p:spPr>
          <a:xfrm>
            <a:off x="7081747" y="3230303"/>
            <a:ext cx="190464" cy="114279"/>
          </a:xfrm>
          <a:prstGeom prst="rect">
            <a:avLst/>
          </a:prstGeom>
          <a:blipFill>
            <a:blip r:embed="rId7" cstate="print"/>
            <a:stretch>
              <a:fillRect/>
            </a:stretch>
          </a:blipFill>
        </p:spPr>
        <p:txBody>
          <a:bodyPr wrap="square" lIns="0" tIns="0" rIns="0" bIns="0" rtlCol="0"/>
          <a:lstStyle/>
          <a:p/>
        </p:txBody>
      </p:sp>
      <p:sp>
        <p:nvSpPr>
          <p:cNvPr id="131" name="object 131"/>
          <p:cNvSpPr/>
          <p:nvPr/>
        </p:nvSpPr>
        <p:spPr>
          <a:xfrm>
            <a:off x="8052355" y="3287443"/>
            <a:ext cx="0" cy="329565"/>
          </a:xfrm>
          <a:custGeom>
            <a:avLst/>
            <a:gdLst/>
            <a:ahLst/>
            <a:cxnLst/>
            <a:rect l="l" t="t" r="r" b="b"/>
            <a:pathLst>
              <a:path h="329564">
                <a:moveTo>
                  <a:pt x="0" y="0"/>
                </a:moveTo>
                <a:lnTo>
                  <a:pt x="0" y="329392"/>
                </a:lnTo>
              </a:path>
            </a:pathLst>
          </a:custGeom>
          <a:ln w="38893">
            <a:solidFill>
              <a:srgbClr val="000000"/>
            </a:solidFill>
          </a:ln>
        </p:spPr>
        <p:txBody>
          <a:bodyPr wrap="square" lIns="0" tIns="0" rIns="0" bIns="0" rtlCol="0"/>
          <a:lstStyle/>
          <a:p/>
        </p:txBody>
      </p:sp>
      <p:sp>
        <p:nvSpPr>
          <p:cNvPr id="132" name="object 132"/>
          <p:cNvSpPr/>
          <p:nvPr/>
        </p:nvSpPr>
        <p:spPr>
          <a:xfrm>
            <a:off x="7956708" y="3559685"/>
            <a:ext cx="190500" cy="114299"/>
          </a:xfrm>
          <a:prstGeom prst="rect">
            <a:avLst/>
          </a:prstGeom>
          <a:blipFill>
            <a:blip r:embed="rId8" cstate="print"/>
            <a:stretch>
              <a:fillRect/>
            </a:stretch>
          </a:blipFill>
        </p:spPr>
        <p:txBody>
          <a:bodyPr wrap="square" lIns="0" tIns="0" rIns="0" bIns="0" rtlCol="0"/>
          <a:lstStyle/>
          <a:p/>
        </p:txBody>
      </p:sp>
      <p:sp>
        <p:nvSpPr>
          <p:cNvPr id="133" name="object 133"/>
          <p:cNvSpPr/>
          <p:nvPr/>
        </p:nvSpPr>
        <p:spPr>
          <a:xfrm>
            <a:off x="7957502" y="3230279"/>
            <a:ext cx="190500" cy="114300"/>
          </a:xfrm>
          <a:prstGeom prst="rect">
            <a:avLst/>
          </a:prstGeom>
          <a:blipFill>
            <a:blip r:embed="rId8" cstate="print"/>
            <a:stretch>
              <a:fillRect/>
            </a:stretch>
          </a:blipFill>
        </p:spPr>
        <p:txBody>
          <a:bodyPr wrap="square" lIns="0" tIns="0" rIns="0" bIns="0" rtlCol="0"/>
          <a:lstStyle/>
          <a:p/>
        </p:txBody>
      </p:sp>
      <p:sp>
        <p:nvSpPr>
          <p:cNvPr id="134" name="object 134"/>
          <p:cNvSpPr/>
          <p:nvPr/>
        </p:nvSpPr>
        <p:spPr>
          <a:xfrm>
            <a:off x="6313703" y="5080325"/>
            <a:ext cx="0" cy="331470"/>
          </a:xfrm>
          <a:custGeom>
            <a:avLst/>
            <a:gdLst/>
            <a:ahLst/>
            <a:cxnLst/>
            <a:rect l="l" t="t" r="r" b="b"/>
            <a:pathLst>
              <a:path h="331470">
                <a:moveTo>
                  <a:pt x="0" y="0"/>
                </a:moveTo>
                <a:lnTo>
                  <a:pt x="0" y="330955"/>
                </a:lnTo>
              </a:path>
            </a:pathLst>
          </a:custGeom>
          <a:ln w="40228">
            <a:solidFill>
              <a:srgbClr val="000000"/>
            </a:solidFill>
          </a:ln>
        </p:spPr>
        <p:txBody>
          <a:bodyPr wrap="square" lIns="0" tIns="0" rIns="0" bIns="0" rtlCol="0"/>
          <a:lstStyle/>
          <a:p/>
        </p:txBody>
      </p:sp>
      <p:sp>
        <p:nvSpPr>
          <p:cNvPr id="135" name="object 135"/>
          <p:cNvSpPr/>
          <p:nvPr/>
        </p:nvSpPr>
        <p:spPr>
          <a:xfrm>
            <a:off x="6219520" y="5354132"/>
            <a:ext cx="190496" cy="114297"/>
          </a:xfrm>
          <a:prstGeom prst="rect">
            <a:avLst/>
          </a:prstGeom>
          <a:blipFill>
            <a:blip r:embed="rId9" cstate="print"/>
            <a:stretch>
              <a:fillRect/>
            </a:stretch>
          </a:blipFill>
        </p:spPr>
        <p:txBody>
          <a:bodyPr wrap="square" lIns="0" tIns="0" rIns="0" bIns="0" rtlCol="0"/>
          <a:lstStyle/>
          <a:p/>
        </p:txBody>
      </p:sp>
      <p:sp>
        <p:nvSpPr>
          <p:cNvPr id="136" name="object 136"/>
          <p:cNvSpPr/>
          <p:nvPr/>
        </p:nvSpPr>
        <p:spPr>
          <a:xfrm>
            <a:off x="6217390" y="5023176"/>
            <a:ext cx="190496" cy="114297"/>
          </a:xfrm>
          <a:prstGeom prst="rect">
            <a:avLst/>
          </a:prstGeom>
          <a:blipFill>
            <a:blip r:embed="rId9" cstate="print"/>
            <a:stretch>
              <a:fillRect/>
            </a:stretch>
          </a:blipFill>
        </p:spPr>
        <p:txBody>
          <a:bodyPr wrap="square" lIns="0" tIns="0" rIns="0" bIns="0" rtlCol="0"/>
          <a:lstStyle/>
          <a:p/>
        </p:txBody>
      </p:sp>
      <p:sp>
        <p:nvSpPr>
          <p:cNvPr id="137" name="object 137"/>
          <p:cNvSpPr/>
          <p:nvPr/>
        </p:nvSpPr>
        <p:spPr>
          <a:xfrm>
            <a:off x="7182298" y="5080325"/>
            <a:ext cx="0" cy="329565"/>
          </a:xfrm>
          <a:custGeom>
            <a:avLst/>
            <a:gdLst/>
            <a:ahLst/>
            <a:cxnLst/>
            <a:rect l="l" t="t" r="r" b="b"/>
            <a:pathLst>
              <a:path h="329564">
                <a:moveTo>
                  <a:pt x="0" y="0"/>
                </a:moveTo>
                <a:lnTo>
                  <a:pt x="0" y="329389"/>
                </a:lnTo>
              </a:path>
            </a:pathLst>
          </a:custGeom>
          <a:ln w="40226">
            <a:solidFill>
              <a:srgbClr val="000000"/>
            </a:solidFill>
          </a:ln>
        </p:spPr>
        <p:txBody>
          <a:bodyPr wrap="square" lIns="0" tIns="0" rIns="0" bIns="0" rtlCol="0"/>
          <a:lstStyle/>
          <a:p/>
        </p:txBody>
      </p:sp>
      <p:sp>
        <p:nvSpPr>
          <p:cNvPr id="138" name="object 138"/>
          <p:cNvSpPr/>
          <p:nvPr/>
        </p:nvSpPr>
        <p:spPr>
          <a:xfrm>
            <a:off x="7088115" y="5352566"/>
            <a:ext cx="190496" cy="114297"/>
          </a:xfrm>
          <a:prstGeom prst="rect">
            <a:avLst/>
          </a:prstGeom>
          <a:blipFill>
            <a:blip r:embed="rId9" cstate="print"/>
            <a:stretch>
              <a:fillRect/>
            </a:stretch>
          </a:blipFill>
        </p:spPr>
        <p:txBody>
          <a:bodyPr wrap="square" lIns="0" tIns="0" rIns="0" bIns="0" rtlCol="0"/>
          <a:lstStyle/>
          <a:p/>
        </p:txBody>
      </p:sp>
      <p:sp>
        <p:nvSpPr>
          <p:cNvPr id="139" name="object 139"/>
          <p:cNvSpPr/>
          <p:nvPr/>
        </p:nvSpPr>
        <p:spPr>
          <a:xfrm>
            <a:off x="7085987" y="5023176"/>
            <a:ext cx="190496" cy="114297"/>
          </a:xfrm>
          <a:prstGeom prst="rect">
            <a:avLst/>
          </a:prstGeom>
          <a:blipFill>
            <a:blip r:embed="rId9" cstate="print"/>
            <a:stretch>
              <a:fillRect/>
            </a:stretch>
          </a:blipFill>
        </p:spPr>
        <p:txBody>
          <a:bodyPr wrap="square" lIns="0" tIns="0" rIns="0" bIns="0" rtlCol="0"/>
          <a:lstStyle/>
          <a:p/>
        </p:txBody>
      </p:sp>
      <p:sp>
        <p:nvSpPr>
          <p:cNvPr id="140" name="object 140"/>
          <p:cNvSpPr/>
          <p:nvPr/>
        </p:nvSpPr>
        <p:spPr>
          <a:xfrm>
            <a:off x="8054340" y="5080325"/>
            <a:ext cx="0" cy="332740"/>
          </a:xfrm>
          <a:custGeom>
            <a:avLst/>
            <a:gdLst/>
            <a:ahLst/>
            <a:cxnLst/>
            <a:rect l="l" t="t" r="r" b="b"/>
            <a:pathLst>
              <a:path h="332739">
                <a:moveTo>
                  <a:pt x="0" y="0"/>
                </a:moveTo>
                <a:lnTo>
                  <a:pt x="0" y="332521"/>
                </a:lnTo>
              </a:path>
            </a:pathLst>
          </a:custGeom>
          <a:ln w="42862">
            <a:solidFill>
              <a:srgbClr val="000000"/>
            </a:solidFill>
          </a:ln>
        </p:spPr>
        <p:txBody>
          <a:bodyPr wrap="square" lIns="0" tIns="0" rIns="0" bIns="0" rtlCol="0"/>
          <a:lstStyle/>
          <a:p/>
        </p:txBody>
      </p:sp>
      <p:sp>
        <p:nvSpPr>
          <p:cNvPr id="141" name="object 141"/>
          <p:cNvSpPr/>
          <p:nvPr/>
        </p:nvSpPr>
        <p:spPr>
          <a:xfrm>
            <a:off x="7956717" y="5355702"/>
            <a:ext cx="190480" cy="114287"/>
          </a:xfrm>
          <a:prstGeom prst="rect">
            <a:avLst/>
          </a:prstGeom>
          <a:blipFill>
            <a:blip r:embed="rId10" cstate="print"/>
            <a:stretch>
              <a:fillRect/>
            </a:stretch>
          </a:blipFill>
        </p:spPr>
        <p:txBody>
          <a:bodyPr wrap="square" lIns="0" tIns="0" rIns="0" bIns="0" rtlCol="0"/>
          <a:lstStyle/>
          <a:p/>
        </p:txBody>
      </p:sp>
      <p:sp>
        <p:nvSpPr>
          <p:cNvPr id="142" name="object 142"/>
          <p:cNvSpPr/>
          <p:nvPr/>
        </p:nvSpPr>
        <p:spPr>
          <a:xfrm>
            <a:off x="7961479" y="5023121"/>
            <a:ext cx="190480" cy="114287"/>
          </a:xfrm>
          <a:prstGeom prst="rect">
            <a:avLst/>
          </a:prstGeom>
          <a:blipFill>
            <a:blip r:embed="rId10" cstate="print"/>
            <a:stretch>
              <a:fillRect/>
            </a:stretch>
          </a:blipFill>
        </p:spPr>
        <p:txBody>
          <a:bodyPr wrap="square" lIns="0" tIns="0" rIns="0" bIns="0" rtlCol="0"/>
          <a:lstStyle/>
          <a:p/>
        </p:txBody>
      </p:sp>
      <p:sp>
        <p:nvSpPr>
          <p:cNvPr id="143" name="object 143"/>
          <p:cNvSpPr txBox="1"/>
          <p:nvPr/>
        </p:nvSpPr>
        <p:spPr>
          <a:xfrm>
            <a:off x="5148865" y="2014094"/>
            <a:ext cx="3200400" cy="397510"/>
          </a:xfrm>
          <a:prstGeom prst="rect">
            <a:avLst/>
          </a:prstGeom>
          <a:solidFill>
            <a:srgbClr val="000000"/>
          </a:solidFill>
        </p:spPr>
        <p:txBody>
          <a:bodyPr vert="horz" wrap="square" lIns="0" tIns="76835" rIns="0" bIns="0" rtlCol="0">
            <a:spAutoFit/>
          </a:bodyPr>
          <a:lstStyle/>
          <a:p>
            <a:pPr marL="91440">
              <a:lnSpc>
                <a:spcPct val="100000"/>
              </a:lnSpc>
              <a:spcBef>
                <a:spcPts val="605"/>
              </a:spcBef>
            </a:pPr>
            <a:r>
              <a:rPr sz="1600" b="1" spc="-5" dirty="0">
                <a:solidFill>
                  <a:srgbClr val="FFFFFF"/>
                </a:solidFill>
                <a:latin typeface="Arial" panose="020B0604020202020204"/>
                <a:cs typeface="Arial" panose="020B0604020202020204"/>
              </a:rPr>
              <a:t>Memory Hierarchy</a:t>
            </a:r>
            <a:endParaRPr sz="1600">
              <a:latin typeface="Arial" panose="020B0604020202020204"/>
              <a:cs typeface="Arial" panose="020B0604020202020204"/>
            </a:endParaRPr>
          </a:p>
        </p:txBody>
      </p:sp>
      <p:sp>
        <p:nvSpPr>
          <p:cNvPr id="144" name="object 144"/>
          <p:cNvSpPr/>
          <p:nvPr/>
        </p:nvSpPr>
        <p:spPr>
          <a:xfrm>
            <a:off x="5398546" y="2411896"/>
            <a:ext cx="95250" cy="301625"/>
          </a:xfrm>
          <a:prstGeom prst="rect">
            <a:avLst/>
          </a:prstGeom>
          <a:blipFill>
            <a:blip r:embed="rId11" cstate="print"/>
            <a:stretch>
              <a:fillRect/>
            </a:stretch>
          </a:blipFill>
        </p:spPr>
        <p:txBody>
          <a:bodyPr wrap="square" lIns="0" tIns="0" rIns="0" bIns="0" rtlCol="0"/>
          <a:lstStyle/>
          <a:p/>
        </p:txBody>
      </p:sp>
      <p:sp>
        <p:nvSpPr>
          <p:cNvPr id="145" name="object 145"/>
          <p:cNvSpPr/>
          <p:nvPr/>
        </p:nvSpPr>
        <p:spPr>
          <a:xfrm>
            <a:off x="6267141" y="2411896"/>
            <a:ext cx="95250" cy="301625"/>
          </a:xfrm>
          <a:prstGeom prst="rect">
            <a:avLst/>
          </a:prstGeom>
          <a:blipFill>
            <a:blip r:embed="rId11" cstate="print"/>
            <a:stretch>
              <a:fillRect/>
            </a:stretch>
          </a:blipFill>
        </p:spPr>
        <p:txBody>
          <a:bodyPr wrap="square" lIns="0" tIns="0" rIns="0" bIns="0" rtlCol="0"/>
          <a:lstStyle/>
          <a:p/>
        </p:txBody>
      </p:sp>
      <p:sp>
        <p:nvSpPr>
          <p:cNvPr id="146" name="object 146"/>
          <p:cNvSpPr/>
          <p:nvPr/>
        </p:nvSpPr>
        <p:spPr>
          <a:xfrm>
            <a:off x="7135737" y="2411896"/>
            <a:ext cx="95250" cy="301625"/>
          </a:xfrm>
          <a:prstGeom prst="rect">
            <a:avLst/>
          </a:prstGeom>
          <a:blipFill>
            <a:blip r:embed="rId11" cstate="print"/>
            <a:stretch>
              <a:fillRect/>
            </a:stretch>
          </a:blipFill>
        </p:spPr>
        <p:txBody>
          <a:bodyPr wrap="square" lIns="0" tIns="0" rIns="0" bIns="0" rtlCol="0"/>
          <a:lstStyle/>
          <a:p/>
        </p:txBody>
      </p:sp>
      <p:sp>
        <p:nvSpPr>
          <p:cNvPr id="147" name="object 147"/>
          <p:cNvSpPr/>
          <p:nvPr/>
        </p:nvSpPr>
        <p:spPr>
          <a:xfrm>
            <a:off x="8004333" y="2411896"/>
            <a:ext cx="95250" cy="301625"/>
          </a:xfrm>
          <a:prstGeom prst="rect">
            <a:avLst/>
          </a:prstGeom>
          <a:blipFill>
            <a:blip r:embed="rId11" cstate="print"/>
            <a:stretch>
              <a:fillRect/>
            </a:stretch>
          </a:blipFill>
        </p:spPr>
        <p:txBody>
          <a:bodyPr wrap="square" lIns="0" tIns="0" rIns="0" bIns="0" rtlCol="0"/>
          <a:lstStyle/>
          <a:p/>
        </p:txBody>
      </p:sp>
      <p:sp>
        <p:nvSpPr>
          <p:cNvPr id="148" name="object 148"/>
          <p:cNvSpPr/>
          <p:nvPr/>
        </p:nvSpPr>
        <p:spPr>
          <a:xfrm>
            <a:off x="5743476" y="569480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49" name="object 149"/>
          <p:cNvSpPr/>
          <p:nvPr/>
        </p:nvSpPr>
        <p:spPr>
          <a:xfrm>
            <a:off x="5686327" y="5599556"/>
            <a:ext cx="114300" cy="190500"/>
          </a:xfrm>
          <a:prstGeom prst="rect">
            <a:avLst/>
          </a:prstGeom>
          <a:blipFill>
            <a:blip r:embed="rId12" cstate="print"/>
            <a:stretch>
              <a:fillRect/>
            </a:stretch>
          </a:blipFill>
        </p:spPr>
        <p:txBody>
          <a:bodyPr wrap="square" lIns="0" tIns="0" rIns="0" bIns="0" rtlCol="0"/>
          <a:lstStyle/>
          <a:p/>
        </p:txBody>
      </p:sp>
      <p:sp>
        <p:nvSpPr>
          <p:cNvPr id="150" name="object 150"/>
          <p:cNvSpPr/>
          <p:nvPr/>
        </p:nvSpPr>
        <p:spPr>
          <a:xfrm>
            <a:off x="5960171" y="5599556"/>
            <a:ext cx="114300" cy="190500"/>
          </a:xfrm>
          <a:prstGeom prst="rect">
            <a:avLst/>
          </a:prstGeom>
          <a:blipFill>
            <a:blip r:embed="rId12" cstate="print"/>
            <a:stretch>
              <a:fillRect/>
            </a:stretch>
          </a:blipFill>
        </p:spPr>
        <p:txBody>
          <a:bodyPr wrap="square" lIns="0" tIns="0" rIns="0" bIns="0" rtlCol="0"/>
          <a:lstStyle/>
          <a:p/>
        </p:txBody>
      </p:sp>
      <p:sp>
        <p:nvSpPr>
          <p:cNvPr id="151" name="object 151"/>
          <p:cNvSpPr/>
          <p:nvPr/>
        </p:nvSpPr>
        <p:spPr>
          <a:xfrm>
            <a:off x="6612073" y="569480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52" name="object 152"/>
          <p:cNvSpPr/>
          <p:nvPr/>
        </p:nvSpPr>
        <p:spPr>
          <a:xfrm>
            <a:off x="6554923" y="5599556"/>
            <a:ext cx="114300" cy="190500"/>
          </a:xfrm>
          <a:prstGeom prst="rect">
            <a:avLst/>
          </a:prstGeom>
          <a:blipFill>
            <a:blip r:embed="rId12" cstate="print"/>
            <a:stretch>
              <a:fillRect/>
            </a:stretch>
          </a:blipFill>
        </p:spPr>
        <p:txBody>
          <a:bodyPr wrap="square" lIns="0" tIns="0" rIns="0" bIns="0" rtlCol="0"/>
          <a:lstStyle/>
          <a:p/>
        </p:txBody>
      </p:sp>
      <p:sp>
        <p:nvSpPr>
          <p:cNvPr id="153" name="object 153"/>
          <p:cNvSpPr/>
          <p:nvPr/>
        </p:nvSpPr>
        <p:spPr>
          <a:xfrm>
            <a:off x="6828766" y="5599556"/>
            <a:ext cx="114300" cy="190500"/>
          </a:xfrm>
          <a:prstGeom prst="rect">
            <a:avLst/>
          </a:prstGeom>
          <a:blipFill>
            <a:blip r:embed="rId12" cstate="print"/>
            <a:stretch>
              <a:fillRect/>
            </a:stretch>
          </a:blipFill>
        </p:spPr>
        <p:txBody>
          <a:bodyPr wrap="square" lIns="0" tIns="0" rIns="0" bIns="0" rtlCol="0"/>
          <a:lstStyle/>
          <a:p/>
        </p:txBody>
      </p:sp>
      <p:sp>
        <p:nvSpPr>
          <p:cNvPr id="154" name="object 154"/>
          <p:cNvSpPr/>
          <p:nvPr/>
        </p:nvSpPr>
        <p:spPr>
          <a:xfrm>
            <a:off x="7480669" y="569480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55" name="object 155"/>
          <p:cNvSpPr/>
          <p:nvPr/>
        </p:nvSpPr>
        <p:spPr>
          <a:xfrm>
            <a:off x="7423519" y="5599556"/>
            <a:ext cx="114300" cy="190500"/>
          </a:xfrm>
          <a:prstGeom prst="rect">
            <a:avLst/>
          </a:prstGeom>
          <a:blipFill>
            <a:blip r:embed="rId12" cstate="print"/>
            <a:stretch>
              <a:fillRect/>
            </a:stretch>
          </a:blipFill>
        </p:spPr>
        <p:txBody>
          <a:bodyPr wrap="square" lIns="0" tIns="0" rIns="0" bIns="0" rtlCol="0"/>
          <a:lstStyle/>
          <a:p/>
        </p:txBody>
      </p:sp>
      <p:sp>
        <p:nvSpPr>
          <p:cNvPr id="156" name="object 156"/>
          <p:cNvSpPr/>
          <p:nvPr/>
        </p:nvSpPr>
        <p:spPr>
          <a:xfrm>
            <a:off x="7697363" y="5599556"/>
            <a:ext cx="114300" cy="190500"/>
          </a:xfrm>
          <a:prstGeom prst="rect">
            <a:avLst/>
          </a:prstGeom>
          <a:blipFill>
            <a:blip r:embed="rId12" cstate="print"/>
            <a:stretch>
              <a:fillRect/>
            </a:stretch>
          </a:blipFill>
        </p:spPr>
        <p:txBody>
          <a:bodyPr wrap="square" lIns="0" tIns="0" rIns="0" bIns="0" rtlCol="0"/>
          <a:lstStyle/>
          <a:p/>
        </p:txBody>
      </p:sp>
      <p:sp>
        <p:nvSpPr>
          <p:cNvPr id="157" name="object 157"/>
          <p:cNvSpPr/>
          <p:nvPr/>
        </p:nvSpPr>
        <p:spPr>
          <a:xfrm>
            <a:off x="5148865" y="556681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58" name="object 158"/>
          <p:cNvSpPr txBox="1"/>
          <p:nvPr/>
        </p:nvSpPr>
        <p:spPr>
          <a:xfrm>
            <a:off x="5163144" y="5575425"/>
            <a:ext cx="567690" cy="238760"/>
          </a:xfrm>
          <a:prstGeom prst="rect">
            <a:avLst/>
          </a:prstGeom>
        </p:spPr>
        <p:txBody>
          <a:bodyPr vert="horz" wrap="square" lIns="0" tIns="12700" rIns="0" bIns="0" rtlCol="0">
            <a:spAutoFit/>
          </a:bodyPr>
          <a:lstStyle/>
          <a:p>
            <a:pPr marL="10287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59" name="object 159"/>
          <p:cNvSpPr/>
          <p:nvPr/>
        </p:nvSpPr>
        <p:spPr>
          <a:xfrm>
            <a:off x="5148864" y="5412846"/>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60" name="object 160"/>
          <p:cNvSpPr/>
          <p:nvPr/>
        </p:nvSpPr>
        <p:spPr>
          <a:xfrm>
            <a:off x="5148865" y="5822798"/>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161" name="object 161"/>
          <p:cNvSpPr/>
          <p:nvPr/>
        </p:nvSpPr>
        <p:spPr>
          <a:xfrm>
            <a:off x="6017461" y="556681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62" name="object 162"/>
          <p:cNvSpPr txBox="1"/>
          <p:nvPr/>
        </p:nvSpPr>
        <p:spPr>
          <a:xfrm>
            <a:off x="6029284" y="5575425"/>
            <a:ext cx="567690" cy="238760"/>
          </a:xfrm>
          <a:prstGeom prst="rect">
            <a:avLst/>
          </a:prstGeom>
        </p:spPr>
        <p:txBody>
          <a:bodyPr vert="horz" wrap="square" lIns="0" tIns="12700" rIns="0" bIns="0" rtlCol="0">
            <a:spAutoFit/>
          </a:bodyPr>
          <a:lstStyle/>
          <a:p>
            <a:pPr marL="10541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63" name="object 163"/>
          <p:cNvSpPr/>
          <p:nvPr/>
        </p:nvSpPr>
        <p:spPr>
          <a:xfrm>
            <a:off x="6017461" y="5411280"/>
            <a:ext cx="594995" cy="154305"/>
          </a:xfrm>
          <a:custGeom>
            <a:avLst/>
            <a:gdLst/>
            <a:ahLst/>
            <a:cxnLst/>
            <a:rect l="l" t="t" r="r" b="b"/>
            <a:pathLst>
              <a:path w="594995" h="154304">
                <a:moveTo>
                  <a:pt x="594611" y="0"/>
                </a:moveTo>
                <a:lnTo>
                  <a:pt x="0" y="0"/>
                </a:lnTo>
                <a:lnTo>
                  <a:pt x="0" y="153965"/>
                </a:lnTo>
                <a:lnTo>
                  <a:pt x="594611" y="153965"/>
                </a:lnTo>
                <a:lnTo>
                  <a:pt x="594611" y="0"/>
                </a:lnTo>
                <a:close/>
              </a:path>
            </a:pathLst>
          </a:custGeom>
          <a:solidFill>
            <a:srgbClr val="4675A3"/>
          </a:solidFill>
        </p:spPr>
        <p:txBody>
          <a:bodyPr wrap="square" lIns="0" tIns="0" rIns="0" bIns="0" rtlCol="0"/>
          <a:lstStyle/>
          <a:p/>
        </p:txBody>
      </p:sp>
      <p:sp>
        <p:nvSpPr>
          <p:cNvPr id="164" name="object 164"/>
          <p:cNvSpPr/>
          <p:nvPr/>
        </p:nvSpPr>
        <p:spPr>
          <a:xfrm>
            <a:off x="6013205" y="582279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165" name="object 165"/>
          <p:cNvSpPr/>
          <p:nvPr/>
        </p:nvSpPr>
        <p:spPr>
          <a:xfrm>
            <a:off x="6886057" y="5566812"/>
            <a:ext cx="594995" cy="256540"/>
          </a:xfrm>
          <a:custGeom>
            <a:avLst/>
            <a:gdLst/>
            <a:ahLst/>
            <a:cxnLst/>
            <a:rect l="l" t="t" r="r" b="b"/>
            <a:pathLst>
              <a:path w="594995"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166" name="object 166"/>
          <p:cNvSpPr txBox="1"/>
          <p:nvPr/>
        </p:nvSpPr>
        <p:spPr>
          <a:xfrm>
            <a:off x="6895017" y="5575425"/>
            <a:ext cx="567690" cy="238760"/>
          </a:xfrm>
          <a:prstGeom prst="rect">
            <a:avLst/>
          </a:prstGeom>
        </p:spPr>
        <p:txBody>
          <a:bodyPr vert="horz" wrap="square" lIns="0" tIns="12700" rIns="0" bIns="0" rtlCol="0">
            <a:spAutoFit/>
          </a:bodyPr>
          <a:lstStyle/>
          <a:p>
            <a:pPr marL="10795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67" name="object 167"/>
          <p:cNvSpPr/>
          <p:nvPr/>
        </p:nvSpPr>
        <p:spPr>
          <a:xfrm>
            <a:off x="6886057" y="5409714"/>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68" name="object 168"/>
          <p:cNvSpPr/>
          <p:nvPr/>
        </p:nvSpPr>
        <p:spPr>
          <a:xfrm>
            <a:off x="6881802" y="582279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169" name="object 169"/>
          <p:cNvSpPr/>
          <p:nvPr/>
        </p:nvSpPr>
        <p:spPr>
          <a:xfrm>
            <a:off x="7754653" y="556681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70" name="object 170"/>
          <p:cNvSpPr txBox="1"/>
          <p:nvPr/>
        </p:nvSpPr>
        <p:spPr>
          <a:xfrm>
            <a:off x="7767987" y="5575425"/>
            <a:ext cx="567690" cy="238760"/>
          </a:xfrm>
          <a:prstGeom prst="rect">
            <a:avLst/>
          </a:prstGeom>
        </p:spPr>
        <p:txBody>
          <a:bodyPr vert="horz" wrap="square" lIns="0" tIns="12700" rIns="0" bIns="0" rtlCol="0">
            <a:spAutoFit/>
          </a:bodyPr>
          <a:lstStyle/>
          <a:p>
            <a:pPr marL="10414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71" name="object 171"/>
          <p:cNvSpPr/>
          <p:nvPr/>
        </p:nvSpPr>
        <p:spPr>
          <a:xfrm>
            <a:off x="7754651" y="5412846"/>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72" name="object 172"/>
          <p:cNvSpPr/>
          <p:nvPr/>
        </p:nvSpPr>
        <p:spPr>
          <a:xfrm>
            <a:off x="7757262" y="582279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173" name="object 173"/>
          <p:cNvSpPr/>
          <p:nvPr/>
        </p:nvSpPr>
        <p:spPr>
          <a:xfrm>
            <a:off x="5743476" y="4798367"/>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74" name="object 174"/>
          <p:cNvSpPr/>
          <p:nvPr/>
        </p:nvSpPr>
        <p:spPr>
          <a:xfrm>
            <a:off x="5686325" y="4703117"/>
            <a:ext cx="114300" cy="190500"/>
          </a:xfrm>
          <a:prstGeom prst="rect">
            <a:avLst/>
          </a:prstGeom>
          <a:blipFill>
            <a:blip r:embed="rId12" cstate="print"/>
            <a:stretch>
              <a:fillRect/>
            </a:stretch>
          </a:blipFill>
        </p:spPr>
        <p:txBody>
          <a:bodyPr wrap="square" lIns="0" tIns="0" rIns="0" bIns="0" rtlCol="0"/>
          <a:lstStyle/>
          <a:p/>
        </p:txBody>
      </p:sp>
      <p:sp>
        <p:nvSpPr>
          <p:cNvPr id="175" name="object 175"/>
          <p:cNvSpPr/>
          <p:nvPr/>
        </p:nvSpPr>
        <p:spPr>
          <a:xfrm>
            <a:off x="5960169" y="4703117"/>
            <a:ext cx="114300" cy="190500"/>
          </a:xfrm>
          <a:prstGeom prst="rect">
            <a:avLst/>
          </a:prstGeom>
          <a:blipFill>
            <a:blip r:embed="rId12" cstate="print"/>
            <a:stretch>
              <a:fillRect/>
            </a:stretch>
          </a:blipFill>
        </p:spPr>
        <p:txBody>
          <a:bodyPr wrap="square" lIns="0" tIns="0" rIns="0" bIns="0" rtlCol="0"/>
          <a:lstStyle/>
          <a:p/>
        </p:txBody>
      </p:sp>
      <p:sp>
        <p:nvSpPr>
          <p:cNvPr id="176" name="object 176"/>
          <p:cNvSpPr/>
          <p:nvPr/>
        </p:nvSpPr>
        <p:spPr>
          <a:xfrm>
            <a:off x="6612072" y="4798367"/>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77" name="object 177"/>
          <p:cNvSpPr/>
          <p:nvPr/>
        </p:nvSpPr>
        <p:spPr>
          <a:xfrm>
            <a:off x="6554922" y="4703117"/>
            <a:ext cx="114300" cy="190500"/>
          </a:xfrm>
          <a:prstGeom prst="rect">
            <a:avLst/>
          </a:prstGeom>
          <a:blipFill>
            <a:blip r:embed="rId12" cstate="print"/>
            <a:stretch>
              <a:fillRect/>
            </a:stretch>
          </a:blipFill>
        </p:spPr>
        <p:txBody>
          <a:bodyPr wrap="square" lIns="0" tIns="0" rIns="0" bIns="0" rtlCol="0"/>
          <a:lstStyle/>
          <a:p/>
        </p:txBody>
      </p:sp>
      <p:sp>
        <p:nvSpPr>
          <p:cNvPr id="178" name="object 178"/>
          <p:cNvSpPr/>
          <p:nvPr/>
        </p:nvSpPr>
        <p:spPr>
          <a:xfrm>
            <a:off x="6828766" y="4703117"/>
            <a:ext cx="114300" cy="190500"/>
          </a:xfrm>
          <a:prstGeom prst="rect">
            <a:avLst/>
          </a:prstGeom>
          <a:blipFill>
            <a:blip r:embed="rId12" cstate="print"/>
            <a:stretch>
              <a:fillRect/>
            </a:stretch>
          </a:blipFill>
        </p:spPr>
        <p:txBody>
          <a:bodyPr wrap="square" lIns="0" tIns="0" rIns="0" bIns="0" rtlCol="0"/>
          <a:lstStyle/>
          <a:p/>
        </p:txBody>
      </p:sp>
      <p:sp>
        <p:nvSpPr>
          <p:cNvPr id="179" name="object 179"/>
          <p:cNvSpPr/>
          <p:nvPr/>
        </p:nvSpPr>
        <p:spPr>
          <a:xfrm>
            <a:off x="7480668" y="4798367"/>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80" name="object 180"/>
          <p:cNvSpPr/>
          <p:nvPr/>
        </p:nvSpPr>
        <p:spPr>
          <a:xfrm>
            <a:off x="7423518" y="4703117"/>
            <a:ext cx="114300" cy="190500"/>
          </a:xfrm>
          <a:prstGeom prst="rect">
            <a:avLst/>
          </a:prstGeom>
          <a:blipFill>
            <a:blip r:embed="rId12" cstate="print"/>
            <a:stretch>
              <a:fillRect/>
            </a:stretch>
          </a:blipFill>
        </p:spPr>
        <p:txBody>
          <a:bodyPr wrap="square" lIns="0" tIns="0" rIns="0" bIns="0" rtlCol="0"/>
          <a:lstStyle/>
          <a:p/>
        </p:txBody>
      </p:sp>
      <p:sp>
        <p:nvSpPr>
          <p:cNvPr id="181" name="object 181"/>
          <p:cNvSpPr/>
          <p:nvPr/>
        </p:nvSpPr>
        <p:spPr>
          <a:xfrm>
            <a:off x="7697361" y="4703117"/>
            <a:ext cx="114300" cy="190500"/>
          </a:xfrm>
          <a:prstGeom prst="rect">
            <a:avLst/>
          </a:prstGeom>
          <a:blipFill>
            <a:blip r:embed="rId12" cstate="print"/>
            <a:stretch>
              <a:fillRect/>
            </a:stretch>
          </a:blipFill>
        </p:spPr>
        <p:txBody>
          <a:bodyPr wrap="square" lIns="0" tIns="0" rIns="0" bIns="0" rtlCol="0"/>
          <a:lstStyle/>
          <a:p/>
        </p:txBody>
      </p:sp>
      <p:sp>
        <p:nvSpPr>
          <p:cNvPr id="182" name="object 182"/>
          <p:cNvSpPr/>
          <p:nvPr/>
        </p:nvSpPr>
        <p:spPr>
          <a:xfrm>
            <a:off x="5148864"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83" name="object 183"/>
          <p:cNvSpPr txBox="1"/>
          <p:nvPr/>
        </p:nvSpPr>
        <p:spPr>
          <a:xfrm>
            <a:off x="5163144" y="4678987"/>
            <a:ext cx="567690" cy="238760"/>
          </a:xfrm>
          <a:prstGeom prst="rect">
            <a:avLst/>
          </a:prstGeom>
        </p:spPr>
        <p:txBody>
          <a:bodyPr vert="horz" wrap="square" lIns="0" tIns="12700" rIns="0" bIns="0" rtlCol="0">
            <a:spAutoFit/>
          </a:bodyPr>
          <a:lstStyle/>
          <a:p>
            <a:pPr marL="10287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84" name="object 184"/>
          <p:cNvSpPr/>
          <p:nvPr/>
        </p:nvSpPr>
        <p:spPr>
          <a:xfrm>
            <a:off x="5148864" y="4516408"/>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85" name="object 185"/>
          <p:cNvSpPr/>
          <p:nvPr/>
        </p:nvSpPr>
        <p:spPr>
          <a:xfrm>
            <a:off x="5148865" y="4926359"/>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186" name="object 186"/>
          <p:cNvSpPr/>
          <p:nvPr/>
        </p:nvSpPr>
        <p:spPr>
          <a:xfrm>
            <a:off x="6017460"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87" name="object 187"/>
          <p:cNvSpPr txBox="1"/>
          <p:nvPr/>
        </p:nvSpPr>
        <p:spPr>
          <a:xfrm>
            <a:off x="6029284" y="4678987"/>
            <a:ext cx="567690" cy="238760"/>
          </a:xfrm>
          <a:prstGeom prst="rect">
            <a:avLst/>
          </a:prstGeom>
        </p:spPr>
        <p:txBody>
          <a:bodyPr vert="horz" wrap="square" lIns="0" tIns="12700" rIns="0" bIns="0" rtlCol="0">
            <a:spAutoFit/>
          </a:bodyPr>
          <a:lstStyle/>
          <a:p>
            <a:pPr marL="10541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88" name="object 188"/>
          <p:cNvSpPr/>
          <p:nvPr/>
        </p:nvSpPr>
        <p:spPr>
          <a:xfrm>
            <a:off x="6017460" y="4516408"/>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89" name="object 189"/>
          <p:cNvSpPr/>
          <p:nvPr/>
        </p:nvSpPr>
        <p:spPr>
          <a:xfrm>
            <a:off x="6013205" y="4926359"/>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190" name="object 190"/>
          <p:cNvSpPr/>
          <p:nvPr/>
        </p:nvSpPr>
        <p:spPr>
          <a:xfrm>
            <a:off x="6886057"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91" name="object 191"/>
          <p:cNvSpPr txBox="1"/>
          <p:nvPr/>
        </p:nvSpPr>
        <p:spPr>
          <a:xfrm>
            <a:off x="6895017" y="4678987"/>
            <a:ext cx="567690" cy="238760"/>
          </a:xfrm>
          <a:prstGeom prst="rect">
            <a:avLst/>
          </a:prstGeom>
        </p:spPr>
        <p:txBody>
          <a:bodyPr vert="horz" wrap="square" lIns="0" tIns="12700" rIns="0" bIns="0" rtlCol="0">
            <a:spAutoFit/>
          </a:bodyPr>
          <a:lstStyle/>
          <a:p>
            <a:pPr marL="10795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92" name="object 192"/>
          <p:cNvSpPr/>
          <p:nvPr/>
        </p:nvSpPr>
        <p:spPr>
          <a:xfrm>
            <a:off x="6886057" y="4514842"/>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93" name="object 193"/>
          <p:cNvSpPr/>
          <p:nvPr/>
        </p:nvSpPr>
        <p:spPr>
          <a:xfrm>
            <a:off x="6881802" y="4926359"/>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194" name="object 194"/>
          <p:cNvSpPr/>
          <p:nvPr/>
        </p:nvSpPr>
        <p:spPr>
          <a:xfrm>
            <a:off x="7754651"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95" name="object 195"/>
          <p:cNvSpPr txBox="1"/>
          <p:nvPr/>
        </p:nvSpPr>
        <p:spPr>
          <a:xfrm>
            <a:off x="7767987" y="4678987"/>
            <a:ext cx="567690" cy="238760"/>
          </a:xfrm>
          <a:prstGeom prst="rect">
            <a:avLst/>
          </a:prstGeom>
        </p:spPr>
        <p:txBody>
          <a:bodyPr vert="horz" wrap="square" lIns="0" tIns="12700" rIns="0" bIns="0" rtlCol="0">
            <a:spAutoFit/>
          </a:bodyPr>
          <a:lstStyle/>
          <a:p>
            <a:pPr marL="10414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96" name="object 196"/>
          <p:cNvSpPr/>
          <p:nvPr/>
        </p:nvSpPr>
        <p:spPr>
          <a:xfrm>
            <a:off x="7754651" y="4513276"/>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97" name="object 197"/>
          <p:cNvSpPr/>
          <p:nvPr/>
        </p:nvSpPr>
        <p:spPr>
          <a:xfrm>
            <a:off x="7757262" y="4926359"/>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198" name="object 198"/>
          <p:cNvSpPr/>
          <p:nvPr/>
        </p:nvSpPr>
        <p:spPr>
          <a:xfrm>
            <a:off x="5743476" y="390192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99" name="object 199"/>
          <p:cNvSpPr/>
          <p:nvPr/>
        </p:nvSpPr>
        <p:spPr>
          <a:xfrm>
            <a:off x="5686325" y="3806676"/>
            <a:ext cx="114300" cy="190500"/>
          </a:xfrm>
          <a:prstGeom prst="rect">
            <a:avLst/>
          </a:prstGeom>
          <a:blipFill>
            <a:blip r:embed="rId12" cstate="print"/>
            <a:stretch>
              <a:fillRect/>
            </a:stretch>
          </a:blipFill>
        </p:spPr>
        <p:txBody>
          <a:bodyPr wrap="square" lIns="0" tIns="0" rIns="0" bIns="0" rtlCol="0"/>
          <a:lstStyle/>
          <a:p/>
        </p:txBody>
      </p:sp>
      <p:sp>
        <p:nvSpPr>
          <p:cNvPr id="200" name="object 200"/>
          <p:cNvSpPr/>
          <p:nvPr/>
        </p:nvSpPr>
        <p:spPr>
          <a:xfrm>
            <a:off x="5960169" y="3806676"/>
            <a:ext cx="114300" cy="190500"/>
          </a:xfrm>
          <a:prstGeom prst="rect">
            <a:avLst/>
          </a:prstGeom>
          <a:blipFill>
            <a:blip r:embed="rId12" cstate="print"/>
            <a:stretch>
              <a:fillRect/>
            </a:stretch>
          </a:blipFill>
        </p:spPr>
        <p:txBody>
          <a:bodyPr wrap="square" lIns="0" tIns="0" rIns="0" bIns="0" rtlCol="0"/>
          <a:lstStyle/>
          <a:p/>
        </p:txBody>
      </p:sp>
      <p:sp>
        <p:nvSpPr>
          <p:cNvPr id="201" name="object 201"/>
          <p:cNvSpPr/>
          <p:nvPr/>
        </p:nvSpPr>
        <p:spPr>
          <a:xfrm>
            <a:off x="6612072" y="390192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02" name="object 202"/>
          <p:cNvSpPr/>
          <p:nvPr/>
        </p:nvSpPr>
        <p:spPr>
          <a:xfrm>
            <a:off x="6554922" y="3806676"/>
            <a:ext cx="114300" cy="190500"/>
          </a:xfrm>
          <a:prstGeom prst="rect">
            <a:avLst/>
          </a:prstGeom>
          <a:blipFill>
            <a:blip r:embed="rId12" cstate="print"/>
            <a:stretch>
              <a:fillRect/>
            </a:stretch>
          </a:blipFill>
        </p:spPr>
        <p:txBody>
          <a:bodyPr wrap="square" lIns="0" tIns="0" rIns="0" bIns="0" rtlCol="0"/>
          <a:lstStyle/>
          <a:p/>
        </p:txBody>
      </p:sp>
      <p:sp>
        <p:nvSpPr>
          <p:cNvPr id="203" name="object 203"/>
          <p:cNvSpPr/>
          <p:nvPr/>
        </p:nvSpPr>
        <p:spPr>
          <a:xfrm>
            <a:off x="6828766" y="3806676"/>
            <a:ext cx="114300" cy="190500"/>
          </a:xfrm>
          <a:prstGeom prst="rect">
            <a:avLst/>
          </a:prstGeom>
          <a:blipFill>
            <a:blip r:embed="rId12" cstate="print"/>
            <a:stretch>
              <a:fillRect/>
            </a:stretch>
          </a:blipFill>
        </p:spPr>
        <p:txBody>
          <a:bodyPr wrap="square" lIns="0" tIns="0" rIns="0" bIns="0" rtlCol="0"/>
          <a:lstStyle/>
          <a:p/>
        </p:txBody>
      </p:sp>
      <p:sp>
        <p:nvSpPr>
          <p:cNvPr id="204" name="object 204"/>
          <p:cNvSpPr/>
          <p:nvPr/>
        </p:nvSpPr>
        <p:spPr>
          <a:xfrm>
            <a:off x="7480668" y="390192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05" name="object 205"/>
          <p:cNvSpPr/>
          <p:nvPr/>
        </p:nvSpPr>
        <p:spPr>
          <a:xfrm>
            <a:off x="7423518" y="3806676"/>
            <a:ext cx="114300" cy="190500"/>
          </a:xfrm>
          <a:prstGeom prst="rect">
            <a:avLst/>
          </a:prstGeom>
          <a:blipFill>
            <a:blip r:embed="rId12" cstate="print"/>
            <a:stretch>
              <a:fillRect/>
            </a:stretch>
          </a:blipFill>
        </p:spPr>
        <p:txBody>
          <a:bodyPr wrap="square" lIns="0" tIns="0" rIns="0" bIns="0" rtlCol="0"/>
          <a:lstStyle/>
          <a:p/>
        </p:txBody>
      </p:sp>
      <p:sp>
        <p:nvSpPr>
          <p:cNvPr id="206" name="object 206"/>
          <p:cNvSpPr/>
          <p:nvPr/>
        </p:nvSpPr>
        <p:spPr>
          <a:xfrm>
            <a:off x="7697361" y="3806676"/>
            <a:ext cx="114300" cy="190500"/>
          </a:xfrm>
          <a:prstGeom prst="rect">
            <a:avLst/>
          </a:prstGeom>
          <a:blipFill>
            <a:blip r:embed="rId12" cstate="print"/>
            <a:stretch>
              <a:fillRect/>
            </a:stretch>
          </a:blipFill>
        </p:spPr>
        <p:txBody>
          <a:bodyPr wrap="square" lIns="0" tIns="0" rIns="0" bIns="0" rtlCol="0"/>
          <a:lstStyle/>
          <a:p/>
        </p:txBody>
      </p:sp>
      <p:sp>
        <p:nvSpPr>
          <p:cNvPr id="207" name="object 207"/>
          <p:cNvSpPr/>
          <p:nvPr/>
        </p:nvSpPr>
        <p:spPr>
          <a:xfrm>
            <a:off x="5148864"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08" name="object 208"/>
          <p:cNvSpPr txBox="1"/>
          <p:nvPr/>
        </p:nvSpPr>
        <p:spPr>
          <a:xfrm>
            <a:off x="5163144" y="3782546"/>
            <a:ext cx="567690" cy="238760"/>
          </a:xfrm>
          <a:prstGeom prst="rect">
            <a:avLst/>
          </a:prstGeom>
        </p:spPr>
        <p:txBody>
          <a:bodyPr vert="horz" wrap="square" lIns="0" tIns="12700" rIns="0" bIns="0" rtlCol="0">
            <a:spAutoFit/>
          </a:bodyPr>
          <a:lstStyle/>
          <a:p>
            <a:pPr marL="10287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09" name="object 209"/>
          <p:cNvSpPr/>
          <p:nvPr/>
        </p:nvSpPr>
        <p:spPr>
          <a:xfrm>
            <a:off x="5148864" y="3619967"/>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10" name="object 210"/>
          <p:cNvSpPr/>
          <p:nvPr/>
        </p:nvSpPr>
        <p:spPr>
          <a:xfrm>
            <a:off x="5148865" y="4029918"/>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211" name="object 211"/>
          <p:cNvSpPr/>
          <p:nvPr/>
        </p:nvSpPr>
        <p:spPr>
          <a:xfrm>
            <a:off x="6017460"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12" name="object 212"/>
          <p:cNvSpPr txBox="1"/>
          <p:nvPr/>
        </p:nvSpPr>
        <p:spPr>
          <a:xfrm>
            <a:off x="6029284" y="3782546"/>
            <a:ext cx="567690" cy="238760"/>
          </a:xfrm>
          <a:prstGeom prst="rect">
            <a:avLst/>
          </a:prstGeom>
        </p:spPr>
        <p:txBody>
          <a:bodyPr vert="horz" wrap="square" lIns="0" tIns="12700" rIns="0" bIns="0" rtlCol="0">
            <a:spAutoFit/>
          </a:bodyPr>
          <a:lstStyle/>
          <a:p>
            <a:pPr marL="10541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13" name="object 213"/>
          <p:cNvSpPr/>
          <p:nvPr/>
        </p:nvSpPr>
        <p:spPr>
          <a:xfrm>
            <a:off x="6017460" y="3619967"/>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14" name="object 214"/>
          <p:cNvSpPr/>
          <p:nvPr/>
        </p:nvSpPr>
        <p:spPr>
          <a:xfrm>
            <a:off x="6013205" y="402991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215" name="object 215"/>
          <p:cNvSpPr/>
          <p:nvPr/>
        </p:nvSpPr>
        <p:spPr>
          <a:xfrm>
            <a:off x="6886057"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16" name="object 216"/>
          <p:cNvSpPr txBox="1"/>
          <p:nvPr/>
        </p:nvSpPr>
        <p:spPr>
          <a:xfrm>
            <a:off x="6895017" y="3782546"/>
            <a:ext cx="567690" cy="238760"/>
          </a:xfrm>
          <a:prstGeom prst="rect">
            <a:avLst/>
          </a:prstGeom>
        </p:spPr>
        <p:txBody>
          <a:bodyPr vert="horz" wrap="square" lIns="0" tIns="12700" rIns="0" bIns="0" rtlCol="0">
            <a:spAutoFit/>
          </a:bodyPr>
          <a:lstStyle/>
          <a:p>
            <a:pPr marL="10795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17" name="object 217"/>
          <p:cNvSpPr/>
          <p:nvPr/>
        </p:nvSpPr>
        <p:spPr>
          <a:xfrm>
            <a:off x="6886057" y="3618401"/>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18" name="object 218"/>
          <p:cNvSpPr/>
          <p:nvPr/>
        </p:nvSpPr>
        <p:spPr>
          <a:xfrm>
            <a:off x="6881802" y="402991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219" name="object 219"/>
          <p:cNvSpPr/>
          <p:nvPr/>
        </p:nvSpPr>
        <p:spPr>
          <a:xfrm>
            <a:off x="7754651"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220" name="object 220"/>
          <p:cNvSpPr txBox="1"/>
          <p:nvPr/>
        </p:nvSpPr>
        <p:spPr>
          <a:xfrm>
            <a:off x="7767987" y="3782546"/>
            <a:ext cx="567690" cy="238760"/>
          </a:xfrm>
          <a:prstGeom prst="rect">
            <a:avLst/>
          </a:prstGeom>
        </p:spPr>
        <p:txBody>
          <a:bodyPr vert="horz" wrap="square" lIns="0" tIns="12700" rIns="0" bIns="0" rtlCol="0">
            <a:spAutoFit/>
          </a:bodyPr>
          <a:lstStyle/>
          <a:p>
            <a:pPr marL="10414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21" name="object 221"/>
          <p:cNvSpPr/>
          <p:nvPr/>
        </p:nvSpPr>
        <p:spPr>
          <a:xfrm>
            <a:off x="7754651" y="3616835"/>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22" name="object 222"/>
          <p:cNvSpPr/>
          <p:nvPr/>
        </p:nvSpPr>
        <p:spPr>
          <a:xfrm>
            <a:off x="7757262" y="402991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223" name="object 223"/>
          <p:cNvSpPr/>
          <p:nvPr/>
        </p:nvSpPr>
        <p:spPr>
          <a:xfrm>
            <a:off x="5743476" y="3010168"/>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24" name="object 224"/>
          <p:cNvSpPr/>
          <p:nvPr/>
        </p:nvSpPr>
        <p:spPr>
          <a:xfrm>
            <a:off x="5686325" y="2914918"/>
            <a:ext cx="114300" cy="190500"/>
          </a:xfrm>
          <a:prstGeom prst="rect">
            <a:avLst/>
          </a:prstGeom>
          <a:blipFill>
            <a:blip r:embed="rId12" cstate="print"/>
            <a:stretch>
              <a:fillRect/>
            </a:stretch>
          </a:blipFill>
        </p:spPr>
        <p:txBody>
          <a:bodyPr wrap="square" lIns="0" tIns="0" rIns="0" bIns="0" rtlCol="0"/>
          <a:lstStyle/>
          <a:p/>
        </p:txBody>
      </p:sp>
      <p:sp>
        <p:nvSpPr>
          <p:cNvPr id="225" name="object 225"/>
          <p:cNvSpPr/>
          <p:nvPr/>
        </p:nvSpPr>
        <p:spPr>
          <a:xfrm>
            <a:off x="5960169" y="2914918"/>
            <a:ext cx="114300" cy="190500"/>
          </a:xfrm>
          <a:prstGeom prst="rect">
            <a:avLst/>
          </a:prstGeom>
          <a:blipFill>
            <a:blip r:embed="rId12" cstate="print"/>
            <a:stretch>
              <a:fillRect/>
            </a:stretch>
          </a:blipFill>
        </p:spPr>
        <p:txBody>
          <a:bodyPr wrap="square" lIns="0" tIns="0" rIns="0" bIns="0" rtlCol="0"/>
          <a:lstStyle/>
          <a:p/>
        </p:txBody>
      </p:sp>
      <p:sp>
        <p:nvSpPr>
          <p:cNvPr id="226" name="object 226"/>
          <p:cNvSpPr/>
          <p:nvPr/>
        </p:nvSpPr>
        <p:spPr>
          <a:xfrm>
            <a:off x="6612072" y="3010168"/>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27" name="object 227"/>
          <p:cNvSpPr/>
          <p:nvPr/>
        </p:nvSpPr>
        <p:spPr>
          <a:xfrm>
            <a:off x="6554922" y="2914918"/>
            <a:ext cx="114300" cy="190500"/>
          </a:xfrm>
          <a:prstGeom prst="rect">
            <a:avLst/>
          </a:prstGeom>
          <a:blipFill>
            <a:blip r:embed="rId12" cstate="print"/>
            <a:stretch>
              <a:fillRect/>
            </a:stretch>
          </a:blipFill>
        </p:spPr>
        <p:txBody>
          <a:bodyPr wrap="square" lIns="0" tIns="0" rIns="0" bIns="0" rtlCol="0"/>
          <a:lstStyle/>
          <a:p/>
        </p:txBody>
      </p:sp>
      <p:sp>
        <p:nvSpPr>
          <p:cNvPr id="228" name="object 228"/>
          <p:cNvSpPr/>
          <p:nvPr/>
        </p:nvSpPr>
        <p:spPr>
          <a:xfrm>
            <a:off x="6828766" y="2914918"/>
            <a:ext cx="114300" cy="190500"/>
          </a:xfrm>
          <a:prstGeom prst="rect">
            <a:avLst/>
          </a:prstGeom>
          <a:blipFill>
            <a:blip r:embed="rId12" cstate="print"/>
            <a:stretch>
              <a:fillRect/>
            </a:stretch>
          </a:blipFill>
        </p:spPr>
        <p:txBody>
          <a:bodyPr wrap="square" lIns="0" tIns="0" rIns="0" bIns="0" rtlCol="0"/>
          <a:lstStyle/>
          <a:p/>
        </p:txBody>
      </p:sp>
      <p:sp>
        <p:nvSpPr>
          <p:cNvPr id="229" name="object 229"/>
          <p:cNvSpPr/>
          <p:nvPr/>
        </p:nvSpPr>
        <p:spPr>
          <a:xfrm>
            <a:off x="7480668" y="3010168"/>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230" name="object 230"/>
          <p:cNvSpPr/>
          <p:nvPr/>
        </p:nvSpPr>
        <p:spPr>
          <a:xfrm>
            <a:off x="7423518" y="2914918"/>
            <a:ext cx="114300" cy="190500"/>
          </a:xfrm>
          <a:prstGeom prst="rect">
            <a:avLst/>
          </a:prstGeom>
          <a:blipFill>
            <a:blip r:embed="rId12" cstate="print"/>
            <a:stretch>
              <a:fillRect/>
            </a:stretch>
          </a:blipFill>
        </p:spPr>
        <p:txBody>
          <a:bodyPr wrap="square" lIns="0" tIns="0" rIns="0" bIns="0" rtlCol="0"/>
          <a:lstStyle/>
          <a:p/>
        </p:txBody>
      </p:sp>
      <p:sp>
        <p:nvSpPr>
          <p:cNvPr id="231" name="object 231"/>
          <p:cNvSpPr/>
          <p:nvPr/>
        </p:nvSpPr>
        <p:spPr>
          <a:xfrm>
            <a:off x="7697361" y="2914918"/>
            <a:ext cx="114300" cy="190500"/>
          </a:xfrm>
          <a:prstGeom prst="rect">
            <a:avLst/>
          </a:prstGeom>
          <a:blipFill>
            <a:blip r:embed="rId12" cstate="print"/>
            <a:stretch>
              <a:fillRect/>
            </a:stretch>
          </a:blipFill>
        </p:spPr>
        <p:txBody>
          <a:bodyPr wrap="square" lIns="0" tIns="0" rIns="0" bIns="0" rtlCol="0"/>
          <a:lstStyle/>
          <a:p/>
        </p:txBody>
      </p:sp>
      <p:sp>
        <p:nvSpPr>
          <p:cNvPr id="232" name="object 232"/>
          <p:cNvSpPr/>
          <p:nvPr/>
        </p:nvSpPr>
        <p:spPr>
          <a:xfrm>
            <a:off x="5148864"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233" name="object 233"/>
          <p:cNvSpPr txBox="1"/>
          <p:nvPr/>
        </p:nvSpPr>
        <p:spPr>
          <a:xfrm>
            <a:off x="5163144" y="2890787"/>
            <a:ext cx="567690" cy="238760"/>
          </a:xfrm>
          <a:prstGeom prst="rect">
            <a:avLst/>
          </a:prstGeom>
        </p:spPr>
        <p:txBody>
          <a:bodyPr vert="horz" wrap="square" lIns="0" tIns="12700" rIns="0" bIns="0" rtlCol="0">
            <a:spAutoFit/>
          </a:bodyPr>
          <a:lstStyle/>
          <a:p>
            <a:pPr marL="10287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34" name="object 234"/>
          <p:cNvSpPr/>
          <p:nvPr/>
        </p:nvSpPr>
        <p:spPr>
          <a:xfrm>
            <a:off x="5148864" y="2728208"/>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35" name="object 235"/>
          <p:cNvSpPr/>
          <p:nvPr/>
        </p:nvSpPr>
        <p:spPr>
          <a:xfrm>
            <a:off x="5144610" y="3133477"/>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236" name="object 236"/>
          <p:cNvSpPr/>
          <p:nvPr/>
        </p:nvSpPr>
        <p:spPr>
          <a:xfrm>
            <a:off x="6017460"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237" name="object 237"/>
          <p:cNvSpPr txBox="1"/>
          <p:nvPr/>
        </p:nvSpPr>
        <p:spPr>
          <a:xfrm>
            <a:off x="6029284" y="2890787"/>
            <a:ext cx="567690" cy="238760"/>
          </a:xfrm>
          <a:prstGeom prst="rect">
            <a:avLst/>
          </a:prstGeom>
        </p:spPr>
        <p:txBody>
          <a:bodyPr vert="horz" wrap="square" lIns="0" tIns="12700" rIns="0" bIns="0" rtlCol="0">
            <a:spAutoFit/>
          </a:bodyPr>
          <a:lstStyle/>
          <a:p>
            <a:pPr marL="10541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38" name="object 238"/>
          <p:cNvSpPr/>
          <p:nvPr/>
        </p:nvSpPr>
        <p:spPr>
          <a:xfrm>
            <a:off x="6017460" y="2728208"/>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39" name="object 239"/>
          <p:cNvSpPr/>
          <p:nvPr/>
        </p:nvSpPr>
        <p:spPr>
          <a:xfrm>
            <a:off x="6008949" y="3133477"/>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240" name="object 240"/>
          <p:cNvSpPr/>
          <p:nvPr/>
        </p:nvSpPr>
        <p:spPr>
          <a:xfrm>
            <a:off x="6886057"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241" name="object 241"/>
          <p:cNvSpPr txBox="1"/>
          <p:nvPr/>
        </p:nvSpPr>
        <p:spPr>
          <a:xfrm>
            <a:off x="6895017" y="2890787"/>
            <a:ext cx="567690" cy="238760"/>
          </a:xfrm>
          <a:prstGeom prst="rect">
            <a:avLst/>
          </a:prstGeom>
        </p:spPr>
        <p:txBody>
          <a:bodyPr vert="horz" wrap="square" lIns="0" tIns="12700" rIns="0" bIns="0" rtlCol="0">
            <a:spAutoFit/>
          </a:bodyPr>
          <a:lstStyle/>
          <a:p>
            <a:pPr marL="10795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42" name="object 242"/>
          <p:cNvSpPr/>
          <p:nvPr/>
        </p:nvSpPr>
        <p:spPr>
          <a:xfrm>
            <a:off x="6886057" y="2726643"/>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43" name="object 243"/>
          <p:cNvSpPr/>
          <p:nvPr/>
        </p:nvSpPr>
        <p:spPr>
          <a:xfrm>
            <a:off x="6877546" y="3133477"/>
            <a:ext cx="599440" cy="154305"/>
          </a:xfrm>
          <a:custGeom>
            <a:avLst/>
            <a:gdLst/>
            <a:ahLst/>
            <a:cxnLst/>
            <a:rect l="l" t="t" r="r" b="b"/>
            <a:pathLst>
              <a:path w="599440"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244" name="object 244"/>
          <p:cNvSpPr/>
          <p:nvPr/>
        </p:nvSpPr>
        <p:spPr>
          <a:xfrm>
            <a:off x="7754651"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245" name="object 245"/>
          <p:cNvSpPr txBox="1"/>
          <p:nvPr/>
        </p:nvSpPr>
        <p:spPr>
          <a:xfrm>
            <a:off x="7767987" y="2890787"/>
            <a:ext cx="567690" cy="238760"/>
          </a:xfrm>
          <a:prstGeom prst="rect">
            <a:avLst/>
          </a:prstGeom>
        </p:spPr>
        <p:txBody>
          <a:bodyPr vert="horz" wrap="square" lIns="0" tIns="12700" rIns="0" bIns="0" rtlCol="0">
            <a:spAutoFit/>
          </a:bodyPr>
          <a:lstStyle/>
          <a:p>
            <a:pPr marL="10414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46" name="object 246"/>
          <p:cNvSpPr/>
          <p:nvPr/>
        </p:nvSpPr>
        <p:spPr>
          <a:xfrm>
            <a:off x="7754651" y="2725077"/>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247" name="object 247"/>
          <p:cNvSpPr/>
          <p:nvPr/>
        </p:nvSpPr>
        <p:spPr>
          <a:xfrm>
            <a:off x="7753007" y="3133477"/>
            <a:ext cx="599440" cy="154305"/>
          </a:xfrm>
          <a:custGeom>
            <a:avLst/>
            <a:gdLst/>
            <a:ahLst/>
            <a:cxnLst/>
            <a:rect l="l" t="t" r="r" b="b"/>
            <a:pathLst>
              <a:path w="599440"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248" name="object 248"/>
          <p:cNvSpPr/>
          <p:nvPr/>
        </p:nvSpPr>
        <p:spPr>
          <a:xfrm>
            <a:off x="5144609" y="2725077"/>
            <a:ext cx="603250" cy="562610"/>
          </a:xfrm>
          <a:custGeom>
            <a:avLst/>
            <a:gdLst/>
            <a:ahLst/>
            <a:cxnLst/>
            <a:rect l="l" t="t" r="r" b="b"/>
            <a:pathLst>
              <a:path w="603250" h="562610">
                <a:moveTo>
                  <a:pt x="0" y="0"/>
                </a:moveTo>
                <a:lnTo>
                  <a:pt x="603121" y="0"/>
                </a:lnTo>
                <a:lnTo>
                  <a:pt x="603121" y="562365"/>
                </a:lnTo>
                <a:lnTo>
                  <a:pt x="0" y="562365"/>
                </a:lnTo>
                <a:lnTo>
                  <a:pt x="0" y="0"/>
                </a:lnTo>
                <a:close/>
              </a:path>
            </a:pathLst>
          </a:custGeom>
          <a:ln w="31749">
            <a:solidFill>
              <a:srgbClr val="000000"/>
            </a:solidFill>
          </a:ln>
        </p:spPr>
        <p:txBody>
          <a:bodyPr wrap="square" lIns="0" tIns="0" rIns="0" bIns="0" rtlCol="0"/>
          <a:lstStyle/>
          <a:p/>
        </p:txBody>
      </p:sp>
      <p:sp>
        <p:nvSpPr>
          <p:cNvPr id="249" name="object 249"/>
          <p:cNvSpPr/>
          <p:nvPr/>
        </p:nvSpPr>
        <p:spPr>
          <a:xfrm>
            <a:off x="6008949" y="2725077"/>
            <a:ext cx="603250" cy="562610"/>
          </a:xfrm>
          <a:custGeom>
            <a:avLst/>
            <a:gdLst/>
            <a:ahLst/>
            <a:cxnLst/>
            <a:rect l="l" t="t" r="r" b="b"/>
            <a:pathLst>
              <a:path w="603250" h="562610">
                <a:moveTo>
                  <a:pt x="0" y="0"/>
                </a:moveTo>
                <a:lnTo>
                  <a:pt x="603124" y="0"/>
                </a:lnTo>
                <a:lnTo>
                  <a:pt x="603124" y="562365"/>
                </a:lnTo>
                <a:lnTo>
                  <a:pt x="0" y="562365"/>
                </a:lnTo>
                <a:lnTo>
                  <a:pt x="0" y="0"/>
                </a:lnTo>
                <a:close/>
              </a:path>
            </a:pathLst>
          </a:custGeom>
          <a:ln w="31749">
            <a:solidFill>
              <a:srgbClr val="000000"/>
            </a:solidFill>
          </a:ln>
        </p:spPr>
        <p:txBody>
          <a:bodyPr wrap="square" lIns="0" tIns="0" rIns="0" bIns="0" rtlCol="0"/>
          <a:lstStyle/>
          <a:p/>
        </p:txBody>
      </p:sp>
      <p:sp>
        <p:nvSpPr>
          <p:cNvPr id="250" name="object 250"/>
          <p:cNvSpPr/>
          <p:nvPr/>
        </p:nvSpPr>
        <p:spPr>
          <a:xfrm>
            <a:off x="6877546" y="2728984"/>
            <a:ext cx="603250" cy="562610"/>
          </a:xfrm>
          <a:custGeom>
            <a:avLst/>
            <a:gdLst/>
            <a:ahLst/>
            <a:cxnLst/>
            <a:rect l="l" t="t" r="r" b="b"/>
            <a:pathLst>
              <a:path w="603250" h="562610">
                <a:moveTo>
                  <a:pt x="0" y="0"/>
                </a:moveTo>
                <a:lnTo>
                  <a:pt x="603125" y="0"/>
                </a:lnTo>
                <a:lnTo>
                  <a:pt x="603125" y="562365"/>
                </a:lnTo>
                <a:lnTo>
                  <a:pt x="0" y="562365"/>
                </a:lnTo>
                <a:lnTo>
                  <a:pt x="0" y="0"/>
                </a:lnTo>
                <a:close/>
              </a:path>
            </a:pathLst>
          </a:custGeom>
          <a:ln w="31749">
            <a:solidFill>
              <a:srgbClr val="000000"/>
            </a:solidFill>
          </a:ln>
        </p:spPr>
        <p:txBody>
          <a:bodyPr wrap="square" lIns="0" tIns="0" rIns="0" bIns="0" rtlCol="0"/>
          <a:lstStyle/>
          <a:p/>
        </p:txBody>
      </p:sp>
      <p:sp>
        <p:nvSpPr>
          <p:cNvPr id="251" name="object 251"/>
          <p:cNvSpPr/>
          <p:nvPr/>
        </p:nvSpPr>
        <p:spPr>
          <a:xfrm>
            <a:off x="7746140" y="2728984"/>
            <a:ext cx="603250" cy="562610"/>
          </a:xfrm>
          <a:custGeom>
            <a:avLst/>
            <a:gdLst/>
            <a:ahLst/>
            <a:cxnLst/>
            <a:rect l="l" t="t" r="r" b="b"/>
            <a:pathLst>
              <a:path w="603250" h="562610">
                <a:moveTo>
                  <a:pt x="0" y="0"/>
                </a:moveTo>
                <a:lnTo>
                  <a:pt x="603125" y="0"/>
                </a:lnTo>
                <a:lnTo>
                  <a:pt x="603125" y="562365"/>
                </a:lnTo>
                <a:lnTo>
                  <a:pt x="0" y="562365"/>
                </a:lnTo>
                <a:lnTo>
                  <a:pt x="0" y="0"/>
                </a:lnTo>
                <a:close/>
              </a:path>
            </a:pathLst>
          </a:custGeom>
          <a:ln w="31749">
            <a:solidFill>
              <a:srgbClr val="000000"/>
            </a:solidFill>
          </a:ln>
        </p:spPr>
        <p:txBody>
          <a:bodyPr wrap="square" lIns="0" tIns="0" rIns="0" bIns="0" rtlCol="0"/>
          <a:lstStyle/>
          <a:p/>
        </p:txBody>
      </p:sp>
      <p:sp>
        <p:nvSpPr>
          <p:cNvPr id="252" name="object 252"/>
          <p:cNvSpPr/>
          <p:nvPr/>
        </p:nvSpPr>
        <p:spPr>
          <a:xfrm>
            <a:off x="5148865" y="3619967"/>
            <a:ext cx="594995" cy="564515"/>
          </a:xfrm>
          <a:custGeom>
            <a:avLst/>
            <a:gdLst/>
            <a:ahLst/>
            <a:cxnLst/>
            <a:rect l="l" t="t" r="r" b="b"/>
            <a:pathLst>
              <a:path w="594995" h="564514">
                <a:moveTo>
                  <a:pt x="0" y="0"/>
                </a:moveTo>
                <a:lnTo>
                  <a:pt x="594609" y="0"/>
                </a:lnTo>
                <a:lnTo>
                  <a:pt x="594609" y="563916"/>
                </a:lnTo>
                <a:lnTo>
                  <a:pt x="0" y="563916"/>
                </a:lnTo>
                <a:lnTo>
                  <a:pt x="0" y="0"/>
                </a:lnTo>
                <a:close/>
              </a:path>
            </a:pathLst>
          </a:custGeom>
          <a:ln w="31749">
            <a:solidFill>
              <a:srgbClr val="000000"/>
            </a:solidFill>
          </a:ln>
        </p:spPr>
        <p:txBody>
          <a:bodyPr wrap="square" lIns="0" tIns="0" rIns="0" bIns="0" rtlCol="0"/>
          <a:lstStyle/>
          <a:p/>
        </p:txBody>
      </p:sp>
      <p:sp>
        <p:nvSpPr>
          <p:cNvPr id="253" name="object 253"/>
          <p:cNvSpPr/>
          <p:nvPr/>
        </p:nvSpPr>
        <p:spPr>
          <a:xfrm>
            <a:off x="6019127" y="3619967"/>
            <a:ext cx="594995" cy="564515"/>
          </a:xfrm>
          <a:custGeom>
            <a:avLst/>
            <a:gdLst/>
            <a:ahLst/>
            <a:cxnLst/>
            <a:rect l="l" t="t" r="r" b="b"/>
            <a:pathLst>
              <a:path w="594995" h="564514">
                <a:moveTo>
                  <a:pt x="0" y="0"/>
                </a:moveTo>
                <a:lnTo>
                  <a:pt x="594610" y="0"/>
                </a:lnTo>
                <a:lnTo>
                  <a:pt x="594610" y="563916"/>
                </a:lnTo>
                <a:lnTo>
                  <a:pt x="0" y="563916"/>
                </a:lnTo>
                <a:lnTo>
                  <a:pt x="0" y="0"/>
                </a:lnTo>
                <a:close/>
              </a:path>
            </a:pathLst>
          </a:custGeom>
          <a:ln w="31749">
            <a:solidFill>
              <a:srgbClr val="000000"/>
            </a:solidFill>
          </a:ln>
        </p:spPr>
        <p:txBody>
          <a:bodyPr wrap="square" lIns="0" tIns="0" rIns="0" bIns="0" rtlCol="0"/>
          <a:lstStyle/>
          <a:p/>
        </p:txBody>
      </p:sp>
      <p:sp>
        <p:nvSpPr>
          <p:cNvPr id="254" name="object 254"/>
          <p:cNvSpPr/>
          <p:nvPr/>
        </p:nvSpPr>
        <p:spPr>
          <a:xfrm>
            <a:off x="6883930" y="3619967"/>
            <a:ext cx="594995" cy="564515"/>
          </a:xfrm>
          <a:custGeom>
            <a:avLst/>
            <a:gdLst/>
            <a:ahLst/>
            <a:cxnLst/>
            <a:rect l="l" t="t" r="r" b="b"/>
            <a:pathLst>
              <a:path w="594995" h="564514">
                <a:moveTo>
                  <a:pt x="0" y="0"/>
                </a:moveTo>
                <a:lnTo>
                  <a:pt x="594610" y="0"/>
                </a:lnTo>
                <a:lnTo>
                  <a:pt x="594610" y="563916"/>
                </a:lnTo>
                <a:lnTo>
                  <a:pt x="0" y="563916"/>
                </a:lnTo>
                <a:lnTo>
                  <a:pt x="0" y="0"/>
                </a:lnTo>
                <a:close/>
              </a:path>
            </a:pathLst>
          </a:custGeom>
          <a:ln w="31749">
            <a:solidFill>
              <a:srgbClr val="000000"/>
            </a:solidFill>
          </a:ln>
        </p:spPr>
        <p:txBody>
          <a:bodyPr wrap="square" lIns="0" tIns="0" rIns="0" bIns="0" rtlCol="0"/>
          <a:lstStyle/>
          <a:p/>
        </p:txBody>
      </p:sp>
      <p:sp>
        <p:nvSpPr>
          <p:cNvPr id="255" name="object 255"/>
          <p:cNvSpPr/>
          <p:nvPr/>
        </p:nvSpPr>
        <p:spPr>
          <a:xfrm>
            <a:off x="7754651" y="3618401"/>
            <a:ext cx="594995" cy="564515"/>
          </a:xfrm>
          <a:custGeom>
            <a:avLst/>
            <a:gdLst/>
            <a:ahLst/>
            <a:cxnLst/>
            <a:rect l="l" t="t" r="r" b="b"/>
            <a:pathLst>
              <a:path w="594995" h="564514">
                <a:moveTo>
                  <a:pt x="0" y="0"/>
                </a:moveTo>
                <a:lnTo>
                  <a:pt x="594610" y="0"/>
                </a:lnTo>
                <a:lnTo>
                  <a:pt x="594610" y="563916"/>
                </a:lnTo>
                <a:lnTo>
                  <a:pt x="0" y="563916"/>
                </a:lnTo>
                <a:lnTo>
                  <a:pt x="0" y="0"/>
                </a:lnTo>
                <a:close/>
              </a:path>
            </a:pathLst>
          </a:custGeom>
          <a:ln w="31749">
            <a:solidFill>
              <a:srgbClr val="000000"/>
            </a:solidFill>
          </a:ln>
        </p:spPr>
        <p:txBody>
          <a:bodyPr wrap="square" lIns="0" tIns="0" rIns="0" bIns="0" rtlCol="0"/>
          <a:lstStyle/>
          <a:p/>
        </p:txBody>
      </p:sp>
      <p:sp>
        <p:nvSpPr>
          <p:cNvPr id="256" name="object 256"/>
          <p:cNvSpPr/>
          <p:nvPr/>
        </p:nvSpPr>
        <p:spPr>
          <a:xfrm>
            <a:off x="5148865" y="4516407"/>
            <a:ext cx="599440" cy="564515"/>
          </a:xfrm>
          <a:custGeom>
            <a:avLst/>
            <a:gdLst/>
            <a:ahLst/>
            <a:cxnLst/>
            <a:rect l="l" t="t" r="r" b="b"/>
            <a:pathLst>
              <a:path w="599439"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257" name="object 257"/>
          <p:cNvSpPr/>
          <p:nvPr/>
        </p:nvSpPr>
        <p:spPr>
          <a:xfrm>
            <a:off x="6012780" y="4517962"/>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258" name="object 258"/>
          <p:cNvSpPr/>
          <p:nvPr/>
        </p:nvSpPr>
        <p:spPr>
          <a:xfrm>
            <a:off x="6877546" y="4513276"/>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259" name="object 259"/>
          <p:cNvSpPr/>
          <p:nvPr/>
        </p:nvSpPr>
        <p:spPr>
          <a:xfrm>
            <a:off x="7754651" y="4517962"/>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260" name="object 260"/>
          <p:cNvSpPr/>
          <p:nvPr/>
        </p:nvSpPr>
        <p:spPr>
          <a:xfrm>
            <a:off x="7753008" y="5412846"/>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261" name="object 261"/>
          <p:cNvSpPr/>
          <p:nvPr/>
        </p:nvSpPr>
        <p:spPr>
          <a:xfrm>
            <a:off x="6877546" y="5409714"/>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262" name="object 262"/>
          <p:cNvSpPr/>
          <p:nvPr/>
        </p:nvSpPr>
        <p:spPr>
          <a:xfrm>
            <a:off x="6012780" y="5409714"/>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263" name="object 263"/>
          <p:cNvSpPr/>
          <p:nvPr/>
        </p:nvSpPr>
        <p:spPr>
          <a:xfrm>
            <a:off x="5146738" y="5409714"/>
            <a:ext cx="599440" cy="564515"/>
          </a:xfrm>
          <a:custGeom>
            <a:avLst/>
            <a:gdLst/>
            <a:ahLst/>
            <a:cxnLst/>
            <a:rect l="l" t="t" r="r" b="b"/>
            <a:pathLst>
              <a:path w="599439"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264" name="object 264"/>
          <p:cNvSpPr/>
          <p:nvPr/>
        </p:nvSpPr>
        <p:spPr>
          <a:xfrm>
            <a:off x="304798" y="1965611"/>
            <a:ext cx="4267200" cy="886460"/>
          </a:xfrm>
          <a:custGeom>
            <a:avLst/>
            <a:gdLst/>
            <a:ahLst/>
            <a:cxnLst/>
            <a:rect l="l" t="t" r="r" b="b"/>
            <a:pathLst>
              <a:path w="4267200" h="886460">
                <a:moveTo>
                  <a:pt x="4267199" y="0"/>
                </a:moveTo>
                <a:lnTo>
                  <a:pt x="0" y="0"/>
                </a:lnTo>
                <a:lnTo>
                  <a:pt x="0" y="886245"/>
                </a:lnTo>
                <a:lnTo>
                  <a:pt x="4267199" y="886245"/>
                </a:lnTo>
                <a:lnTo>
                  <a:pt x="4267199" y="0"/>
                </a:lnTo>
                <a:close/>
              </a:path>
            </a:pathLst>
          </a:custGeom>
          <a:solidFill>
            <a:srgbClr val="FFFFFF"/>
          </a:solidFill>
        </p:spPr>
        <p:txBody>
          <a:bodyPr wrap="square" lIns="0" tIns="0" rIns="0" bIns="0" rtlCol="0"/>
          <a:lstStyle/>
          <a:p/>
        </p:txBody>
      </p:sp>
      <p:sp>
        <p:nvSpPr>
          <p:cNvPr id="265" name="object 265"/>
          <p:cNvSpPr txBox="1"/>
          <p:nvPr/>
        </p:nvSpPr>
        <p:spPr>
          <a:xfrm>
            <a:off x="304798" y="1965612"/>
            <a:ext cx="4267200" cy="886460"/>
          </a:xfrm>
          <a:prstGeom prst="rect">
            <a:avLst/>
          </a:prstGeom>
          <a:ln w="38099">
            <a:solidFill>
              <a:srgbClr val="FF2600"/>
            </a:solidFill>
          </a:ln>
        </p:spPr>
        <p:txBody>
          <a:bodyPr vert="horz" wrap="square" lIns="0" tIns="73025" rIns="0" bIns="0" rtlCol="0">
            <a:spAutoFit/>
          </a:bodyPr>
          <a:lstStyle/>
          <a:p>
            <a:pPr marL="91440">
              <a:lnSpc>
                <a:spcPts val="2840"/>
              </a:lnSpc>
              <a:spcBef>
                <a:spcPts val="575"/>
              </a:spcBef>
            </a:pPr>
            <a:r>
              <a:rPr sz="2400" b="1" spc="-5" dirty="0">
                <a:latin typeface="Calibri" panose="020F0502020204030204"/>
                <a:cs typeface="Calibri" panose="020F0502020204030204"/>
              </a:rPr>
              <a:t>Eﬃcient </a:t>
            </a:r>
            <a:r>
              <a:rPr sz="2400" b="1" dirty="0">
                <a:latin typeface="Calibri" panose="020F0502020204030204"/>
                <a:cs typeface="Calibri" panose="020F0502020204030204"/>
              </a:rPr>
              <a:t>Data </a:t>
            </a:r>
            <a:r>
              <a:rPr sz="2400" b="1" spc="-5" dirty="0">
                <a:latin typeface="Calibri" panose="020F0502020204030204"/>
                <a:cs typeface="Calibri" panose="020F0502020204030204"/>
              </a:rPr>
              <a:t>Reuse</a:t>
            </a:r>
            <a:endParaRPr sz="2400">
              <a:latin typeface="Calibri" panose="020F0502020204030204"/>
              <a:cs typeface="Calibri" panose="020F0502020204030204"/>
            </a:endParaRPr>
          </a:p>
          <a:p>
            <a:pPr marL="91440">
              <a:lnSpc>
                <a:spcPts val="2840"/>
              </a:lnSpc>
            </a:pPr>
            <a:r>
              <a:rPr sz="2400" spc="-5" dirty="0">
                <a:latin typeface="Calibri" panose="020F0502020204030204"/>
                <a:cs typeface="Calibri" panose="020F0502020204030204"/>
              </a:rPr>
              <a:t>Distributed local storage</a:t>
            </a:r>
            <a:r>
              <a:rPr sz="2400" spc="10" dirty="0">
                <a:latin typeface="Calibri" panose="020F0502020204030204"/>
                <a:cs typeface="Calibri" panose="020F0502020204030204"/>
              </a:rPr>
              <a:t> </a:t>
            </a:r>
            <a:r>
              <a:rPr sz="2400" spc="-5" dirty="0">
                <a:latin typeface="Calibri" panose="020F0502020204030204"/>
                <a:cs typeface="Calibri" panose="020F0502020204030204"/>
              </a:rPr>
              <a:t>(RF)</a:t>
            </a:r>
            <a:endParaRPr sz="2400">
              <a:latin typeface="Calibri" panose="020F0502020204030204"/>
              <a:cs typeface="Calibri" panose="020F0502020204030204"/>
            </a:endParaRPr>
          </a:p>
        </p:txBody>
      </p:sp>
      <p:sp>
        <p:nvSpPr>
          <p:cNvPr id="266" name="object 266"/>
          <p:cNvSpPr/>
          <p:nvPr/>
        </p:nvSpPr>
        <p:spPr>
          <a:xfrm>
            <a:off x="294721" y="3001187"/>
            <a:ext cx="4267200" cy="886460"/>
          </a:xfrm>
          <a:custGeom>
            <a:avLst/>
            <a:gdLst/>
            <a:ahLst/>
            <a:cxnLst/>
            <a:rect l="l" t="t" r="r" b="b"/>
            <a:pathLst>
              <a:path w="4267200" h="886460">
                <a:moveTo>
                  <a:pt x="4267200" y="0"/>
                </a:moveTo>
                <a:lnTo>
                  <a:pt x="0" y="0"/>
                </a:lnTo>
                <a:lnTo>
                  <a:pt x="0" y="886245"/>
                </a:lnTo>
                <a:lnTo>
                  <a:pt x="4267200" y="886245"/>
                </a:lnTo>
                <a:lnTo>
                  <a:pt x="4267200" y="0"/>
                </a:lnTo>
                <a:close/>
              </a:path>
            </a:pathLst>
          </a:custGeom>
          <a:solidFill>
            <a:srgbClr val="FFFFFF"/>
          </a:solidFill>
        </p:spPr>
        <p:txBody>
          <a:bodyPr wrap="square" lIns="0" tIns="0" rIns="0" bIns="0" rtlCol="0"/>
          <a:lstStyle/>
          <a:p/>
        </p:txBody>
      </p:sp>
      <p:sp>
        <p:nvSpPr>
          <p:cNvPr id="267" name="object 267"/>
          <p:cNvSpPr/>
          <p:nvPr/>
        </p:nvSpPr>
        <p:spPr>
          <a:xfrm>
            <a:off x="294721" y="3001187"/>
            <a:ext cx="4267200" cy="886460"/>
          </a:xfrm>
          <a:custGeom>
            <a:avLst/>
            <a:gdLst/>
            <a:ahLst/>
            <a:cxnLst/>
            <a:rect l="l" t="t" r="r" b="b"/>
            <a:pathLst>
              <a:path w="4267200" h="886460">
                <a:moveTo>
                  <a:pt x="0" y="0"/>
                </a:moveTo>
                <a:lnTo>
                  <a:pt x="4267199" y="0"/>
                </a:lnTo>
                <a:lnTo>
                  <a:pt x="4267199" y="886245"/>
                </a:lnTo>
                <a:lnTo>
                  <a:pt x="0" y="886245"/>
                </a:lnTo>
                <a:lnTo>
                  <a:pt x="0" y="0"/>
                </a:lnTo>
                <a:close/>
              </a:path>
            </a:pathLst>
          </a:custGeom>
          <a:ln w="38099">
            <a:solidFill>
              <a:srgbClr val="FF2600"/>
            </a:solidFill>
          </a:ln>
        </p:spPr>
        <p:txBody>
          <a:bodyPr wrap="square" lIns="0" tIns="0" rIns="0" bIns="0" rtlCol="0"/>
          <a:lstStyle/>
          <a:p/>
        </p:txBody>
      </p:sp>
      <p:sp>
        <p:nvSpPr>
          <p:cNvPr id="268" name="object 268"/>
          <p:cNvSpPr txBox="1"/>
          <p:nvPr/>
        </p:nvSpPr>
        <p:spPr>
          <a:xfrm>
            <a:off x="373461" y="3061832"/>
            <a:ext cx="3671570" cy="746760"/>
          </a:xfrm>
          <a:prstGeom prst="rect">
            <a:avLst/>
          </a:prstGeom>
        </p:spPr>
        <p:txBody>
          <a:bodyPr vert="horz" wrap="square" lIns="0" tIns="12700" rIns="0" bIns="0" rtlCol="0">
            <a:spAutoFit/>
          </a:bodyPr>
          <a:lstStyle/>
          <a:p>
            <a:pPr marL="12700">
              <a:lnSpc>
                <a:spcPts val="2840"/>
              </a:lnSpc>
              <a:spcBef>
                <a:spcPts val="100"/>
              </a:spcBef>
            </a:pPr>
            <a:r>
              <a:rPr sz="2400" b="1" dirty="0">
                <a:latin typeface="Calibri" panose="020F0502020204030204"/>
                <a:cs typeface="Calibri" panose="020F0502020204030204"/>
              </a:rPr>
              <a:t>Inter-PE</a:t>
            </a:r>
            <a:r>
              <a:rPr sz="2400" b="1" spc="-10" dirty="0">
                <a:latin typeface="Calibri" panose="020F0502020204030204"/>
                <a:cs typeface="Calibri" panose="020F0502020204030204"/>
              </a:rPr>
              <a:t> </a:t>
            </a:r>
            <a:r>
              <a:rPr sz="2400" b="1" spc="-5" dirty="0">
                <a:latin typeface="Calibri" panose="020F0502020204030204"/>
                <a:cs typeface="Calibri" panose="020F0502020204030204"/>
              </a:rPr>
              <a:t>Communication</a:t>
            </a:r>
            <a:endParaRPr sz="2400">
              <a:latin typeface="Calibri" panose="020F0502020204030204"/>
              <a:cs typeface="Calibri" panose="020F0502020204030204"/>
            </a:endParaRPr>
          </a:p>
          <a:p>
            <a:pPr marL="12700">
              <a:lnSpc>
                <a:spcPts val="2840"/>
              </a:lnSpc>
            </a:pPr>
            <a:r>
              <a:rPr sz="2400" spc="-5" dirty="0">
                <a:latin typeface="Calibri" panose="020F0502020204030204"/>
                <a:cs typeface="Calibri" panose="020F0502020204030204"/>
              </a:rPr>
              <a:t>Sharing among regions of</a:t>
            </a:r>
            <a:r>
              <a:rPr sz="2400" spc="-10" dirty="0">
                <a:latin typeface="Calibri" panose="020F0502020204030204"/>
                <a:cs typeface="Calibri" panose="020F0502020204030204"/>
              </a:rPr>
              <a:t> </a:t>
            </a:r>
            <a:r>
              <a:rPr sz="2400" dirty="0">
                <a:latin typeface="Calibri" panose="020F0502020204030204"/>
                <a:cs typeface="Calibri" panose="020F0502020204030204"/>
              </a:rPr>
              <a:t>PEs</a:t>
            </a:r>
            <a:endParaRPr sz="2400">
              <a:latin typeface="Calibri" panose="020F0502020204030204"/>
              <a:cs typeface="Calibri" panose="020F0502020204030204"/>
            </a:endParaRPr>
          </a:p>
        </p:txBody>
      </p:sp>
      <p:sp>
        <p:nvSpPr>
          <p:cNvPr id="269" name="object 269"/>
          <p:cNvSpPr txBox="1"/>
          <p:nvPr/>
        </p:nvSpPr>
        <p:spPr>
          <a:xfrm>
            <a:off x="1990974" y="4165989"/>
            <a:ext cx="1644650" cy="746760"/>
          </a:xfrm>
          <a:prstGeom prst="rect">
            <a:avLst/>
          </a:prstGeom>
        </p:spPr>
        <p:txBody>
          <a:bodyPr vert="horz" wrap="square" lIns="0" tIns="33019" rIns="0" bIns="0" rtlCol="0">
            <a:spAutoFit/>
          </a:bodyPr>
          <a:lstStyle/>
          <a:p>
            <a:pPr marL="12700" marR="5080" indent="127000">
              <a:lnSpc>
                <a:spcPts val="2800"/>
              </a:lnSpc>
              <a:spcBef>
                <a:spcPts val="260"/>
              </a:spcBef>
            </a:pPr>
            <a:r>
              <a:rPr sz="2400" b="1" spc="-5" dirty="0">
                <a:latin typeface="Calibri" panose="020F0502020204030204"/>
                <a:cs typeface="Calibri" panose="020F0502020204030204"/>
              </a:rPr>
              <a:t>Processing  </a:t>
            </a:r>
            <a:r>
              <a:rPr sz="2400" b="1" dirty="0">
                <a:latin typeface="Calibri" panose="020F0502020204030204"/>
                <a:cs typeface="Calibri" panose="020F0502020204030204"/>
              </a:rPr>
              <a:t>Element</a:t>
            </a:r>
            <a:r>
              <a:rPr sz="2400" b="1" spc="-100" dirty="0">
                <a:latin typeface="Calibri" panose="020F0502020204030204"/>
                <a:cs typeface="Calibri" panose="020F0502020204030204"/>
              </a:rPr>
              <a:t> </a:t>
            </a:r>
            <a:r>
              <a:rPr sz="2400" b="1" dirty="0">
                <a:latin typeface="Calibri" panose="020F0502020204030204"/>
                <a:cs typeface="Calibri" panose="020F0502020204030204"/>
              </a:rPr>
              <a:t>(PE)</a:t>
            </a:r>
            <a:endParaRPr sz="2400">
              <a:latin typeface="Calibri" panose="020F0502020204030204"/>
              <a:cs typeface="Calibri" panose="020F0502020204030204"/>
            </a:endParaRPr>
          </a:p>
        </p:txBody>
      </p:sp>
      <p:sp>
        <p:nvSpPr>
          <p:cNvPr id="270" name="object 270"/>
          <p:cNvSpPr/>
          <p:nvPr/>
        </p:nvSpPr>
        <p:spPr>
          <a:xfrm>
            <a:off x="3366321" y="5957124"/>
            <a:ext cx="1784350" cy="201930"/>
          </a:xfrm>
          <a:custGeom>
            <a:avLst/>
            <a:gdLst/>
            <a:ahLst/>
            <a:cxnLst/>
            <a:rect l="l" t="t" r="r" b="b"/>
            <a:pathLst>
              <a:path w="1784350" h="201929">
                <a:moveTo>
                  <a:pt x="0" y="201594"/>
                </a:moveTo>
                <a:lnTo>
                  <a:pt x="1783949" y="0"/>
                </a:lnTo>
              </a:path>
            </a:pathLst>
          </a:custGeom>
          <a:ln w="38099">
            <a:solidFill>
              <a:srgbClr val="CE1C00"/>
            </a:solidFill>
          </a:ln>
        </p:spPr>
        <p:txBody>
          <a:bodyPr wrap="square" lIns="0" tIns="0" rIns="0" bIns="0" rtlCol="0"/>
          <a:lstStyle/>
          <a:p/>
        </p:txBody>
      </p:sp>
      <p:sp>
        <p:nvSpPr>
          <p:cNvPr id="271" name="object 271"/>
          <p:cNvSpPr/>
          <p:nvPr/>
        </p:nvSpPr>
        <p:spPr>
          <a:xfrm>
            <a:off x="3336085" y="5019709"/>
            <a:ext cx="1784350" cy="353060"/>
          </a:xfrm>
          <a:custGeom>
            <a:avLst/>
            <a:gdLst/>
            <a:ahLst/>
            <a:cxnLst/>
            <a:rect l="l" t="t" r="r" b="b"/>
            <a:pathLst>
              <a:path w="1784350" h="353060">
                <a:moveTo>
                  <a:pt x="0" y="0"/>
                </a:moveTo>
                <a:lnTo>
                  <a:pt x="1783948" y="352789"/>
                </a:lnTo>
              </a:path>
            </a:pathLst>
          </a:custGeom>
          <a:ln w="38099">
            <a:solidFill>
              <a:srgbClr val="CE1C00"/>
            </a:solidFill>
          </a:ln>
        </p:spPr>
        <p:txBody>
          <a:bodyPr wrap="square" lIns="0" tIns="0" rIns="0" bIns="0" rtlCol="0"/>
          <a:lstStyle/>
          <a:p/>
        </p:txBody>
      </p:sp>
      <p:sp>
        <p:nvSpPr>
          <p:cNvPr id="272" name="object 272"/>
          <p:cNvSpPr/>
          <p:nvPr/>
        </p:nvSpPr>
        <p:spPr>
          <a:xfrm>
            <a:off x="2132214" y="4950228"/>
            <a:ext cx="1334192" cy="1338348"/>
          </a:xfrm>
          <a:prstGeom prst="rect">
            <a:avLst/>
          </a:prstGeom>
          <a:blipFill>
            <a:blip r:embed="rId13" cstate="print"/>
            <a:stretch>
              <a:fillRect/>
            </a:stretch>
          </a:blipFill>
        </p:spPr>
        <p:txBody>
          <a:bodyPr wrap="square" lIns="0" tIns="0" rIns="0" bIns="0" rtlCol="0"/>
          <a:lstStyle/>
          <a:p/>
        </p:txBody>
      </p:sp>
      <p:sp>
        <p:nvSpPr>
          <p:cNvPr id="273" name="object 273"/>
          <p:cNvSpPr/>
          <p:nvPr/>
        </p:nvSpPr>
        <p:spPr>
          <a:xfrm>
            <a:off x="2177699" y="4996968"/>
            <a:ext cx="1188720" cy="5715"/>
          </a:xfrm>
          <a:custGeom>
            <a:avLst/>
            <a:gdLst/>
            <a:ahLst/>
            <a:cxnLst/>
            <a:rect l="l" t="t" r="r" b="b"/>
            <a:pathLst>
              <a:path w="1188720" h="5714">
                <a:moveTo>
                  <a:pt x="0" y="5462"/>
                </a:moveTo>
                <a:lnTo>
                  <a:pt x="1188718" y="5462"/>
                </a:lnTo>
                <a:lnTo>
                  <a:pt x="1188718" y="0"/>
                </a:lnTo>
                <a:lnTo>
                  <a:pt x="0" y="0"/>
                </a:lnTo>
                <a:lnTo>
                  <a:pt x="0" y="5462"/>
                </a:lnTo>
                <a:close/>
              </a:path>
            </a:pathLst>
          </a:custGeom>
          <a:solidFill>
            <a:srgbClr val="FFFFFF"/>
          </a:solidFill>
        </p:spPr>
        <p:txBody>
          <a:bodyPr wrap="square" lIns="0" tIns="0" rIns="0" bIns="0" rtlCol="0"/>
          <a:lstStyle/>
          <a:p/>
        </p:txBody>
      </p:sp>
      <p:sp>
        <p:nvSpPr>
          <p:cNvPr id="274" name="object 274"/>
          <p:cNvSpPr/>
          <p:nvPr/>
        </p:nvSpPr>
        <p:spPr>
          <a:xfrm>
            <a:off x="2177699" y="5368189"/>
            <a:ext cx="1188720" cy="457200"/>
          </a:xfrm>
          <a:custGeom>
            <a:avLst/>
            <a:gdLst/>
            <a:ahLst/>
            <a:cxnLst/>
            <a:rect l="l" t="t" r="r" b="b"/>
            <a:pathLst>
              <a:path w="1188720" h="457200">
                <a:moveTo>
                  <a:pt x="0" y="457201"/>
                </a:moveTo>
                <a:lnTo>
                  <a:pt x="1188718" y="457201"/>
                </a:lnTo>
                <a:lnTo>
                  <a:pt x="1188718" y="0"/>
                </a:lnTo>
                <a:lnTo>
                  <a:pt x="0" y="0"/>
                </a:lnTo>
                <a:lnTo>
                  <a:pt x="0" y="457201"/>
                </a:lnTo>
                <a:close/>
              </a:path>
            </a:pathLst>
          </a:custGeom>
          <a:solidFill>
            <a:srgbClr val="FFFFFF"/>
          </a:solidFill>
        </p:spPr>
        <p:txBody>
          <a:bodyPr wrap="square" lIns="0" tIns="0" rIns="0" bIns="0" rtlCol="0"/>
          <a:lstStyle/>
          <a:p/>
        </p:txBody>
      </p:sp>
      <p:sp>
        <p:nvSpPr>
          <p:cNvPr id="275" name="object 275"/>
          <p:cNvSpPr/>
          <p:nvPr/>
        </p:nvSpPr>
        <p:spPr>
          <a:xfrm>
            <a:off x="2177699" y="4996968"/>
            <a:ext cx="1188720" cy="1188720"/>
          </a:xfrm>
          <a:custGeom>
            <a:avLst/>
            <a:gdLst/>
            <a:ahLst/>
            <a:cxnLst/>
            <a:rect l="l" t="t" r="r" b="b"/>
            <a:pathLst>
              <a:path w="1188720" h="1188720">
                <a:moveTo>
                  <a:pt x="0" y="0"/>
                </a:moveTo>
                <a:lnTo>
                  <a:pt x="1188719" y="0"/>
                </a:lnTo>
                <a:lnTo>
                  <a:pt x="1188719" y="1188719"/>
                </a:lnTo>
                <a:lnTo>
                  <a:pt x="0" y="1188719"/>
                </a:lnTo>
                <a:lnTo>
                  <a:pt x="0" y="0"/>
                </a:lnTo>
                <a:close/>
              </a:path>
            </a:pathLst>
          </a:custGeom>
          <a:ln w="31749">
            <a:solidFill>
              <a:srgbClr val="000000"/>
            </a:solidFill>
          </a:ln>
        </p:spPr>
        <p:txBody>
          <a:bodyPr wrap="square" lIns="0" tIns="0" rIns="0" bIns="0" rtlCol="0"/>
          <a:lstStyle/>
          <a:p/>
        </p:txBody>
      </p:sp>
      <p:sp>
        <p:nvSpPr>
          <p:cNvPr id="276" name="object 276"/>
          <p:cNvSpPr/>
          <p:nvPr/>
        </p:nvSpPr>
        <p:spPr>
          <a:xfrm>
            <a:off x="2177699" y="5825391"/>
            <a:ext cx="1188720" cy="365760"/>
          </a:xfrm>
          <a:custGeom>
            <a:avLst/>
            <a:gdLst/>
            <a:ahLst/>
            <a:cxnLst/>
            <a:rect l="l" t="t" r="r" b="b"/>
            <a:pathLst>
              <a:path w="1188720" h="365760">
                <a:moveTo>
                  <a:pt x="1188718" y="0"/>
                </a:moveTo>
                <a:lnTo>
                  <a:pt x="0" y="0"/>
                </a:lnTo>
                <a:lnTo>
                  <a:pt x="0" y="365759"/>
                </a:lnTo>
                <a:lnTo>
                  <a:pt x="1188718" y="365759"/>
                </a:lnTo>
                <a:lnTo>
                  <a:pt x="1188718" y="0"/>
                </a:lnTo>
                <a:close/>
              </a:path>
            </a:pathLst>
          </a:custGeom>
          <a:solidFill>
            <a:srgbClr val="A74A44"/>
          </a:solidFill>
        </p:spPr>
        <p:txBody>
          <a:bodyPr wrap="square" lIns="0" tIns="0" rIns="0" bIns="0" rtlCol="0"/>
          <a:lstStyle/>
          <a:p/>
        </p:txBody>
      </p:sp>
      <p:sp>
        <p:nvSpPr>
          <p:cNvPr id="277" name="object 277"/>
          <p:cNvSpPr txBox="1"/>
          <p:nvPr/>
        </p:nvSpPr>
        <p:spPr>
          <a:xfrm>
            <a:off x="2199924" y="5843170"/>
            <a:ext cx="1144270" cy="330200"/>
          </a:xfrm>
          <a:prstGeom prst="rect">
            <a:avLst/>
          </a:prstGeom>
        </p:spPr>
        <p:txBody>
          <a:bodyPr vert="horz" wrap="square" lIns="0" tIns="12700" rIns="0" bIns="0" rtlCol="0">
            <a:spAutoFit/>
          </a:bodyPr>
          <a:lstStyle/>
          <a:p>
            <a:pPr marL="204470">
              <a:lnSpc>
                <a:spcPct val="100000"/>
              </a:lnSpc>
              <a:spcBef>
                <a:spcPts val="100"/>
              </a:spcBef>
            </a:pPr>
            <a:r>
              <a:rPr sz="2000" b="1" spc="-185" dirty="0">
                <a:solidFill>
                  <a:srgbClr val="FFFFFF"/>
                </a:solidFill>
                <a:latin typeface="Arial" panose="020B0604020202020204"/>
                <a:cs typeface="Arial" panose="020B0604020202020204"/>
              </a:rPr>
              <a:t>Control</a:t>
            </a:r>
            <a:endParaRPr sz="2000">
              <a:latin typeface="Arial" panose="020B0604020202020204"/>
              <a:cs typeface="Arial" panose="020B0604020202020204"/>
            </a:endParaRPr>
          </a:p>
        </p:txBody>
      </p:sp>
      <p:sp>
        <p:nvSpPr>
          <p:cNvPr id="278" name="object 278"/>
          <p:cNvSpPr/>
          <p:nvPr/>
        </p:nvSpPr>
        <p:spPr>
          <a:xfrm>
            <a:off x="2335780" y="5413909"/>
            <a:ext cx="365760" cy="365760"/>
          </a:xfrm>
          <a:custGeom>
            <a:avLst/>
            <a:gdLst/>
            <a:ahLst/>
            <a:cxnLst/>
            <a:rect l="l" t="t" r="r" b="b"/>
            <a:pathLst>
              <a:path w="365760" h="365760">
                <a:moveTo>
                  <a:pt x="182880" y="0"/>
                </a:moveTo>
                <a:lnTo>
                  <a:pt x="134263" y="6532"/>
                </a:lnTo>
                <a:lnTo>
                  <a:pt x="90576" y="24968"/>
                </a:lnTo>
                <a:lnTo>
                  <a:pt x="53564" y="53564"/>
                </a:lnTo>
                <a:lnTo>
                  <a:pt x="24968" y="90577"/>
                </a:lnTo>
                <a:lnTo>
                  <a:pt x="6532" y="134263"/>
                </a:lnTo>
                <a:lnTo>
                  <a:pt x="0" y="182880"/>
                </a:lnTo>
                <a:lnTo>
                  <a:pt x="6532" y="231497"/>
                </a:lnTo>
                <a:lnTo>
                  <a:pt x="24968" y="275183"/>
                </a:lnTo>
                <a:lnTo>
                  <a:pt x="53564" y="312196"/>
                </a:lnTo>
                <a:lnTo>
                  <a:pt x="90576" y="340792"/>
                </a:lnTo>
                <a:lnTo>
                  <a:pt x="134263" y="359227"/>
                </a:lnTo>
                <a:lnTo>
                  <a:pt x="182880" y="365760"/>
                </a:lnTo>
                <a:lnTo>
                  <a:pt x="231496" y="359227"/>
                </a:lnTo>
                <a:lnTo>
                  <a:pt x="275183" y="340792"/>
                </a:lnTo>
                <a:lnTo>
                  <a:pt x="312195" y="312196"/>
                </a:lnTo>
                <a:lnTo>
                  <a:pt x="340791" y="275183"/>
                </a:lnTo>
                <a:lnTo>
                  <a:pt x="359227" y="231497"/>
                </a:lnTo>
                <a:lnTo>
                  <a:pt x="365759" y="182880"/>
                </a:lnTo>
                <a:lnTo>
                  <a:pt x="359227" y="134263"/>
                </a:lnTo>
                <a:lnTo>
                  <a:pt x="340791" y="90577"/>
                </a:lnTo>
                <a:lnTo>
                  <a:pt x="312195" y="53564"/>
                </a:lnTo>
                <a:lnTo>
                  <a:pt x="275183" y="24968"/>
                </a:lnTo>
                <a:lnTo>
                  <a:pt x="231496" y="6532"/>
                </a:lnTo>
                <a:lnTo>
                  <a:pt x="182880" y="0"/>
                </a:lnTo>
                <a:close/>
              </a:path>
            </a:pathLst>
          </a:custGeom>
          <a:solidFill>
            <a:srgbClr val="FFFFFF"/>
          </a:solidFill>
        </p:spPr>
        <p:txBody>
          <a:bodyPr wrap="square" lIns="0" tIns="0" rIns="0" bIns="0" rtlCol="0"/>
          <a:lstStyle/>
          <a:p/>
        </p:txBody>
      </p:sp>
      <p:sp>
        <p:nvSpPr>
          <p:cNvPr id="279" name="object 279"/>
          <p:cNvSpPr/>
          <p:nvPr/>
        </p:nvSpPr>
        <p:spPr>
          <a:xfrm>
            <a:off x="2389344" y="5467473"/>
            <a:ext cx="259079" cy="259079"/>
          </a:xfrm>
          <a:custGeom>
            <a:avLst/>
            <a:gdLst/>
            <a:ahLst/>
            <a:cxnLst/>
            <a:rect l="l" t="t" r="r" b="b"/>
            <a:pathLst>
              <a:path w="259080" h="259079">
                <a:moveTo>
                  <a:pt x="0" y="0"/>
                </a:moveTo>
                <a:lnTo>
                  <a:pt x="258631" y="258631"/>
                </a:lnTo>
              </a:path>
            </a:pathLst>
          </a:custGeom>
          <a:ln w="38099">
            <a:solidFill>
              <a:srgbClr val="000000"/>
            </a:solidFill>
          </a:ln>
        </p:spPr>
        <p:txBody>
          <a:bodyPr wrap="square" lIns="0" tIns="0" rIns="0" bIns="0" rtlCol="0"/>
          <a:lstStyle/>
          <a:p/>
        </p:txBody>
      </p:sp>
      <p:sp>
        <p:nvSpPr>
          <p:cNvPr id="280" name="object 280"/>
          <p:cNvSpPr/>
          <p:nvPr/>
        </p:nvSpPr>
        <p:spPr>
          <a:xfrm>
            <a:off x="2389344" y="5467473"/>
            <a:ext cx="259079" cy="259079"/>
          </a:xfrm>
          <a:custGeom>
            <a:avLst/>
            <a:gdLst/>
            <a:ahLst/>
            <a:cxnLst/>
            <a:rect l="l" t="t" r="r" b="b"/>
            <a:pathLst>
              <a:path w="259080" h="259079">
                <a:moveTo>
                  <a:pt x="258631" y="0"/>
                </a:moveTo>
                <a:lnTo>
                  <a:pt x="0" y="258631"/>
                </a:lnTo>
              </a:path>
            </a:pathLst>
          </a:custGeom>
          <a:ln w="38099">
            <a:solidFill>
              <a:srgbClr val="000000"/>
            </a:solidFill>
          </a:ln>
        </p:spPr>
        <p:txBody>
          <a:bodyPr wrap="square" lIns="0" tIns="0" rIns="0" bIns="0" rtlCol="0"/>
          <a:lstStyle/>
          <a:p/>
        </p:txBody>
      </p:sp>
      <p:sp>
        <p:nvSpPr>
          <p:cNvPr id="281" name="object 281"/>
          <p:cNvSpPr/>
          <p:nvPr/>
        </p:nvSpPr>
        <p:spPr>
          <a:xfrm>
            <a:off x="2335780" y="5413909"/>
            <a:ext cx="365760" cy="365760"/>
          </a:xfrm>
          <a:custGeom>
            <a:avLst/>
            <a:gdLst/>
            <a:ahLst/>
            <a:cxnLst/>
            <a:rect l="l" t="t" r="r" b="b"/>
            <a:pathLst>
              <a:path w="365760" h="365760">
                <a:moveTo>
                  <a:pt x="0" y="182879"/>
                </a:moveTo>
                <a:lnTo>
                  <a:pt x="6532" y="134263"/>
                </a:lnTo>
                <a:lnTo>
                  <a:pt x="24968" y="90576"/>
                </a:lnTo>
                <a:lnTo>
                  <a:pt x="53564" y="53564"/>
                </a:lnTo>
                <a:lnTo>
                  <a:pt x="90576" y="24968"/>
                </a:lnTo>
                <a:lnTo>
                  <a:pt x="134263" y="6532"/>
                </a:lnTo>
                <a:lnTo>
                  <a:pt x="182879" y="0"/>
                </a:lnTo>
                <a:lnTo>
                  <a:pt x="231496" y="6532"/>
                </a:lnTo>
                <a:lnTo>
                  <a:pt x="275182" y="24968"/>
                </a:lnTo>
                <a:lnTo>
                  <a:pt x="312195" y="53564"/>
                </a:lnTo>
                <a:lnTo>
                  <a:pt x="340791" y="90576"/>
                </a:lnTo>
                <a:lnTo>
                  <a:pt x="359227" y="134263"/>
                </a:lnTo>
                <a:lnTo>
                  <a:pt x="365759" y="182879"/>
                </a:lnTo>
                <a:lnTo>
                  <a:pt x="359227" y="231496"/>
                </a:lnTo>
                <a:lnTo>
                  <a:pt x="340791" y="275182"/>
                </a:lnTo>
                <a:lnTo>
                  <a:pt x="312195" y="312195"/>
                </a:lnTo>
                <a:lnTo>
                  <a:pt x="275182" y="340791"/>
                </a:lnTo>
                <a:lnTo>
                  <a:pt x="231496" y="359227"/>
                </a:lnTo>
                <a:lnTo>
                  <a:pt x="182879" y="365759"/>
                </a:lnTo>
                <a:lnTo>
                  <a:pt x="134263" y="359227"/>
                </a:lnTo>
                <a:lnTo>
                  <a:pt x="90576" y="340791"/>
                </a:lnTo>
                <a:lnTo>
                  <a:pt x="53564" y="312195"/>
                </a:lnTo>
                <a:lnTo>
                  <a:pt x="24968" y="275182"/>
                </a:lnTo>
                <a:lnTo>
                  <a:pt x="6532" y="231496"/>
                </a:lnTo>
                <a:lnTo>
                  <a:pt x="0" y="182879"/>
                </a:lnTo>
                <a:close/>
              </a:path>
            </a:pathLst>
          </a:custGeom>
          <a:ln w="38099">
            <a:solidFill>
              <a:srgbClr val="000000"/>
            </a:solidFill>
          </a:ln>
        </p:spPr>
        <p:txBody>
          <a:bodyPr wrap="square" lIns="0" tIns="0" rIns="0" bIns="0" rtlCol="0"/>
          <a:lstStyle/>
          <a:p/>
        </p:txBody>
      </p:sp>
      <p:sp>
        <p:nvSpPr>
          <p:cNvPr id="282" name="object 282"/>
          <p:cNvSpPr/>
          <p:nvPr/>
        </p:nvSpPr>
        <p:spPr>
          <a:xfrm>
            <a:off x="2842576" y="5413909"/>
            <a:ext cx="365760" cy="365760"/>
          </a:xfrm>
          <a:custGeom>
            <a:avLst/>
            <a:gdLst/>
            <a:ahLst/>
            <a:cxnLst/>
            <a:rect l="l" t="t" r="r" b="b"/>
            <a:pathLst>
              <a:path w="365760" h="365760">
                <a:moveTo>
                  <a:pt x="182879" y="0"/>
                </a:moveTo>
                <a:lnTo>
                  <a:pt x="134263" y="6532"/>
                </a:lnTo>
                <a:lnTo>
                  <a:pt x="90576" y="24968"/>
                </a:lnTo>
                <a:lnTo>
                  <a:pt x="53564" y="53564"/>
                </a:lnTo>
                <a:lnTo>
                  <a:pt x="24968" y="90577"/>
                </a:lnTo>
                <a:lnTo>
                  <a:pt x="6532" y="134263"/>
                </a:lnTo>
                <a:lnTo>
                  <a:pt x="0" y="182880"/>
                </a:lnTo>
                <a:lnTo>
                  <a:pt x="6532" y="231497"/>
                </a:lnTo>
                <a:lnTo>
                  <a:pt x="24968" y="275183"/>
                </a:lnTo>
                <a:lnTo>
                  <a:pt x="53564" y="312196"/>
                </a:lnTo>
                <a:lnTo>
                  <a:pt x="90576" y="340792"/>
                </a:lnTo>
                <a:lnTo>
                  <a:pt x="134263" y="359227"/>
                </a:lnTo>
                <a:lnTo>
                  <a:pt x="182879" y="365760"/>
                </a:lnTo>
                <a:lnTo>
                  <a:pt x="231496" y="359227"/>
                </a:lnTo>
                <a:lnTo>
                  <a:pt x="275183" y="340792"/>
                </a:lnTo>
                <a:lnTo>
                  <a:pt x="312195" y="312196"/>
                </a:lnTo>
                <a:lnTo>
                  <a:pt x="340791" y="275183"/>
                </a:lnTo>
                <a:lnTo>
                  <a:pt x="359227" y="231497"/>
                </a:lnTo>
                <a:lnTo>
                  <a:pt x="365759" y="182880"/>
                </a:lnTo>
                <a:lnTo>
                  <a:pt x="359227" y="134263"/>
                </a:lnTo>
                <a:lnTo>
                  <a:pt x="340791" y="90577"/>
                </a:lnTo>
                <a:lnTo>
                  <a:pt x="312195" y="53564"/>
                </a:lnTo>
                <a:lnTo>
                  <a:pt x="275183" y="24968"/>
                </a:lnTo>
                <a:lnTo>
                  <a:pt x="231496" y="6532"/>
                </a:lnTo>
                <a:lnTo>
                  <a:pt x="182879" y="0"/>
                </a:lnTo>
                <a:close/>
              </a:path>
            </a:pathLst>
          </a:custGeom>
          <a:solidFill>
            <a:srgbClr val="FFFFFF"/>
          </a:solidFill>
        </p:spPr>
        <p:txBody>
          <a:bodyPr wrap="square" lIns="0" tIns="0" rIns="0" bIns="0" rtlCol="0"/>
          <a:lstStyle/>
          <a:p/>
        </p:txBody>
      </p:sp>
      <p:sp>
        <p:nvSpPr>
          <p:cNvPr id="283" name="object 283"/>
          <p:cNvSpPr/>
          <p:nvPr/>
        </p:nvSpPr>
        <p:spPr>
          <a:xfrm>
            <a:off x="3025456" y="5413909"/>
            <a:ext cx="0" cy="365760"/>
          </a:xfrm>
          <a:custGeom>
            <a:avLst/>
            <a:gdLst/>
            <a:ahLst/>
            <a:cxnLst/>
            <a:rect l="l" t="t" r="r" b="b"/>
            <a:pathLst>
              <a:path h="365760">
                <a:moveTo>
                  <a:pt x="0" y="0"/>
                </a:moveTo>
                <a:lnTo>
                  <a:pt x="0" y="365759"/>
                </a:lnTo>
              </a:path>
            </a:pathLst>
          </a:custGeom>
          <a:ln w="38099">
            <a:solidFill>
              <a:srgbClr val="000000"/>
            </a:solidFill>
          </a:ln>
        </p:spPr>
        <p:txBody>
          <a:bodyPr wrap="square" lIns="0" tIns="0" rIns="0" bIns="0" rtlCol="0"/>
          <a:lstStyle/>
          <a:p/>
        </p:txBody>
      </p:sp>
      <p:sp>
        <p:nvSpPr>
          <p:cNvPr id="284" name="object 284"/>
          <p:cNvSpPr/>
          <p:nvPr/>
        </p:nvSpPr>
        <p:spPr>
          <a:xfrm>
            <a:off x="2842576" y="5596789"/>
            <a:ext cx="365760" cy="0"/>
          </a:xfrm>
          <a:custGeom>
            <a:avLst/>
            <a:gdLst/>
            <a:ahLst/>
            <a:cxnLst/>
            <a:rect l="l" t="t" r="r" b="b"/>
            <a:pathLst>
              <a:path w="365760">
                <a:moveTo>
                  <a:pt x="0" y="0"/>
                </a:moveTo>
                <a:lnTo>
                  <a:pt x="365759" y="0"/>
                </a:lnTo>
              </a:path>
            </a:pathLst>
          </a:custGeom>
          <a:ln w="38099">
            <a:solidFill>
              <a:srgbClr val="000000"/>
            </a:solidFill>
          </a:ln>
        </p:spPr>
        <p:txBody>
          <a:bodyPr wrap="square" lIns="0" tIns="0" rIns="0" bIns="0" rtlCol="0"/>
          <a:lstStyle/>
          <a:p/>
        </p:txBody>
      </p:sp>
      <p:sp>
        <p:nvSpPr>
          <p:cNvPr id="285" name="object 285"/>
          <p:cNvSpPr/>
          <p:nvPr/>
        </p:nvSpPr>
        <p:spPr>
          <a:xfrm>
            <a:off x="2842576" y="5413909"/>
            <a:ext cx="365760" cy="365760"/>
          </a:xfrm>
          <a:custGeom>
            <a:avLst/>
            <a:gdLst/>
            <a:ahLst/>
            <a:cxnLst/>
            <a:rect l="l" t="t" r="r" b="b"/>
            <a:pathLst>
              <a:path w="365760" h="365760">
                <a:moveTo>
                  <a:pt x="0" y="182879"/>
                </a:moveTo>
                <a:lnTo>
                  <a:pt x="6532" y="134263"/>
                </a:lnTo>
                <a:lnTo>
                  <a:pt x="24968" y="90576"/>
                </a:lnTo>
                <a:lnTo>
                  <a:pt x="53564" y="53564"/>
                </a:lnTo>
                <a:lnTo>
                  <a:pt x="90576" y="24968"/>
                </a:lnTo>
                <a:lnTo>
                  <a:pt x="134263" y="6532"/>
                </a:lnTo>
                <a:lnTo>
                  <a:pt x="182879" y="0"/>
                </a:lnTo>
                <a:lnTo>
                  <a:pt x="231496" y="6532"/>
                </a:lnTo>
                <a:lnTo>
                  <a:pt x="275182" y="24968"/>
                </a:lnTo>
                <a:lnTo>
                  <a:pt x="312195" y="53564"/>
                </a:lnTo>
                <a:lnTo>
                  <a:pt x="340791" y="90576"/>
                </a:lnTo>
                <a:lnTo>
                  <a:pt x="359227" y="134263"/>
                </a:lnTo>
                <a:lnTo>
                  <a:pt x="365759" y="182879"/>
                </a:lnTo>
                <a:lnTo>
                  <a:pt x="359227" y="231496"/>
                </a:lnTo>
                <a:lnTo>
                  <a:pt x="340791" y="275182"/>
                </a:lnTo>
                <a:lnTo>
                  <a:pt x="312195" y="312195"/>
                </a:lnTo>
                <a:lnTo>
                  <a:pt x="275182" y="340791"/>
                </a:lnTo>
                <a:lnTo>
                  <a:pt x="231496" y="359227"/>
                </a:lnTo>
                <a:lnTo>
                  <a:pt x="182879" y="365759"/>
                </a:lnTo>
                <a:lnTo>
                  <a:pt x="134263" y="359227"/>
                </a:lnTo>
                <a:lnTo>
                  <a:pt x="90576" y="340791"/>
                </a:lnTo>
                <a:lnTo>
                  <a:pt x="53564" y="312195"/>
                </a:lnTo>
                <a:lnTo>
                  <a:pt x="24968" y="275182"/>
                </a:lnTo>
                <a:lnTo>
                  <a:pt x="6532" y="231496"/>
                </a:lnTo>
                <a:lnTo>
                  <a:pt x="0" y="182879"/>
                </a:lnTo>
                <a:close/>
              </a:path>
            </a:pathLst>
          </a:custGeom>
          <a:ln w="38099">
            <a:solidFill>
              <a:srgbClr val="000000"/>
            </a:solidFill>
          </a:ln>
        </p:spPr>
        <p:txBody>
          <a:bodyPr wrap="square" lIns="0" tIns="0" rIns="0" bIns="0" rtlCol="0"/>
          <a:lstStyle/>
          <a:p/>
        </p:txBody>
      </p:sp>
      <p:sp>
        <p:nvSpPr>
          <p:cNvPr id="286" name="object 286"/>
          <p:cNvSpPr/>
          <p:nvPr/>
        </p:nvSpPr>
        <p:spPr>
          <a:xfrm>
            <a:off x="2177699" y="5002431"/>
            <a:ext cx="1188720" cy="365760"/>
          </a:xfrm>
          <a:custGeom>
            <a:avLst/>
            <a:gdLst/>
            <a:ahLst/>
            <a:cxnLst/>
            <a:rect l="l" t="t" r="r" b="b"/>
            <a:pathLst>
              <a:path w="1188720" h="365760">
                <a:moveTo>
                  <a:pt x="1188718" y="0"/>
                </a:moveTo>
                <a:lnTo>
                  <a:pt x="0" y="0"/>
                </a:lnTo>
                <a:lnTo>
                  <a:pt x="0" y="365758"/>
                </a:lnTo>
                <a:lnTo>
                  <a:pt x="1188718" y="365758"/>
                </a:lnTo>
                <a:lnTo>
                  <a:pt x="1188718" y="0"/>
                </a:lnTo>
                <a:close/>
              </a:path>
            </a:pathLst>
          </a:custGeom>
          <a:solidFill>
            <a:srgbClr val="4675A3"/>
          </a:solidFill>
        </p:spPr>
        <p:txBody>
          <a:bodyPr wrap="square" lIns="0" tIns="0" rIns="0" bIns="0" rtlCol="0"/>
          <a:lstStyle/>
          <a:p/>
        </p:txBody>
      </p:sp>
      <p:sp>
        <p:nvSpPr>
          <p:cNvPr id="287" name="object 287"/>
          <p:cNvSpPr txBox="1"/>
          <p:nvPr/>
        </p:nvSpPr>
        <p:spPr>
          <a:xfrm>
            <a:off x="2199924" y="5020209"/>
            <a:ext cx="1144270" cy="330200"/>
          </a:xfrm>
          <a:prstGeom prst="rect">
            <a:avLst/>
          </a:prstGeom>
        </p:spPr>
        <p:txBody>
          <a:bodyPr vert="horz" wrap="square" lIns="0" tIns="12700" rIns="0" bIns="0" rtlCol="0">
            <a:spAutoFit/>
          </a:bodyPr>
          <a:lstStyle/>
          <a:p>
            <a:pPr marL="169545">
              <a:lnSpc>
                <a:spcPct val="100000"/>
              </a:lnSpc>
              <a:spcBef>
                <a:spcPts val="100"/>
              </a:spcBef>
            </a:pPr>
            <a:r>
              <a:rPr sz="2000" b="1" spc="-229" dirty="0">
                <a:solidFill>
                  <a:srgbClr val="FFFFFF"/>
                </a:solidFill>
                <a:latin typeface="Arial" panose="020B0604020202020204"/>
                <a:cs typeface="Arial" panose="020B0604020202020204"/>
              </a:rPr>
              <a:t>Reg</a:t>
            </a:r>
            <a:r>
              <a:rPr sz="2000" b="1" spc="-125" dirty="0">
                <a:solidFill>
                  <a:srgbClr val="FFFFFF"/>
                </a:solidFill>
                <a:latin typeface="Arial" panose="020B0604020202020204"/>
                <a:cs typeface="Arial" panose="020B0604020202020204"/>
              </a:rPr>
              <a:t> </a:t>
            </a:r>
            <a:r>
              <a:rPr sz="2000" b="1" spc="-155" dirty="0">
                <a:solidFill>
                  <a:srgbClr val="FFFFFF"/>
                </a:solidFill>
                <a:latin typeface="Arial" panose="020B0604020202020204"/>
                <a:cs typeface="Arial" panose="020B0604020202020204"/>
              </a:rPr>
              <a:t>File</a:t>
            </a:r>
            <a:endParaRPr sz="2000">
              <a:latin typeface="Arial" panose="020B0604020202020204"/>
              <a:cs typeface="Arial" panose="020B0604020202020204"/>
            </a:endParaRPr>
          </a:p>
        </p:txBody>
      </p:sp>
      <p:sp>
        <p:nvSpPr>
          <p:cNvPr id="288" name="object 288"/>
          <p:cNvSpPr/>
          <p:nvPr/>
        </p:nvSpPr>
        <p:spPr>
          <a:xfrm>
            <a:off x="2177699" y="5002431"/>
            <a:ext cx="1188720" cy="1188720"/>
          </a:xfrm>
          <a:custGeom>
            <a:avLst/>
            <a:gdLst/>
            <a:ahLst/>
            <a:cxnLst/>
            <a:rect l="l" t="t" r="r" b="b"/>
            <a:pathLst>
              <a:path w="1188720" h="1188720">
                <a:moveTo>
                  <a:pt x="0" y="0"/>
                </a:moveTo>
                <a:lnTo>
                  <a:pt x="1188718" y="0"/>
                </a:lnTo>
                <a:lnTo>
                  <a:pt x="1188718" y="1188719"/>
                </a:lnTo>
                <a:lnTo>
                  <a:pt x="0" y="1188719"/>
                </a:lnTo>
                <a:lnTo>
                  <a:pt x="0" y="0"/>
                </a:lnTo>
                <a:close/>
              </a:path>
            </a:pathLst>
          </a:custGeom>
          <a:ln w="44449">
            <a:solidFill>
              <a:srgbClr val="000000"/>
            </a:solidFill>
          </a:ln>
        </p:spPr>
        <p:txBody>
          <a:bodyPr wrap="square" lIns="0" tIns="0" rIns="0" bIns="0" rtlCol="0"/>
          <a:lstStyle/>
          <a:p/>
        </p:txBody>
      </p:sp>
      <p:sp>
        <p:nvSpPr>
          <p:cNvPr id="289" name="object 289"/>
          <p:cNvSpPr/>
          <p:nvPr/>
        </p:nvSpPr>
        <p:spPr>
          <a:xfrm>
            <a:off x="1814186" y="5100346"/>
            <a:ext cx="394970" cy="158750"/>
          </a:xfrm>
          <a:custGeom>
            <a:avLst/>
            <a:gdLst/>
            <a:ahLst/>
            <a:cxnLst/>
            <a:rect l="l" t="t" r="r" b="b"/>
            <a:pathLst>
              <a:path w="394969" h="158750">
                <a:moveTo>
                  <a:pt x="315531" y="0"/>
                </a:moveTo>
                <a:lnTo>
                  <a:pt x="315531" y="39584"/>
                </a:lnTo>
                <a:lnTo>
                  <a:pt x="0" y="39584"/>
                </a:lnTo>
                <a:lnTo>
                  <a:pt x="0" y="118755"/>
                </a:lnTo>
                <a:lnTo>
                  <a:pt x="315531" y="118755"/>
                </a:lnTo>
                <a:lnTo>
                  <a:pt x="315531" y="158339"/>
                </a:lnTo>
                <a:lnTo>
                  <a:pt x="394702" y="79170"/>
                </a:lnTo>
                <a:lnTo>
                  <a:pt x="315531" y="0"/>
                </a:lnTo>
                <a:close/>
              </a:path>
            </a:pathLst>
          </a:custGeom>
          <a:solidFill>
            <a:srgbClr val="FF2600"/>
          </a:solidFill>
        </p:spPr>
        <p:txBody>
          <a:bodyPr wrap="square" lIns="0" tIns="0" rIns="0" bIns="0" rtlCol="0"/>
          <a:lstStyle/>
          <a:p/>
        </p:txBody>
      </p:sp>
      <p:sp>
        <p:nvSpPr>
          <p:cNvPr id="290" name="object 290"/>
          <p:cNvSpPr txBox="1"/>
          <p:nvPr/>
        </p:nvSpPr>
        <p:spPr>
          <a:xfrm>
            <a:off x="490087" y="5018967"/>
            <a:ext cx="1249045" cy="360680"/>
          </a:xfrm>
          <a:prstGeom prst="rect">
            <a:avLst/>
          </a:prstGeom>
        </p:spPr>
        <p:txBody>
          <a:bodyPr vert="horz" wrap="square" lIns="0" tIns="12700" rIns="0" bIns="0" rtlCol="0">
            <a:spAutoFit/>
          </a:bodyPr>
          <a:lstStyle/>
          <a:p>
            <a:pPr marL="12700">
              <a:lnSpc>
                <a:spcPct val="100000"/>
              </a:lnSpc>
              <a:spcBef>
                <a:spcPts val="100"/>
              </a:spcBef>
            </a:pPr>
            <a:r>
              <a:rPr sz="2200" spc="-185" dirty="0">
                <a:latin typeface="Arial" panose="020B0604020202020204"/>
                <a:cs typeface="Arial" panose="020B0604020202020204"/>
              </a:rPr>
              <a:t>0.5 </a:t>
            </a:r>
            <a:r>
              <a:rPr sz="2200" spc="-225" dirty="0">
                <a:latin typeface="Arial" panose="020B0604020202020204"/>
                <a:cs typeface="Arial" panose="020B0604020202020204"/>
              </a:rPr>
              <a:t>– </a:t>
            </a:r>
            <a:r>
              <a:rPr sz="2200" spc="-185" dirty="0">
                <a:latin typeface="Arial" panose="020B0604020202020204"/>
                <a:cs typeface="Arial" panose="020B0604020202020204"/>
              </a:rPr>
              <a:t>1.0</a:t>
            </a:r>
            <a:r>
              <a:rPr sz="2200" spc="-5" dirty="0">
                <a:latin typeface="Arial" panose="020B0604020202020204"/>
                <a:cs typeface="Arial" panose="020B0604020202020204"/>
              </a:rPr>
              <a:t> </a:t>
            </a:r>
            <a:r>
              <a:rPr sz="2200" spc="-235" dirty="0">
                <a:latin typeface="Arial" panose="020B0604020202020204"/>
                <a:cs typeface="Arial" panose="020B0604020202020204"/>
              </a:rPr>
              <a:t>kB</a:t>
            </a:r>
            <a:endParaRPr sz="2200">
              <a:latin typeface="Arial" panose="020B0604020202020204"/>
              <a:cs typeface="Arial" panose="020B060402020202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75814" y="6547136"/>
            <a:ext cx="1243731" cy="22078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6157323" y="6530906"/>
            <a:ext cx="1257654" cy="231874"/>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226424" y="6540864"/>
            <a:ext cx="340115" cy="176406"/>
          </a:xfrm>
          <a:prstGeom prst="rect">
            <a:avLst/>
          </a:prstGeom>
          <a:blipFill>
            <a:blip r:embed="rId3" cstate="print"/>
            <a:stretch>
              <a:fillRect/>
            </a:stretch>
          </a:blipFill>
        </p:spPr>
        <p:txBody>
          <a:bodyPr wrap="square" lIns="0" tIns="0" rIns="0" bIns="0" rtlCol="0"/>
          <a:lstStyle/>
          <a:p/>
        </p:txBody>
      </p:sp>
      <p:sp>
        <p:nvSpPr>
          <p:cNvPr id="6" name="object 6"/>
          <p:cNvSpPr txBox="1">
            <a:spLocks noGrp="1"/>
          </p:cNvSpPr>
          <p:nvPr>
            <p:ph type="title"/>
          </p:nvPr>
        </p:nvSpPr>
        <p:spPr>
          <a:xfrm>
            <a:off x="727482" y="166266"/>
            <a:ext cx="552132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294D"/>
                </a:solidFill>
                <a:latin typeface="Calibri" panose="020F0502020204030204"/>
                <a:cs typeface="Calibri" panose="020F0502020204030204"/>
              </a:rPr>
              <a:t>Data </a:t>
            </a:r>
            <a:r>
              <a:rPr sz="3600" spc="-5" dirty="0">
                <a:solidFill>
                  <a:srgbClr val="00294D"/>
                </a:solidFill>
                <a:latin typeface="Calibri" panose="020F0502020204030204"/>
                <a:cs typeface="Calibri" panose="020F0502020204030204"/>
              </a:rPr>
              <a:t>Movement </a:t>
            </a:r>
            <a:r>
              <a:rPr sz="3600" dirty="0">
                <a:solidFill>
                  <a:srgbClr val="00294D"/>
                </a:solidFill>
                <a:latin typeface="Calibri" panose="020F0502020204030204"/>
                <a:cs typeface="Calibri" panose="020F0502020204030204"/>
              </a:rPr>
              <a:t>is</a:t>
            </a:r>
            <a:r>
              <a:rPr sz="3600" spc="-6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Expensive</a:t>
            </a:r>
            <a:endParaRPr sz="3600">
              <a:latin typeface="Calibri" panose="020F0502020204030204"/>
              <a:cs typeface="Calibri" panose="020F0502020204030204"/>
            </a:endParaRPr>
          </a:p>
        </p:txBody>
      </p:sp>
      <p:sp>
        <p:nvSpPr>
          <p:cNvPr id="7" name="object 7"/>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35</a:t>
            </a:r>
            <a:endParaRPr sz="1200">
              <a:latin typeface="Arial" panose="020B0604020202020204"/>
              <a:cs typeface="Arial" panose="020B0604020202020204"/>
            </a:endParaRPr>
          </a:p>
        </p:txBody>
      </p:sp>
      <p:sp>
        <p:nvSpPr>
          <p:cNvPr id="8" name="object 8"/>
          <p:cNvSpPr/>
          <p:nvPr/>
        </p:nvSpPr>
        <p:spPr>
          <a:xfrm>
            <a:off x="432261" y="3570316"/>
            <a:ext cx="968432" cy="511232"/>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523701" y="3620192"/>
            <a:ext cx="777240" cy="423949"/>
          </a:xfrm>
          <a:prstGeom prst="rect">
            <a:avLst/>
          </a:prstGeom>
          <a:blipFill>
            <a:blip r:embed="rId5" cstate="print"/>
            <a:stretch>
              <a:fillRect/>
            </a:stretch>
          </a:blipFill>
        </p:spPr>
        <p:txBody>
          <a:bodyPr wrap="square" lIns="0" tIns="0" rIns="0" bIns="0" rtlCol="0"/>
          <a:lstStyle/>
          <a:p/>
        </p:txBody>
      </p:sp>
      <p:sp>
        <p:nvSpPr>
          <p:cNvPr id="10" name="object 10"/>
          <p:cNvSpPr/>
          <p:nvPr/>
        </p:nvSpPr>
        <p:spPr>
          <a:xfrm>
            <a:off x="478122" y="3617325"/>
            <a:ext cx="822960" cy="365760"/>
          </a:xfrm>
          <a:custGeom>
            <a:avLst/>
            <a:gdLst/>
            <a:ahLst/>
            <a:cxnLst/>
            <a:rect l="l" t="t" r="r" b="b"/>
            <a:pathLst>
              <a:path w="822960" h="365760">
                <a:moveTo>
                  <a:pt x="822960" y="0"/>
                </a:moveTo>
                <a:lnTo>
                  <a:pt x="0" y="0"/>
                </a:lnTo>
                <a:lnTo>
                  <a:pt x="0" y="365760"/>
                </a:lnTo>
                <a:lnTo>
                  <a:pt x="822960" y="365760"/>
                </a:lnTo>
                <a:lnTo>
                  <a:pt x="822960" y="0"/>
                </a:lnTo>
                <a:close/>
              </a:path>
            </a:pathLst>
          </a:custGeom>
          <a:solidFill>
            <a:srgbClr val="000000"/>
          </a:solidFill>
        </p:spPr>
        <p:txBody>
          <a:bodyPr wrap="square" lIns="0" tIns="0" rIns="0" bIns="0" rtlCol="0"/>
          <a:lstStyle/>
          <a:p/>
        </p:txBody>
      </p:sp>
      <p:sp>
        <p:nvSpPr>
          <p:cNvPr id="11" name="object 11"/>
          <p:cNvSpPr/>
          <p:nvPr/>
        </p:nvSpPr>
        <p:spPr>
          <a:xfrm>
            <a:off x="478122" y="3617325"/>
            <a:ext cx="822960" cy="365760"/>
          </a:xfrm>
          <a:custGeom>
            <a:avLst/>
            <a:gdLst/>
            <a:ahLst/>
            <a:cxnLst/>
            <a:rect l="l" t="t" r="r" b="b"/>
            <a:pathLst>
              <a:path w="822960" h="365760">
                <a:moveTo>
                  <a:pt x="0" y="0"/>
                </a:moveTo>
                <a:lnTo>
                  <a:pt x="822959" y="0"/>
                </a:lnTo>
                <a:lnTo>
                  <a:pt x="822959" y="365759"/>
                </a:lnTo>
                <a:lnTo>
                  <a:pt x="0" y="365759"/>
                </a:lnTo>
                <a:lnTo>
                  <a:pt x="0" y="0"/>
                </a:lnTo>
                <a:close/>
              </a:path>
            </a:pathLst>
          </a:custGeom>
          <a:ln w="28574">
            <a:solidFill>
              <a:srgbClr val="000000"/>
            </a:solidFill>
          </a:ln>
        </p:spPr>
        <p:txBody>
          <a:bodyPr wrap="square" lIns="0" tIns="0" rIns="0" bIns="0" rtlCol="0"/>
          <a:lstStyle/>
          <a:p/>
        </p:txBody>
      </p:sp>
      <p:sp>
        <p:nvSpPr>
          <p:cNvPr id="12" name="object 12"/>
          <p:cNvSpPr txBox="1"/>
          <p:nvPr/>
        </p:nvSpPr>
        <p:spPr>
          <a:xfrm>
            <a:off x="478122" y="3603038"/>
            <a:ext cx="822960" cy="394335"/>
          </a:xfrm>
          <a:prstGeom prst="rect">
            <a:avLst/>
          </a:prstGeom>
        </p:spPr>
        <p:txBody>
          <a:bodyPr vert="horz" wrap="square" lIns="0" tIns="74930" rIns="0" bIns="0" rtlCol="0">
            <a:spAutoFit/>
          </a:bodyPr>
          <a:lstStyle/>
          <a:p>
            <a:pPr marL="109220">
              <a:lnSpc>
                <a:spcPct val="100000"/>
              </a:lnSpc>
              <a:spcBef>
                <a:spcPts val="590"/>
              </a:spcBef>
            </a:pPr>
            <a:r>
              <a:rPr sz="1600" b="1" dirty="0">
                <a:solidFill>
                  <a:srgbClr val="FFFFFF"/>
                </a:solidFill>
                <a:latin typeface="Arial" panose="020B0604020202020204"/>
                <a:cs typeface="Arial" panose="020B0604020202020204"/>
              </a:rPr>
              <a:t>DRAM</a:t>
            </a:r>
            <a:endParaRPr sz="1600">
              <a:latin typeface="Arial" panose="020B0604020202020204"/>
              <a:cs typeface="Arial" panose="020B0604020202020204"/>
            </a:endParaRPr>
          </a:p>
        </p:txBody>
      </p:sp>
      <p:sp>
        <p:nvSpPr>
          <p:cNvPr id="13" name="object 13"/>
          <p:cNvSpPr/>
          <p:nvPr/>
        </p:nvSpPr>
        <p:spPr>
          <a:xfrm>
            <a:off x="4613563" y="3582785"/>
            <a:ext cx="781396" cy="436418"/>
          </a:xfrm>
          <a:prstGeom prst="rect">
            <a:avLst/>
          </a:prstGeom>
          <a:blipFill>
            <a:blip r:embed="rId6" cstate="print"/>
            <a:stretch>
              <a:fillRect/>
            </a:stretch>
          </a:blipFill>
        </p:spPr>
        <p:txBody>
          <a:bodyPr wrap="square" lIns="0" tIns="0" rIns="0" bIns="0" rtlCol="0"/>
          <a:lstStyle/>
          <a:p/>
        </p:txBody>
      </p:sp>
      <p:sp>
        <p:nvSpPr>
          <p:cNvPr id="14" name="object 14"/>
          <p:cNvSpPr txBox="1"/>
          <p:nvPr/>
        </p:nvSpPr>
        <p:spPr>
          <a:xfrm>
            <a:off x="4706203" y="3672213"/>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5" name="object 15"/>
          <p:cNvSpPr/>
          <p:nvPr/>
        </p:nvSpPr>
        <p:spPr>
          <a:xfrm>
            <a:off x="1301083" y="3800205"/>
            <a:ext cx="3361054" cy="0"/>
          </a:xfrm>
          <a:custGeom>
            <a:avLst/>
            <a:gdLst/>
            <a:ahLst/>
            <a:cxnLst/>
            <a:rect l="l" t="t" r="r" b="b"/>
            <a:pathLst>
              <a:path w="3361054">
                <a:moveTo>
                  <a:pt x="0" y="0"/>
                </a:moveTo>
                <a:lnTo>
                  <a:pt x="3360737" y="0"/>
                </a:lnTo>
              </a:path>
            </a:pathLst>
          </a:custGeom>
          <a:ln w="44449">
            <a:solidFill>
              <a:srgbClr val="000000"/>
            </a:solidFill>
          </a:ln>
        </p:spPr>
        <p:txBody>
          <a:bodyPr wrap="square" lIns="0" tIns="0" rIns="0" bIns="0" rtlCol="0"/>
          <a:lstStyle/>
          <a:p/>
        </p:txBody>
      </p:sp>
      <p:sp>
        <p:nvSpPr>
          <p:cNvPr id="16" name="object 16"/>
          <p:cNvSpPr/>
          <p:nvPr/>
        </p:nvSpPr>
        <p:spPr>
          <a:xfrm>
            <a:off x="4572919" y="3733530"/>
            <a:ext cx="133350" cy="133350"/>
          </a:xfrm>
          <a:custGeom>
            <a:avLst/>
            <a:gdLst/>
            <a:ahLst/>
            <a:cxnLst/>
            <a:rect l="l" t="t" r="r" b="b"/>
            <a:pathLst>
              <a:path w="133350" h="133350">
                <a:moveTo>
                  <a:pt x="0" y="0"/>
                </a:moveTo>
                <a:lnTo>
                  <a:pt x="0" y="133350"/>
                </a:lnTo>
                <a:lnTo>
                  <a:pt x="133350" y="66675"/>
                </a:lnTo>
                <a:lnTo>
                  <a:pt x="0" y="0"/>
                </a:lnTo>
                <a:close/>
              </a:path>
            </a:pathLst>
          </a:custGeom>
          <a:solidFill>
            <a:srgbClr val="000000"/>
          </a:solidFill>
        </p:spPr>
        <p:txBody>
          <a:bodyPr wrap="square" lIns="0" tIns="0" rIns="0" bIns="0" rtlCol="0"/>
          <a:lstStyle/>
          <a:p/>
        </p:txBody>
      </p:sp>
      <p:sp>
        <p:nvSpPr>
          <p:cNvPr id="17" name="object 17"/>
          <p:cNvSpPr/>
          <p:nvPr/>
        </p:nvSpPr>
        <p:spPr>
          <a:xfrm>
            <a:off x="1317566" y="4106486"/>
            <a:ext cx="1009996" cy="548640"/>
          </a:xfrm>
          <a:prstGeom prst="rect">
            <a:avLst/>
          </a:prstGeom>
          <a:blipFill>
            <a:blip r:embed="rId7" cstate="print"/>
            <a:stretch>
              <a:fillRect/>
            </a:stretch>
          </a:blipFill>
        </p:spPr>
        <p:txBody>
          <a:bodyPr wrap="square" lIns="0" tIns="0" rIns="0" bIns="0" rtlCol="0"/>
          <a:lstStyle/>
          <a:p/>
        </p:txBody>
      </p:sp>
      <p:sp>
        <p:nvSpPr>
          <p:cNvPr id="18" name="object 18"/>
          <p:cNvSpPr txBox="1"/>
          <p:nvPr/>
        </p:nvSpPr>
        <p:spPr>
          <a:xfrm>
            <a:off x="1412947" y="4196922"/>
            <a:ext cx="820419" cy="365760"/>
          </a:xfrm>
          <a:prstGeom prst="rect">
            <a:avLst/>
          </a:prstGeom>
          <a:solidFill>
            <a:srgbClr val="515151"/>
          </a:solidFill>
          <a:ln w="31749">
            <a:solidFill>
              <a:srgbClr val="000000"/>
            </a:solidFill>
          </a:ln>
        </p:spPr>
        <p:txBody>
          <a:bodyPr vert="horz" wrap="square" lIns="0" tIns="60960" rIns="0" bIns="0" rtlCol="0">
            <a:spAutoFit/>
          </a:bodyPr>
          <a:lstStyle/>
          <a:p>
            <a:pPr marL="113665">
              <a:lnSpc>
                <a:spcPct val="100000"/>
              </a:lnSpc>
              <a:spcBef>
                <a:spcPts val="480"/>
              </a:spcBef>
            </a:pPr>
            <a:r>
              <a:rPr sz="1600" b="1" spc="-5" dirty="0">
                <a:solidFill>
                  <a:srgbClr val="FFFFFF"/>
                </a:solidFill>
                <a:latin typeface="Arial" panose="020B0604020202020204"/>
                <a:cs typeface="Arial" panose="020B0604020202020204"/>
              </a:rPr>
              <a:t>Buffer</a:t>
            </a:r>
            <a:endParaRPr sz="1600">
              <a:latin typeface="Arial" panose="020B0604020202020204"/>
              <a:cs typeface="Arial" panose="020B0604020202020204"/>
            </a:endParaRPr>
          </a:p>
        </p:txBody>
      </p:sp>
      <p:sp>
        <p:nvSpPr>
          <p:cNvPr id="19" name="object 19"/>
          <p:cNvSpPr/>
          <p:nvPr/>
        </p:nvSpPr>
        <p:spPr>
          <a:xfrm>
            <a:off x="4613563" y="4160519"/>
            <a:ext cx="781396" cy="436418"/>
          </a:xfrm>
          <a:prstGeom prst="rect">
            <a:avLst/>
          </a:prstGeom>
          <a:blipFill>
            <a:blip r:embed="rId8" cstate="print"/>
            <a:stretch>
              <a:fillRect/>
            </a:stretch>
          </a:blipFill>
        </p:spPr>
        <p:txBody>
          <a:bodyPr wrap="square" lIns="0" tIns="0" rIns="0" bIns="0" rtlCol="0"/>
          <a:lstStyle/>
          <a:p/>
        </p:txBody>
      </p:sp>
      <p:sp>
        <p:nvSpPr>
          <p:cNvPr id="20" name="object 20"/>
          <p:cNvSpPr txBox="1"/>
          <p:nvPr/>
        </p:nvSpPr>
        <p:spPr>
          <a:xfrm>
            <a:off x="4706203" y="4251810"/>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1" name="object 21"/>
          <p:cNvSpPr/>
          <p:nvPr/>
        </p:nvSpPr>
        <p:spPr>
          <a:xfrm>
            <a:off x="2232761" y="4379802"/>
            <a:ext cx="2428875" cy="0"/>
          </a:xfrm>
          <a:custGeom>
            <a:avLst/>
            <a:gdLst/>
            <a:ahLst/>
            <a:cxnLst/>
            <a:rect l="l" t="t" r="r" b="b"/>
            <a:pathLst>
              <a:path w="2428875">
                <a:moveTo>
                  <a:pt x="0" y="0"/>
                </a:moveTo>
                <a:lnTo>
                  <a:pt x="2428874" y="0"/>
                </a:lnTo>
              </a:path>
            </a:pathLst>
          </a:custGeom>
          <a:ln w="44449">
            <a:solidFill>
              <a:srgbClr val="000000"/>
            </a:solidFill>
          </a:ln>
        </p:spPr>
        <p:txBody>
          <a:bodyPr wrap="square" lIns="0" tIns="0" rIns="0" bIns="0" rtlCol="0"/>
          <a:lstStyle/>
          <a:p/>
        </p:txBody>
      </p:sp>
      <p:sp>
        <p:nvSpPr>
          <p:cNvPr id="22" name="object 22"/>
          <p:cNvSpPr/>
          <p:nvPr/>
        </p:nvSpPr>
        <p:spPr>
          <a:xfrm>
            <a:off x="4572736" y="4313127"/>
            <a:ext cx="133350" cy="133350"/>
          </a:xfrm>
          <a:custGeom>
            <a:avLst/>
            <a:gdLst/>
            <a:ahLst/>
            <a:cxnLst/>
            <a:rect l="l" t="t" r="r" b="b"/>
            <a:pathLst>
              <a:path w="133350" h="133350">
                <a:moveTo>
                  <a:pt x="0" y="0"/>
                </a:moveTo>
                <a:lnTo>
                  <a:pt x="0" y="133349"/>
                </a:lnTo>
                <a:lnTo>
                  <a:pt x="133350" y="66674"/>
                </a:lnTo>
                <a:lnTo>
                  <a:pt x="0" y="0"/>
                </a:lnTo>
                <a:close/>
              </a:path>
            </a:pathLst>
          </a:custGeom>
          <a:solidFill>
            <a:srgbClr val="000000"/>
          </a:solidFill>
        </p:spPr>
        <p:txBody>
          <a:bodyPr wrap="square" lIns="0" tIns="0" rIns="0" bIns="0" rtlCol="0"/>
          <a:lstStyle/>
          <a:p/>
        </p:txBody>
      </p:sp>
      <p:sp>
        <p:nvSpPr>
          <p:cNvPr id="23" name="object 23"/>
          <p:cNvSpPr/>
          <p:nvPr/>
        </p:nvSpPr>
        <p:spPr>
          <a:xfrm>
            <a:off x="2319251" y="4601093"/>
            <a:ext cx="731519" cy="544483"/>
          </a:xfrm>
          <a:prstGeom prst="rect">
            <a:avLst/>
          </a:prstGeom>
          <a:blipFill>
            <a:blip r:embed="rId9" cstate="print"/>
            <a:stretch>
              <a:fillRect/>
            </a:stretch>
          </a:blipFill>
        </p:spPr>
        <p:txBody>
          <a:bodyPr wrap="square" lIns="0" tIns="0" rIns="0" bIns="0" rtlCol="0"/>
          <a:lstStyle/>
          <a:p/>
        </p:txBody>
      </p:sp>
      <p:sp>
        <p:nvSpPr>
          <p:cNvPr id="24" name="object 24"/>
          <p:cNvSpPr txBox="1"/>
          <p:nvPr/>
        </p:nvSpPr>
        <p:spPr>
          <a:xfrm>
            <a:off x="2411773" y="4690629"/>
            <a:ext cx="548640" cy="365760"/>
          </a:xfrm>
          <a:prstGeom prst="rect">
            <a:avLst/>
          </a:prstGeom>
          <a:solidFill>
            <a:srgbClr val="CBCBCB"/>
          </a:solidFill>
          <a:ln w="31749">
            <a:solidFill>
              <a:srgbClr val="000000"/>
            </a:solidFill>
          </a:ln>
        </p:spPr>
        <p:txBody>
          <a:bodyPr vert="horz" wrap="square" lIns="0" tIns="60960" rIns="0" bIns="0" rtlCol="0">
            <a:spAutoFit/>
          </a:bodyPr>
          <a:lstStyle/>
          <a:p>
            <a:pPr marL="141605">
              <a:lnSpc>
                <a:spcPct val="100000"/>
              </a:lnSpc>
              <a:spcBef>
                <a:spcPts val="480"/>
              </a:spcBef>
            </a:pPr>
            <a:r>
              <a:rPr sz="1600" b="1" dirty="0">
                <a:latin typeface="Arial" panose="020B0604020202020204"/>
                <a:cs typeface="Arial" panose="020B0604020202020204"/>
              </a:rPr>
              <a:t>PE</a:t>
            </a:r>
            <a:endParaRPr sz="1600">
              <a:latin typeface="Arial" panose="020B0604020202020204"/>
              <a:cs typeface="Arial" panose="020B0604020202020204"/>
            </a:endParaRPr>
          </a:p>
        </p:txBody>
      </p:sp>
      <p:sp>
        <p:nvSpPr>
          <p:cNvPr id="25" name="object 25"/>
          <p:cNvSpPr/>
          <p:nvPr/>
        </p:nvSpPr>
        <p:spPr>
          <a:xfrm>
            <a:off x="4613563" y="4655127"/>
            <a:ext cx="781396" cy="436418"/>
          </a:xfrm>
          <a:prstGeom prst="rect">
            <a:avLst/>
          </a:prstGeom>
          <a:blipFill>
            <a:blip r:embed="rId10" cstate="print"/>
            <a:stretch>
              <a:fillRect/>
            </a:stretch>
          </a:blipFill>
        </p:spPr>
        <p:txBody>
          <a:bodyPr wrap="square" lIns="0" tIns="0" rIns="0" bIns="0" rtlCol="0"/>
          <a:lstStyle/>
          <a:p/>
        </p:txBody>
      </p:sp>
      <p:sp>
        <p:nvSpPr>
          <p:cNvPr id="26" name="object 26"/>
          <p:cNvSpPr txBox="1"/>
          <p:nvPr/>
        </p:nvSpPr>
        <p:spPr>
          <a:xfrm>
            <a:off x="4706203" y="4745517"/>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27" name="object 27"/>
          <p:cNvSpPr/>
          <p:nvPr/>
        </p:nvSpPr>
        <p:spPr>
          <a:xfrm>
            <a:off x="2960413" y="4873510"/>
            <a:ext cx="1701164" cy="0"/>
          </a:xfrm>
          <a:custGeom>
            <a:avLst/>
            <a:gdLst/>
            <a:ahLst/>
            <a:cxnLst/>
            <a:rect l="l" t="t" r="r" b="b"/>
            <a:pathLst>
              <a:path w="1701164">
                <a:moveTo>
                  <a:pt x="0" y="0"/>
                </a:moveTo>
                <a:lnTo>
                  <a:pt x="1701005" y="0"/>
                </a:lnTo>
              </a:path>
            </a:pathLst>
          </a:custGeom>
          <a:ln w="44449">
            <a:solidFill>
              <a:srgbClr val="000000"/>
            </a:solidFill>
          </a:ln>
        </p:spPr>
        <p:txBody>
          <a:bodyPr wrap="square" lIns="0" tIns="0" rIns="0" bIns="0" rtlCol="0"/>
          <a:lstStyle/>
          <a:p/>
        </p:txBody>
      </p:sp>
      <p:sp>
        <p:nvSpPr>
          <p:cNvPr id="28" name="object 28"/>
          <p:cNvSpPr/>
          <p:nvPr/>
        </p:nvSpPr>
        <p:spPr>
          <a:xfrm>
            <a:off x="4572519" y="4806835"/>
            <a:ext cx="133350" cy="133350"/>
          </a:xfrm>
          <a:custGeom>
            <a:avLst/>
            <a:gdLst/>
            <a:ahLst/>
            <a:cxnLst/>
            <a:rect l="l" t="t" r="r" b="b"/>
            <a:pathLst>
              <a:path w="133350" h="133350">
                <a:moveTo>
                  <a:pt x="0" y="0"/>
                </a:moveTo>
                <a:lnTo>
                  <a:pt x="0" y="133350"/>
                </a:lnTo>
                <a:lnTo>
                  <a:pt x="133350" y="66675"/>
                </a:lnTo>
                <a:lnTo>
                  <a:pt x="0" y="0"/>
                </a:lnTo>
                <a:close/>
              </a:path>
            </a:pathLst>
          </a:custGeom>
          <a:solidFill>
            <a:srgbClr val="000000"/>
          </a:solidFill>
        </p:spPr>
        <p:txBody>
          <a:bodyPr wrap="square" lIns="0" tIns="0" rIns="0" bIns="0" rtlCol="0"/>
          <a:lstStyle/>
          <a:p/>
        </p:txBody>
      </p:sp>
      <p:sp>
        <p:nvSpPr>
          <p:cNvPr id="29" name="object 29"/>
          <p:cNvSpPr/>
          <p:nvPr/>
        </p:nvSpPr>
        <p:spPr>
          <a:xfrm>
            <a:off x="3059083" y="5095701"/>
            <a:ext cx="731520" cy="544483"/>
          </a:xfrm>
          <a:prstGeom prst="rect">
            <a:avLst/>
          </a:prstGeom>
          <a:blipFill>
            <a:blip r:embed="rId11" cstate="print"/>
            <a:stretch>
              <a:fillRect/>
            </a:stretch>
          </a:blipFill>
        </p:spPr>
        <p:txBody>
          <a:bodyPr wrap="square" lIns="0" tIns="0" rIns="0" bIns="0" rtlCol="0"/>
          <a:lstStyle/>
          <a:p/>
        </p:txBody>
      </p:sp>
      <p:sp>
        <p:nvSpPr>
          <p:cNvPr id="30" name="object 30"/>
          <p:cNvSpPr txBox="1"/>
          <p:nvPr/>
        </p:nvSpPr>
        <p:spPr>
          <a:xfrm>
            <a:off x="3150400" y="5184338"/>
            <a:ext cx="548640" cy="365760"/>
          </a:xfrm>
          <a:prstGeom prst="rect">
            <a:avLst/>
          </a:prstGeom>
          <a:solidFill>
            <a:srgbClr val="4675A3"/>
          </a:solidFill>
          <a:ln w="31749">
            <a:solidFill>
              <a:srgbClr val="000000"/>
            </a:solidFill>
          </a:ln>
        </p:spPr>
        <p:txBody>
          <a:bodyPr vert="horz" wrap="square" lIns="0" tIns="76200" rIns="0" bIns="0" rtlCol="0">
            <a:spAutoFit/>
          </a:bodyPr>
          <a:lstStyle/>
          <a:p>
            <a:pPr marL="158115">
              <a:lnSpc>
                <a:spcPct val="100000"/>
              </a:lnSpc>
              <a:spcBef>
                <a:spcPts val="600"/>
              </a:spcBef>
            </a:pPr>
            <a:r>
              <a:rPr sz="1400" b="1" spc="-5" dirty="0">
                <a:solidFill>
                  <a:srgbClr val="FFFFFF"/>
                </a:solidFill>
                <a:latin typeface="Arial" panose="020B0604020202020204"/>
                <a:cs typeface="Arial" panose="020B0604020202020204"/>
              </a:rPr>
              <a:t>RF</a:t>
            </a:r>
            <a:endParaRPr sz="1400">
              <a:latin typeface="Arial" panose="020B0604020202020204"/>
              <a:cs typeface="Arial" panose="020B0604020202020204"/>
            </a:endParaRPr>
          </a:p>
        </p:txBody>
      </p:sp>
      <p:sp>
        <p:nvSpPr>
          <p:cNvPr id="31" name="object 31"/>
          <p:cNvSpPr/>
          <p:nvPr/>
        </p:nvSpPr>
        <p:spPr>
          <a:xfrm>
            <a:off x="4613563" y="5149734"/>
            <a:ext cx="781396" cy="436418"/>
          </a:xfrm>
          <a:prstGeom prst="rect">
            <a:avLst/>
          </a:prstGeom>
          <a:blipFill>
            <a:blip r:embed="rId12" cstate="print"/>
            <a:stretch>
              <a:fillRect/>
            </a:stretch>
          </a:blipFill>
        </p:spPr>
        <p:txBody>
          <a:bodyPr wrap="square" lIns="0" tIns="0" rIns="0" bIns="0" rtlCol="0"/>
          <a:lstStyle/>
          <a:p/>
        </p:txBody>
      </p:sp>
      <p:sp>
        <p:nvSpPr>
          <p:cNvPr id="32" name="object 32"/>
          <p:cNvSpPr txBox="1"/>
          <p:nvPr/>
        </p:nvSpPr>
        <p:spPr>
          <a:xfrm>
            <a:off x="4706203" y="5239226"/>
            <a:ext cx="594995" cy="256540"/>
          </a:xfrm>
          <a:prstGeom prst="rect">
            <a:avLst/>
          </a:prstGeom>
          <a:ln w="31749">
            <a:solidFill>
              <a:srgbClr val="000000"/>
            </a:solidFill>
          </a:ln>
        </p:spPr>
        <p:txBody>
          <a:bodyPr vert="horz" wrap="square" lIns="0" tIns="20955" rIns="0" bIns="0" rtlCol="0">
            <a:spAutoFit/>
          </a:bodyPr>
          <a:lstStyle/>
          <a:p>
            <a:pPr marL="117475">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33" name="object 33"/>
          <p:cNvSpPr/>
          <p:nvPr/>
        </p:nvSpPr>
        <p:spPr>
          <a:xfrm>
            <a:off x="3699040" y="5367218"/>
            <a:ext cx="963294" cy="0"/>
          </a:xfrm>
          <a:custGeom>
            <a:avLst/>
            <a:gdLst/>
            <a:ahLst/>
            <a:cxnLst/>
            <a:rect l="l" t="t" r="r" b="b"/>
            <a:pathLst>
              <a:path w="963295">
                <a:moveTo>
                  <a:pt x="0" y="0"/>
                </a:moveTo>
                <a:lnTo>
                  <a:pt x="962818" y="0"/>
                </a:lnTo>
              </a:path>
            </a:pathLst>
          </a:custGeom>
          <a:ln w="44449">
            <a:solidFill>
              <a:srgbClr val="000000"/>
            </a:solidFill>
          </a:ln>
        </p:spPr>
        <p:txBody>
          <a:bodyPr wrap="square" lIns="0" tIns="0" rIns="0" bIns="0" rtlCol="0"/>
          <a:lstStyle/>
          <a:p/>
        </p:txBody>
      </p:sp>
      <p:sp>
        <p:nvSpPr>
          <p:cNvPr id="34" name="object 34"/>
          <p:cNvSpPr/>
          <p:nvPr/>
        </p:nvSpPr>
        <p:spPr>
          <a:xfrm>
            <a:off x="4572958" y="5300543"/>
            <a:ext cx="133350" cy="133350"/>
          </a:xfrm>
          <a:custGeom>
            <a:avLst/>
            <a:gdLst/>
            <a:ahLst/>
            <a:cxnLst/>
            <a:rect l="l" t="t" r="r" b="b"/>
            <a:pathLst>
              <a:path w="133350" h="133350">
                <a:moveTo>
                  <a:pt x="0" y="0"/>
                </a:moveTo>
                <a:lnTo>
                  <a:pt x="0" y="133350"/>
                </a:lnTo>
                <a:lnTo>
                  <a:pt x="133350" y="66675"/>
                </a:lnTo>
                <a:lnTo>
                  <a:pt x="0" y="0"/>
                </a:lnTo>
                <a:close/>
              </a:path>
            </a:pathLst>
          </a:custGeom>
          <a:solidFill>
            <a:srgbClr val="000000"/>
          </a:solidFill>
        </p:spPr>
        <p:txBody>
          <a:bodyPr wrap="square" lIns="0" tIns="0" rIns="0" bIns="0" rtlCol="0"/>
          <a:lstStyle/>
          <a:p/>
        </p:txBody>
      </p:sp>
      <p:sp>
        <p:nvSpPr>
          <p:cNvPr id="35" name="object 35"/>
          <p:cNvSpPr/>
          <p:nvPr/>
        </p:nvSpPr>
        <p:spPr>
          <a:xfrm>
            <a:off x="5142605" y="5726283"/>
            <a:ext cx="0" cy="266065"/>
          </a:xfrm>
          <a:custGeom>
            <a:avLst/>
            <a:gdLst/>
            <a:ahLst/>
            <a:cxnLst/>
            <a:rect l="l" t="t" r="r" b="b"/>
            <a:pathLst>
              <a:path h="266064">
                <a:moveTo>
                  <a:pt x="0" y="0"/>
                </a:moveTo>
                <a:lnTo>
                  <a:pt x="0" y="265500"/>
                </a:lnTo>
              </a:path>
            </a:pathLst>
          </a:custGeom>
          <a:ln w="28574">
            <a:solidFill>
              <a:srgbClr val="000000"/>
            </a:solidFill>
          </a:ln>
        </p:spPr>
        <p:txBody>
          <a:bodyPr wrap="square" lIns="0" tIns="0" rIns="0" bIns="0" rtlCol="0"/>
          <a:lstStyle/>
          <a:p/>
        </p:txBody>
      </p:sp>
      <p:sp>
        <p:nvSpPr>
          <p:cNvPr id="36" name="object 36"/>
          <p:cNvSpPr/>
          <p:nvPr/>
        </p:nvSpPr>
        <p:spPr>
          <a:xfrm>
            <a:off x="5009854" y="5859033"/>
            <a:ext cx="266065" cy="0"/>
          </a:xfrm>
          <a:custGeom>
            <a:avLst/>
            <a:gdLst/>
            <a:ahLst/>
            <a:cxnLst/>
            <a:rect l="l" t="t" r="r" b="b"/>
            <a:pathLst>
              <a:path w="266064">
                <a:moveTo>
                  <a:pt x="0" y="0"/>
                </a:moveTo>
                <a:lnTo>
                  <a:pt x="265500" y="0"/>
                </a:lnTo>
              </a:path>
            </a:pathLst>
          </a:custGeom>
          <a:ln w="28574">
            <a:solidFill>
              <a:srgbClr val="000000"/>
            </a:solidFill>
          </a:ln>
        </p:spPr>
        <p:txBody>
          <a:bodyPr wrap="square" lIns="0" tIns="0" rIns="0" bIns="0" rtlCol="0"/>
          <a:lstStyle/>
          <a:p/>
        </p:txBody>
      </p:sp>
      <p:sp>
        <p:nvSpPr>
          <p:cNvPr id="37" name="object 37"/>
          <p:cNvSpPr/>
          <p:nvPr/>
        </p:nvSpPr>
        <p:spPr>
          <a:xfrm>
            <a:off x="5009854" y="5726283"/>
            <a:ext cx="266065" cy="266065"/>
          </a:xfrm>
          <a:custGeom>
            <a:avLst/>
            <a:gdLst/>
            <a:ahLst/>
            <a:cxnLst/>
            <a:rect l="l" t="t" r="r" b="b"/>
            <a:pathLst>
              <a:path w="266064" h="266064">
                <a:moveTo>
                  <a:pt x="0" y="132751"/>
                </a:moveTo>
                <a:lnTo>
                  <a:pt x="6767" y="90791"/>
                </a:lnTo>
                <a:lnTo>
                  <a:pt x="25613" y="54349"/>
                </a:lnTo>
                <a:lnTo>
                  <a:pt x="54349" y="25613"/>
                </a:lnTo>
                <a:lnTo>
                  <a:pt x="90791" y="6767"/>
                </a:lnTo>
                <a:lnTo>
                  <a:pt x="132750" y="0"/>
                </a:lnTo>
                <a:lnTo>
                  <a:pt x="174710" y="6767"/>
                </a:lnTo>
                <a:lnTo>
                  <a:pt x="211151" y="25613"/>
                </a:lnTo>
                <a:lnTo>
                  <a:pt x="239888" y="54349"/>
                </a:lnTo>
                <a:lnTo>
                  <a:pt x="258734" y="90791"/>
                </a:lnTo>
                <a:lnTo>
                  <a:pt x="265501" y="132751"/>
                </a:lnTo>
                <a:lnTo>
                  <a:pt x="258734" y="174710"/>
                </a:lnTo>
                <a:lnTo>
                  <a:pt x="239888" y="211151"/>
                </a:lnTo>
                <a:lnTo>
                  <a:pt x="211151" y="239888"/>
                </a:lnTo>
                <a:lnTo>
                  <a:pt x="174710" y="258734"/>
                </a:lnTo>
                <a:lnTo>
                  <a:pt x="132750" y="265501"/>
                </a:lnTo>
                <a:lnTo>
                  <a:pt x="90791" y="258734"/>
                </a:lnTo>
                <a:lnTo>
                  <a:pt x="54349" y="239888"/>
                </a:lnTo>
                <a:lnTo>
                  <a:pt x="25613" y="211151"/>
                </a:lnTo>
                <a:lnTo>
                  <a:pt x="6767" y="174710"/>
                </a:lnTo>
                <a:lnTo>
                  <a:pt x="0" y="132751"/>
                </a:lnTo>
                <a:close/>
              </a:path>
            </a:pathLst>
          </a:custGeom>
          <a:ln w="28574">
            <a:solidFill>
              <a:srgbClr val="000000"/>
            </a:solidFill>
          </a:ln>
        </p:spPr>
        <p:txBody>
          <a:bodyPr wrap="square" lIns="0" tIns="0" rIns="0" bIns="0" rtlCol="0"/>
          <a:lstStyle/>
          <a:p/>
        </p:txBody>
      </p:sp>
      <p:sp>
        <p:nvSpPr>
          <p:cNvPr id="38" name="object 38"/>
          <p:cNvSpPr/>
          <p:nvPr/>
        </p:nvSpPr>
        <p:spPr>
          <a:xfrm>
            <a:off x="4771707" y="5765164"/>
            <a:ext cx="187960" cy="187960"/>
          </a:xfrm>
          <a:custGeom>
            <a:avLst/>
            <a:gdLst/>
            <a:ahLst/>
            <a:cxnLst/>
            <a:rect l="l" t="t" r="r" b="b"/>
            <a:pathLst>
              <a:path w="187960" h="187960">
                <a:moveTo>
                  <a:pt x="0" y="0"/>
                </a:moveTo>
                <a:lnTo>
                  <a:pt x="187737" y="187736"/>
                </a:lnTo>
              </a:path>
            </a:pathLst>
          </a:custGeom>
          <a:ln w="28574">
            <a:solidFill>
              <a:srgbClr val="000000"/>
            </a:solidFill>
          </a:ln>
        </p:spPr>
        <p:txBody>
          <a:bodyPr wrap="square" lIns="0" tIns="0" rIns="0" bIns="0" rtlCol="0"/>
          <a:lstStyle/>
          <a:p/>
        </p:txBody>
      </p:sp>
      <p:sp>
        <p:nvSpPr>
          <p:cNvPr id="39" name="object 39"/>
          <p:cNvSpPr/>
          <p:nvPr/>
        </p:nvSpPr>
        <p:spPr>
          <a:xfrm>
            <a:off x="4771707" y="5765164"/>
            <a:ext cx="187960" cy="187960"/>
          </a:xfrm>
          <a:custGeom>
            <a:avLst/>
            <a:gdLst/>
            <a:ahLst/>
            <a:cxnLst/>
            <a:rect l="l" t="t" r="r" b="b"/>
            <a:pathLst>
              <a:path w="187960" h="187960">
                <a:moveTo>
                  <a:pt x="187737" y="0"/>
                </a:moveTo>
                <a:lnTo>
                  <a:pt x="0" y="187736"/>
                </a:lnTo>
              </a:path>
            </a:pathLst>
          </a:custGeom>
          <a:ln w="28574">
            <a:solidFill>
              <a:srgbClr val="000000"/>
            </a:solidFill>
          </a:ln>
        </p:spPr>
        <p:txBody>
          <a:bodyPr wrap="square" lIns="0" tIns="0" rIns="0" bIns="0" rtlCol="0"/>
          <a:lstStyle/>
          <a:p/>
        </p:txBody>
      </p:sp>
      <p:sp>
        <p:nvSpPr>
          <p:cNvPr id="40" name="object 40"/>
          <p:cNvSpPr/>
          <p:nvPr/>
        </p:nvSpPr>
        <p:spPr>
          <a:xfrm>
            <a:off x="4732825" y="5726283"/>
            <a:ext cx="266065" cy="266065"/>
          </a:xfrm>
          <a:custGeom>
            <a:avLst/>
            <a:gdLst/>
            <a:ahLst/>
            <a:cxnLst/>
            <a:rect l="l" t="t" r="r" b="b"/>
            <a:pathLst>
              <a:path w="266064" h="266064">
                <a:moveTo>
                  <a:pt x="0" y="132751"/>
                </a:moveTo>
                <a:lnTo>
                  <a:pt x="6767" y="90791"/>
                </a:lnTo>
                <a:lnTo>
                  <a:pt x="25613" y="54349"/>
                </a:lnTo>
                <a:lnTo>
                  <a:pt x="54349" y="25613"/>
                </a:lnTo>
                <a:lnTo>
                  <a:pt x="90791" y="6767"/>
                </a:lnTo>
                <a:lnTo>
                  <a:pt x="132750" y="0"/>
                </a:lnTo>
                <a:lnTo>
                  <a:pt x="174710" y="6767"/>
                </a:lnTo>
                <a:lnTo>
                  <a:pt x="211151" y="25613"/>
                </a:lnTo>
                <a:lnTo>
                  <a:pt x="239888" y="54349"/>
                </a:lnTo>
                <a:lnTo>
                  <a:pt x="258734" y="90791"/>
                </a:lnTo>
                <a:lnTo>
                  <a:pt x="265502" y="132751"/>
                </a:lnTo>
                <a:lnTo>
                  <a:pt x="258734" y="174710"/>
                </a:lnTo>
                <a:lnTo>
                  <a:pt x="239888" y="211151"/>
                </a:lnTo>
                <a:lnTo>
                  <a:pt x="211151" y="239888"/>
                </a:lnTo>
                <a:lnTo>
                  <a:pt x="174710" y="258734"/>
                </a:lnTo>
                <a:lnTo>
                  <a:pt x="132750" y="265501"/>
                </a:lnTo>
                <a:lnTo>
                  <a:pt x="90791" y="258734"/>
                </a:lnTo>
                <a:lnTo>
                  <a:pt x="54349" y="239888"/>
                </a:lnTo>
                <a:lnTo>
                  <a:pt x="25613" y="211151"/>
                </a:lnTo>
                <a:lnTo>
                  <a:pt x="6767" y="174710"/>
                </a:lnTo>
                <a:lnTo>
                  <a:pt x="0" y="132751"/>
                </a:lnTo>
                <a:close/>
              </a:path>
            </a:pathLst>
          </a:custGeom>
          <a:ln w="28574">
            <a:solidFill>
              <a:srgbClr val="000000"/>
            </a:solidFill>
          </a:ln>
        </p:spPr>
        <p:txBody>
          <a:bodyPr wrap="square" lIns="0" tIns="0" rIns="0" bIns="0" rtlCol="0"/>
          <a:lstStyle/>
          <a:p/>
        </p:txBody>
      </p:sp>
      <p:sp>
        <p:nvSpPr>
          <p:cNvPr id="41" name="object 41"/>
          <p:cNvSpPr/>
          <p:nvPr/>
        </p:nvSpPr>
        <p:spPr>
          <a:xfrm>
            <a:off x="3732414" y="5644341"/>
            <a:ext cx="781396" cy="432261"/>
          </a:xfrm>
          <a:prstGeom prst="rect">
            <a:avLst/>
          </a:prstGeom>
          <a:blipFill>
            <a:blip r:embed="rId13" cstate="print"/>
            <a:stretch>
              <a:fillRect/>
            </a:stretch>
          </a:blipFill>
        </p:spPr>
        <p:txBody>
          <a:bodyPr wrap="square" lIns="0" tIns="0" rIns="0" bIns="0" rtlCol="0"/>
          <a:lstStyle/>
          <a:p/>
        </p:txBody>
      </p:sp>
      <p:sp>
        <p:nvSpPr>
          <p:cNvPr id="42" name="object 42"/>
          <p:cNvSpPr/>
          <p:nvPr/>
        </p:nvSpPr>
        <p:spPr>
          <a:xfrm>
            <a:off x="3826524" y="5732931"/>
            <a:ext cx="594995" cy="256540"/>
          </a:xfrm>
          <a:custGeom>
            <a:avLst/>
            <a:gdLst/>
            <a:ahLst/>
            <a:cxnLst/>
            <a:rect l="l" t="t" r="r" b="b"/>
            <a:pathLst>
              <a:path w="594995" h="256539">
                <a:moveTo>
                  <a:pt x="0" y="0"/>
                </a:moveTo>
                <a:lnTo>
                  <a:pt x="594611" y="0"/>
                </a:lnTo>
                <a:lnTo>
                  <a:pt x="594611" y="255984"/>
                </a:lnTo>
                <a:lnTo>
                  <a:pt x="0" y="255984"/>
                </a:lnTo>
                <a:lnTo>
                  <a:pt x="0" y="0"/>
                </a:lnTo>
                <a:close/>
              </a:path>
            </a:pathLst>
          </a:custGeom>
          <a:ln w="31749">
            <a:solidFill>
              <a:srgbClr val="000000"/>
            </a:solidFill>
          </a:ln>
        </p:spPr>
        <p:txBody>
          <a:bodyPr wrap="square" lIns="0" tIns="0" rIns="0" bIns="0" rtlCol="0"/>
          <a:lstStyle/>
          <a:p/>
        </p:txBody>
      </p:sp>
      <p:sp>
        <p:nvSpPr>
          <p:cNvPr id="43" name="object 43"/>
          <p:cNvSpPr txBox="1"/>
          <p:nvPr/>
        </p:nvSpPr>
        <p:spPr>
          <a:xfrm>
            <a:off x="3931316" y="5741544"/>
            <a:ext cx="39116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44" name="object 44"/>
          <p:cNvSpPr/>
          <p:nvPr/>
        </p:nvSpPr>
        <p:spPr>
          <a:xfrm>
            <a:off x="4421137" y="5859563"/>
            <a:ext cx="267970" cy="1905"/>
          </a:xfrm>
          <a:custGeom>
            <a:avLst/>
            <a:gdLst/>
            <a:ahLst/>
            <a:cxnLst/>
            <a:rect l="l" t="t" r="r" b="b"/>
            <a:pathLst>
              <a:path w="267970" h="1904">
                <a:moveTo>
                  <a:pt x="-22224" y="680"/>
                </a:moveTo>
                <a:lnTo>
                  <a:pt x="289719" y="680"/>
                </a:lnTo>
              </a:path>
            </a:pathLst>
          </a:custGeom>
          <a:ln w="45811">
            <a:solidFill>
              <a:srgbClr val="000000"/>
            </a:solidFill>
          </a:ln>
        </p:spPr>
        <p:txBody>
          <a:bodyPr wrap="square" lIns="0" tIns="0" rIns="0" bIns="0" rtlCol="0"/>
          <a:lstStyle/>
          <a:p/>
        </p:txBody>
      </p:sp>
      <p:sp>
        <p:nvSpPr>
          <p:cNvPr id="45" name="object 45"/>
          <p:cNvSpPr/>
          <p:nvPr/>
        </p:nvSpPr>
        <p:spPr>
          <a:xfrm>
            <a:off x="4599394" y="5793341"/>
            <a:ext cx="133985" cy="133350"/>
          </a:xfrm>
          <a:custGeom>
            <a:avLst/>
            <a:gdLst/>
            <a:ahLst/>
            <a:cxnLst/>
            <a:rect l="l" t="t" r="r" b="b"/>
            <a:pathLst>
              <a:path w="133985" h="133350">
                <a:moveTo>
                  <a:pt x="0" y="0"/>
                </a:moveTo>
                <a:lnTo>
                  <a:pt x="678" y="133348"/>
                </a:lnTo>
                <a:lnTo>
                  <a:pt x="133686" y="65995"/>
                </a:lnTo>
                <a:lnTo>
                  <a:pt x="0" y="0"/>
                </a:lnTo>
                <a:close/>
              </a:path>
            </a:pathLst>
          </a:custGeom>
          <a:solidFill>
            <a:srgbClr val="000000"/>
          </a:solidFill>
        </p:spPr>
        <p:txBody>
          <a:bodyPr wrap="square" lIns="0" tIns="0" rIns="0" bIns="0" rtlCol="0"/>
          <a:lstStyle/>
          <a:p/>
        </p:txBody>
      </p:sp>
      <p:sp>
        <p:nvSpPr>
          <p:cNvPr id="46" name="object 46"/>
          <p:cNvSpPr txBox="1"/>
          <p:nvPr/>
        </p:nvSpPr>
        <p:spPr>
          <a:xfrm>
            <a:off x="5441684" y="3127237"/>
            <a:ext cx="312547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Data </a:t>
            </a:r>
            <a:r>
              <a:rPr sz="1800" b="1" spc="-5" dirty="0">
                <a:latin typeface="Arial" panose="020B0604020202020204"/>
                <a:cs typeface="Arial" panose="020B0604020202020204"/>
              </a:rPr>
              <a:t>Movement Energy</a:t>
            </a:r>
            <a:r>
              <a:rPr sz="1800" b="1" spc="-35" dirty="0">
                <a:latin typeface="Arial" panose="020B0604020202020204"/>
                <a:cs typeface="Arial" panose="020B0604020202020204"/>
              </a:rPr>
              <a:t> </a:t>
            </a:r>
            <a:r>
              <a:rPr sz="1800" b="1" spc="-5" dirty="0">
                <a:latin typeface="Arial" panose="020B0604020202020204"/>
                <a:cs typeface="Arial" panose="020B0604020202020204"/>
              </a:rPr>
              <a:t>Cost</a:t>
            </a:r>
            <a:endParaRPr sz="1800">
              <a:latin typeface="Arial" panose="020B0604020202020204"/>
              <a:cs typeface="Arial" panose="020B0604020202020204"/>
            </a:endParaRPr>
          </a:p>
        </p:txBody>
      </p:sp>
      <p:sp>
        <p:nvSpPr>
          <p:cNvPr id="47" name="object 47"/>
          <p:cNvSpPr/>
          <p:nvPr/>
        </p:nvSpPr>
        <p:spPr>
          <a:xfrm>
            <a:off x="5642973" y="3645085"/>
            <a:ext cx="2673350" cy="311150"/>
          </a:xfrm>
          <a:custGeom>
            <a:avLst/>
            <a:gdLst/>
            <a:ahLst/>
            <a:cxnLst/>
            <a:rect l="l" t="t" r="r" b="b"/>
            <a:pathLst>
              <a:path w="2673350" h="311150">
                <a:moveTo>
                  <a:pt x="2672886" y="0"/>
                </a:moveTo>
                <a:lnTo>
                  <a:pt x="0" y="0"/>
                </a:lnTo>
                <a:lnTo>
                  <a:pt x="0" y="310871"/>
                </a:lnTo>
                <a:lnTo>
                  <a:pt x="2672886" y="310871"/>
                </a:lnTo>
                <a:lnTo>
                  <a:pt x="2672886" y="0"/>
                </a:lnTo>
                <a:close/>
              </a:path>
            </a:pathLst>
          </a:custGeom>
          <a:solidFill>
            <a:srgbClr val="89A24C"/>
          </a:solidFill>
        </p:spPr>
        <p:txBody>
          <a:bodyPr wrap="square" lIns="0" tIns="0" rIns="0" bIns="0" rtlCol="0"/>
          <a:lstStyle/>
          <a:p/>
        </p:txBody>
      </p:sp>
      <p:sp>
        <p:nvSpPr>
          <p:cNvPr id="48" name="object 48"/>
          <p:cNvSpPr/>
          <p:nvPr/>
        </p:nvSpPr>
        <p:spPr>
          <a:xfrm>
            <a:off x="7205202" y="3606634"/>
            <a:ext cx="137160" cy="387350"/>
          </a:xfrm>
          <a:custGeom>
            <a:avLst/>
            <a:gdLst/>
            <a:ahLst/>
            <a:cxnLst/>
            <a:rect l="l" t="t" r="r" b="b"/>
            <a:pathLst>
              <a:path w="137159" h="387350">
                <a:moveTo>
                  <a:pt x="110269" y="0"/>
                </a:moveTo>
                <a:lnTo>
                  <a:pt x="26449" y="0"/>
                </a:lnTo>
                <a:lnTo>
                  <a:pt x="45341" y="35194"/>
                </a:lnTo>
                <a:lnTo>
                  <a:pt x="52898" y="70389"/>
                </a:lnTo>
                <a:lnTo>
                  <a:pt x="51639" y="105583"/>
                </a:lnTo>
                <a:lnTo>
                  <a:pt x="44082" y="140778"/>
                </a:lnTo>
                <a:lnTo>
                  <a:pt x="32746" y="175972"/>
                </a:lnTo>
                <a:lnTo>
                  <a:pt x="20151" y="211167"/>
                </a:lnTo>
                <a:lnTo>
                  <a:pt x="8816" y="246362"/>
                </a:lnTo>
                <a:lnTo>
                  <a:pt x="1259" y="281556"/>
                </a:lnTo>
                <a:lnTo>
                  <a:pt x="0" y="316751"/>
                </a:lnTo>
                <a:lnTo>
                  <a:pt x="7556" y="351945"/>
                </a:lnTo>
                <a:lnTo>
                  <a:pt x="26449" y="387140"/>
                </a:lnTo>
                <a:lnTo>
                  <a:pt x="110269" y="387140"/>
                </a:lnTo>
                <a:lnTo>
                  <a:pt x="91376" y="351945"/>
                </a:lnTo>
                <a:lnTo>
                  <a:pt x="83819" y="316751"/>
                </a:lnTo>
                <a:lnTo>
                  <a:pt x="85078" y="281556"/>
                </a:lnTo>
                <a:lnTo>
                  <a:pt x="92635" y="246362"/>
                </a:lnTo>
                <a:lnTo>
                  <a:pt x="103971" y="211167"/>
                </a:lnTo>
                <a:lnTo>
                  <a:pt x="116566" y="175972"/>
                </a:lnTo>
                <a:lnTo>
                  <a:pt x="127902" y="140778"/>
                </a:lnTo>
                <a:lnTo>
                  <a:pt x="135459" y="105583"/>
                </a:lnTo>
                <a:lnTo>
                  <a:pt x="136718" y="70389"/>
                </a:lnTo>
                <a:lnTo>
                  <a:pt x="129161" y="35194"/>
                </a:lnTo>
                <a:lnTo>
                  <a:pt x="110269" y="0"/>
                </a:lnTo>
                <a:close/>
              </a:path>
            </a:pathLst>
          </a:custGeom>
          <a:solidFill>
            <a:srgbClr val="FFFFFF"/>
          </a:solidFill>
        </p:spPr>
        <p:txBody>
          <a:bodyPr wrap="square" lIns="0" tIns="0" rIns="0" bIns="0" rtlCol="0"/>
          <a:lstStyle/>
          <a:p/>
        </p:txBody>
      </p:sp>
      <p:sp>
        <p:nvSpPr>
          <p:cNvPr id="49" name="object 49"/>
          <p:cNvSpPr/>
          <p:nvPr/>
        </p:nvSpPr>
        <p:spPr>
          <a:xfrm>
            <a:off x="7205202" y="3606634"/>
            <a:ext cx="137160" cy="387350"/>
          </a:xfrm>
          <a:custGeom>
            <a:avLst/>
            <a:gdLst/>
            <a:ahLst/>
            <a:cxnLst/>
            <a:rect l="l" t="t" r="r" b="b"/>
            <a:pathLst>
              <a:path w="137159" h="387350">
                <a:moveTo>
                  <a:pt x="110269" y="0"/>
                </a:moveTo>
                <a:lnTo>
                  <a:pt x="129161" y="35194"/>
                </a:lnTo>
                <a:lnTo>
                  <a:pt x="136718" y="70389"/>
                </a:lnTo>
                <a:lnTo>
                  <a:pt x="135459" y="105583"/>
                </a:lnTo>
                <a:lnTo>
                  <a:pt x="127902" y="140778"/>
                </a:lnTo>
                <a:lnTo>
                  <a:pt x="116566" y="175972"/>
                </a:lnTo>
                <a:lnTo>
                  <a:pt x="103971" y="211167"/>
                </a:lnTo>
                <a:lnTo>
                  <a:pt x="92636" y="246361"/>
                </a:lnTo>
                <a:lnTo>
                  <a:pt x="85079" y="281556"/>
                </a:lnTo>
                <a:lnTo>
                  <a:pt x="83819" y="316750"/>
                </a:lnTo>
                <a:lnTo>
                  <a:pt x="91376" y="351945"/>
                </a:lnTo>
                <a:lnTo>
                  <a:pt x="110269" y="387139"/>
                </a:lnTo>
                <a:lnTo>
                  <a:pt x="26449" y="387139"/>
                </a:lnTo>
                <a:lnTo>
                  <a:pt x="7557" y="351945"/>
                </a:lnTo>
                <a:lnTo>
                  <a:pt x="0" y="316750"/>
                </a:lnTo>
                <a:lnTo>
                  <a:pt x="1259" y="281556"/>
                </a:lnTo>
                <a:lnTo>
                  <a:pt x="8816" y="246361"/>
                </a:lnTo>
                <a:lnTo>
                  <a:pt x="20152" y="211167"/>
                </a:lnTo>
                <a:lnTo>
                  <a:pt x="32747" y="175972"/>
                </a:lnTo>
                <a:lnTo>
                  <a:pt x="44082" y="140778"/>
                </a:lnTo>
                <a:lnTo>
                  <a:pt x="51639" y="105583"/>
                </a:lnTo>
                <a:lnTo>
                  <a:pt x="52899" y="70389"/>
                </a:lnTo>
                <a:lnTo>
                  <a:pt x="45342" y="35194"/>
                </a:lnTo>
                <a:lnTo>
                  <a:pt x="26449" y="0"/>
                </a:lnTo>
                <a:lnTo>
                  <a:pt x="110269" y="0"/>
                </a:lnTo>
                <a:close/>
              </a:path>
            </a:pathLst>
          </a:custGeom>
          <a:ln w="12699">
            <a:solidFill>
              <a:srgbClr val="000000"/>
            </a:solidFill>
          </a:ln>
        </p:spPr>
        <p:txBody>
          <a:bodyPr wrap="square" lIns="0" tIns="0" rIns="0" bIns="0" rtlCol="0"/>
          <a:lstStyle/>
          <a:p/>
        </p:txBody>
      </p:sp>
      <p:sp>
        <p:nvSpPr>
          <p:cNvPr id="50" name="object 50"/>
          <p:cNvSpPr/>
          <p:nvPr/>
        </p:nvSpPr>
        <p:spPr>
          <a:xfrm>
            <a:off x="7157775" y="3524083"/>
            <a:ext cx="251460" cy="101600"/>
          </a:xfrm>
          <a:custGeom>
            <a:avLst/>
            <a:gdLst/>
            <a:ahLst/>
            <a:cxnLst/>
            <a:rect l="l" t="t" r="r" b="b"/>
            <a:pathLst>
              <a:path w="251459" h="101600">
                <a:moveTo>
                  <a:pt x="250855" y="0"/>
                </a:moveTo>
                <a:lnTo>
                  <a:pt x="0" y="0"/>
                </a:lnTo>
                <a:lnTo>
                  <a:pt x="0" y="101600"/>
                </a:lnTo>
                <a:lnTo>
                  <a:pt x="250855" y="101600"/>
                </a:lnTo>
                <a:lnTo>
                  <a:pt x="250855" y="0"/>
                </a:lnTo>
                <a:close/>
              </a:path>
            </a:pathLst>
          </a:custGeom>
          <a:solidFill>
            <a:srgbClr val="FFFFFF"/>
          </a:solidFill>
        </p:spPr>
        <p:txBody>
          <a:bodyPr wrap="square" lIns="0" tIns="0" rIns="0" bIns="0" rtlCol="0"/>
          <a:lstStyle/>
          <a:p/>
        </p:txBody>
      </p:sp>
      <p:sp>
        <p:nvSpPr>
          <p:cNvPr id="51" name="object 51"/>
          <p:cNvSpPr/>
          <p:nvPr/>
        </p:nvSpPr>
        <p:spPr>
          <a:xfrm>
            <a:off x="7157775" y="3977900"/>
            <a:ext cx="251460" cy="101600"/>
          </a:xfrm>
          <a:custGeom>
            <a:avLst/>
            <a:gdLst/>
            <a:ahLst/>
            <a:cxnLst/>
            <a:rect l="l" t="t" r="r" b="b"/>
            <a:pathLst>
              <a:path w="251459" h="101600">
                <a:moveTo>
                  <a:pt x="250855" y="0"/>
                </a:moveTo>
                <a:lnTo>
                  <a:pt x="0" y="0"/>
                </a:lnTo>
                <a:lnTo>
                  <a:pt x="0" y="101599"/>
                </a:lnTo>
                <a:lnTo>
                  <a:pt x="250855" y="101599"/>
                </a:lnTo>
                <a:lnTo>
                  <a:pt x="250855" y="0"/>
                </a:lnTo>
                <a:close/>
              </a:path>
            </a:pathLst>
          </a:custGeom>
          <a:solidFill>
            <a:srgbClr val="FFFFFF"/>
          </a:solidFill>
        </p:spPr>
        <p:txBody>
          <a:bodyPr wrap="square" lIns="0" tIns="0" rIns="0" bIns="0" rtlCol="0"/>
          <a:lstStyle/>
          <a:p/>
        </p:txBody>
      </p:sp>
      <p:sp>
        <p:nvSpPr>
          <p:cNvPr id="52" name="object 52"/>
          <p:cNvSpPr txBox="1"/>
          <p:nvPr/>
        </p:nvSpPr>
        <p:spPr>
          <a:xfrm>
            <a:off x="8370078" y="3626522"/>
            <a:ext cx="59817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20204"/>
                <a:cs typeface="Arial" panose="020B0604020202020204"/>
              </a:rPr>
              <a:t>200×</a:t>
            </a:r>
            <a:endParaRPr sz="2000">
              <a:latin typeface="Arial" panose="020B0604020202020204"/>
              <a:cs typeface="Arial" panose="020B0604020202020204"/>
            </a:endParaRPr>
          </a:p>
        </p:txBody>
      </p:sp>
      <p:sp>
        <p:nvSpPr>
          <p:cNvPr id="53" name="object 53"/>
          <p:cNvSpPr/>
          <p:nvPr/>
        </p:nvSpPr>
        <p:spPr>
          <a:xfrm>
            <a:off x="5640419" y="4224366"/>
            <a:ext cx="1371600" cy="311150"/>
          </a:xfrm>
          <a:custGeom>
            <a:avLst/>
            <a:gdLst/>
            <a:ahLst/>
            <a:cxnLst/>
            <a:rect l="l" t="t" r="r" b="b"/>
            <a:pathLst>
              <a:path w="1371600" h="311150">
                <a:moveTo>
                  <a:pt x="1371600" y="0"/>
                </a:moveTo>
                <a:lnTo>
                  <a:pt x="0" y="0"/>
                </a:lnTo>
                <a:lnTo>
                  <a:pt x="0" y="310871"/>
                </a:lnTo>
                <a:lnTo>
                  <a:pt x="1371600" y="310871"/>
                </a:lnTo>
                <a:lnTo>
                  <a:pt x="1371600" y="0"/>
                </a:lnTo>
                <a:close/>
              </a:path>
            </a:pathLst>
          </a:custGeom>
          <a:solidFill>
            <a:srgbClr val="89A24C"/>
          </a:solidFill>
        </p:spPr>
        <p:txBody>
          <a:bodyPr wrap="square" lIns="0" tIns="0" rIns="0" bIns="0" rtlCol="0"/>
          <a:lstStyle/>
          <a:p/>
        </p:txBody>
      </p:sp>
      <p:sp>
        <p:nvSpPr>
          <p:cNvPr id="54" name="object 54"/>
          <p:cNvSpPr txBox="1"/>
          <p:nvPr/>
        </p:nvSpPr>
        <p:spPr>
          <a:xfrm>
            <a:off x="7137661" y="4206118"/>
            <a:ext cx="315595"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20204"/>
                <a:cs typeface="Arial" panose="020B0604020202020204"/>
              </a:rPr>
              <a:t>6×</a:t>
            </a:r>
            <a:endParaRPr sz="2000">
              <a:latin typeface="Arial" panose="020B0604020202020204"/>
              <a:cs typeface="Arial" panose="020B0604020202020204"/>
            </a:endParaRPr>
          </a:p>
        </p:txBody>
      </p:sp>
      <p:sp>
        <p:nvSpPr>
          <p:cNvPr id="55" name="object 55"/>
          <p:cNvSpPr/>
          <p:nvPr/>
        </p:nvSpPr>
        <p:spPr>
          <a:xfrm>
            <a:off x="5640419" y="4718075"/>
            <a:ext cx="411480" cy="311150"/>
          </a:xfrm>
          <a:custGeom>
            <a:avLst/>
            <a:gdLst/>
            <a:ahLst/>
            <a:cxnLst/>
            <a:rect l="l" t="t" r="r" b="b"/>
            <a:pathLst>
              <a:path w="411479" h="311150">
                <a:moveTo>
                  <a:pt x="411479" y="0"/>
                </a:moveTo>
                <a:lnTo>
                  <a:pt x="0" y="0"/>
                </a:lnTo>
                <a:lnTo>
                  <a:pt x="0" y="310871"/>
                </a:lnTo>
                <a:lnTo>
                  <a:pt x="411479" y="310871"/>
                </a:lnTo>
                <a:lnTo>
                  <a:pt x="411479" y="0"/>
                </a:lnTo>
                <a:close/>
              </a:path>
            </a:pathLst>
          </a:custGeom>
          <a:solidFill>
            <a:srgbClr val="89A24C"/>
          </a:solidFill>
        </p:spPr>
        <p:txBody>
          <a:bodyPr wrap="square" lIns="0" tIns="0" rIns="0" bIns="0" rtlCol="0"/>
          <a:lstStyle/>
          <a:p/>
        </p:txBody>
      </p:sp>
      <p:sp>
        <p:nvSpPr>
          <p:cNvPr id="56" name="object 56"/>
          <p:cNvSpPr txBox="1"/>
          <p:nvPr/>
        </p:nvSpPr>
        <p:spPr>
          <a:xfrm>
            <a:off x="6111552" y="4699825"/>
            <a:ext cx="315595"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20204"/>
                <a:cs typeface="Arial" panose="020B0604020202020204"/>
              </a:rPr>
              <a:t>2×</a:t>
            </a:r>
            <a:endParaRPr sz="2000">
              <a:latin typeface="Arial" panose="020B0604020202020204"/>
              <a:cs typeface="Arial" panose="020B0604020202020204"/>
            </a:endParaRPr>
          </a:p>
        </p:txBody>
      </p:sp>
      <p:sp>
        <p:nvSpPr>
          <p:cNvPr id="57" name="object 57"/>
          <p:cNvSpPr/>
          <p:nvPr/>
        </p:nvSpPr>
        <p:spPr>
          <a:xfrm>
            <a:off x="5640419" y="5211782"/>
            <a:ext cx="137160" cy="311150"/>
          </a:xfrm>
          <a:custGeom>
            <a:avLst/>
            <a:gdLst/>
            <a:ahLst/>
            <a:cxnLst/>
            <a:rect l="l" t="t" r="r" b="b"/>
            <a:pathLst>
              <a:path w="137160" h="311150">
                <a:moveTo>
                  <a:pt x="137160" y="0"/>
                </a:moveTo>
                <a:lnTo>
                  <a:pt x="0" y="0"/>
                </a:lnTo>
                <a:lnTo>
                  <a:pt x="0" y="310871"/>
                </a:lnTo>
                <a:lnTo>
                  <a:pt x="137160" y="310871"/>
                </a:lnTo>
                <a:lnTo>
                  <a:pt x="137160" y="0"/>
                </a:lnTo>
                <a:close/>
              </a:path>
            </a:pathLst>
          </a:custGeom>
          <a:solidFill>
            <a:srgbClr val="89A24C"/>
          </a:solidFill>
        </p:spPr>
        <p:txBody>
          <a:bodyPr wrap="square" lIns="0" tIns="0" rIns="0" bIns="0" rtlCol="0"/>
          <a:lstStyle/>
          <a:p/>
        </p:txBody>
      </p:sp>
      <p:sp>
        <p:nvSpPr>
          <p:cNvPr id="58" name="object 58"/>
          <p:cNvSpPr txBox="1"/>
          <p:nvPr/>
        </p:nvSpPr>
        <p:spPr>
          <a:xfrm>
            <a:off x="5836372" y="5193534"/>
            <a:ext cx="315595"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20204"/>
                <a:cs typeface="Arial" panose="020B0604020202020204"/>
              </a:rPr>
              <a:t>1×</a:t>
            </a:r>
            <a:endParaRPr sz="2000">
              <a:latin typeface="Arial" panose="020B0604020202020204"/>
              <a:cs typeface="Arial" panose="020B0604020202020204"/>
            </a:endParaRPr>
          </a:p>
        </p:txBody>
      </p:sp>
      <p:sp>
        <p:nvSpPr>
          <p:cNvPr id="59" name="object 59"/>
          <p:cNvSpPr/>
          <p:nvPr/>
        </p:nvSpPr>
        <p:spPr>
          <a:xfrm>
            <a:off x="5640419" y="5705488"/>
            <a:ext cx="137160" cy="311150"/>
          </a:xfrm>
          <a:custGeom>
            <a:avLst/>
            <a:gdLst/>
            <a:ahLst/>
            <a:cxnLst/>
            <a:rect l="l" t="t" r="r" b="b"/>
            <a:pathLst>
              <a:path w="137160" h="311150">
                <a:moveTo>
                  <a:pt x="137160" y="0"/>
                </a:moveTo>
                <a:lnTo>
                  <a:pt x="0" y="0"/>
                </a:lnTo>
                <a:lnTo>
                  <a:pt x="0" y="310871"/>
                </a:lnTo>
                <a:lnTo>
                  <a:pt x="137160" y="310871"/>
                </a:lnTo>
                <a:lnTo>
                  <a:pt x="137160" y="0"/>
                </a:lnTo>
                <a:close/>
              </a:path>
            </a:pathLst>
          </a:custGeom>
          <a:solidFill>
            <a:srgbClr val="89A24C"/>
          </a:solidFill>
        </p:spPr>
        <p:txBody>
          <a:bodyPr wrap="square" lIns="0" tIns="0" rIns="0" bIns="0" rtlCol="0"/>
          <a:lstStyle/>
          <a:p/>
        </p:txBody>
      </p:sp>
      <p:sp>
        <p:nvSpPr>
          <p:cNvPr id="60" name="object 60"/>
          <p:cNvSpPr txBox="1"/>
          <p:nvPr/>
        </p:nvSpPr>
        <p:spPr>
          <a:xfrm>
            <a:off x="5836372" y="5687240"/>
            <a:ext cx="1783714"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20204"/>
                <a:cs typeface="Arial" panose="020B0604020202020204"/>
              </a:rPr>
              <a:t>1×</a:t>
            </a:r>
            <a:r>
              <a:rPr sz="2000" b="1" spc="-45" dirty="0">
                <a:latin typeface="Arial" panose="020B0604020202020204"/>
                <a:cs typeface="Arial" panose="020B0604020202020204"/>
              </a:rPr>
              <a:t> </a:t>
            </a:r>
            <a:r>
              <a:rPr sz="2000" b="1" spc="-5" dirty="0">
                <a:latin typeface="Arial" panose="020B0604020202020204"/>
                <a:cs typeface="Arial" panose="020B0604020202020204"/>
              </a:rPr>
              <a:t>(Reference)</a:t>
            </a:r>
            <a:endParaRPr sz="2000">
              <a:latin typeface="Arial" panose="020B0604020202020204"/>
              <a:cs typeface="Arial" panose="020B0604020202020204"/>
            </a:endParaRPr>
          </a:p>
        </p:txBody>
      </p:sp>
      <p:sp>
        <p:nvSpPr>
          <p:cNvPr id="61" name="object 61"/>
          <p:cNvSpPr/>
          <p:nvPr/>
        </p:nvSpPr>
        <p:spPr>
          <a:xfrm>
            <a:off x="5642973" y="3525826"/>
            <a:ext cx="0" cy="2583815"/>
          </a:xfrm>
          <a:custGeom>
            <a:avLst/>
            <a:gdLst/>
            <a:ahLst/>
            <a:cxnLst/>
            <a:rect l="l" t="t" r="r" b="b"/>
            <a:pathLst>
              <a:path h="2583815">
                <a:moveTo>
                  <a:pt x="0" y="0"/>
                </a:moveTo>
                <a:lnTo>
                  <a:pt x="1" y="2583368"/>
                </a:lnTo>
              </a:path>
            </a:pathLst>
          </a:custGeom>
          <a:ln w="38099">
            <a:solidFill>
              <a:srgbClr val="000000"/>
            </a:solidFill>
          </a:ln>
        </p:spPr>
        <p:txBody>
          <a:bodyPr wrap="square" lIns="0" tIns="0" rIns="0" bIns="0" rtlCol="0"/>
          <a:lstStyle/>
          <a:p/>
        </p:txBody>
      </p:sp>
      <p:sp>
        <p:nvSpPr>
          <p:cNvPr id="62" name="object 62"/>
          <p:cNvSpPr/>
          <p:nvPr/>
        </p:nvSpPr>
        <p:spPr>
          <a:xfrm>
            <a:off x="685800" y="1022465"/>
            <a:ext cx="1379912" cy="2061556"/>
          </a:xfrm>
          <a:prstGeom prst="rect">
            <a:avLst/>
          </a:prstGeom>
          <a:blipFill>
            <a:blip r:embed="rId14" cstate="print"/>
            <a:stretch>
              <a:fillRect/>
            </a:stretch>
          </a:blipFill>
        </p:spPr>
        <p:txBody>
          <a:bodyPr wrap="square" lIns="0" tIns="0" rIns="0" bIns="0" rtlCol="0"/>
          <a:lstStyle/>
          <a:p/>
        </p:txBody>
      </p:sp>
      <p:sp>
        <p:nvSpPr>
          <p:cNvPr id="63" name="object 63"/>
          <p:cNvSpPr txBox="1"/>
          <p:nvPr/>
        </p:nvSpPr>
        <p:spPr>
          <a:xfrm>
            <a:off x="732265" y="1054145"/>
            <a:ext cx="1234440" cy="1946275"/>
          </a:xfrm>
          <a:prstGeom prst="rect">
            <a:avLst/>
          </a:prstGeom>
          <a:solidFill>
            <a:srgbClr val="000000"/>
          </a:solidFill>
        </p:spPr>
        <p:txBody>
          <a:bodyPr vert="horz" wrap="square" lIns="0" tIns="0" rIns="0" bIns="0" rtlCol="0">
            <a:spAutoFit/>
          </a:bodyPr>
          <a:lstStyle/>
          <a:p>
            <a:pPr>
              <a:lnSpc>
                <a:spcPct val="100000"/>
              </a:lnSpc>
            </a:pPr>
            <a:endParaRPr sz="1800">
              <a:latin typeface="Times New Roman" panose="02020603050405020304"/>
              <a:cs typeface="Times New Roman" panose="02020603050405020304"/>
            </a:endParaRPr>
          </a:p>
          <a:p>
            <a:pPr>
              <a:lnSpc>
                <a:spcPct val="100000"/>
              </a:lnSpc>
            </a:pPr>
            <a:endParaRPr sz="1800">
              <a:latin typeface="Times New Roman" panose="02020603050405020304"/>
              <a:cs typeface="Times New Roman" panose="02020603050405020304"/>
            </a:endParaRPr>
          </a:p>
          <a:p>
            <a:pPr>
              <a:lnSpc>
                <a:spcPct val="100000"/>
              </a:lnSpc>
              <a:spcBef>
                <a:spcPts val="10"/>
              </a:spcBef>
            </a:pPr>
            <a:endParaRPr sz="1450">
              <a:latin typeface="Times New Roman" panose="02020603050405020304"/>
              <a:cs typeface="Times New Roman" panose="02020603050405020304"/>
            </a:endParaRPr>
          </a:p>
          <a:p>
            <a:pPr marL="314960" marR="200025" indent="-101600">
              <a:lnSpc>
                <a:spcPts val="1900"/>
              </a:lnSpc>
            </a:pPr>
            <a:r>
              <a:rPr sz="1600" b="1" spc="-5" dirty="0">
                <a:solidFill>
                  <a:srgbClr val="FFFFFF"/>
                </a:solidFill>
                <a:latin typeface="Arial" panose="020B0604020202020204"/>
                <a:cs typeface="Arial" panose="020B0604020202020204"/>
              </a:rPr>
              <a:t>O</a:t>
            </a:r>
            <a:r>
              <a:rPr sz="1600" b="1" dirty="0">
                <a:solidFill>
                  <a:srgbClr val="FFFFFF"/>
                </a:solidFill>
                <a:latin typeface="Arial" panose="020B0604020202020204"/>
                <a:cs typeface="Arial" panose="020B0604020202020204"/>
              </a:rPr>
              <a:t>ff-C</a:t>
            </a:r>
            <a:r>
              <a:rPr sz="1600" b="1" spc="-5" dirty="0">
                <a:solidFill>
                  <a:srgbClr val="FFFFFF"/>
                </a:solidFill>
                <a:latin typeface="Arial" panose="020B0604020202020204"/>
                <a:cs typeface="Arial" panose="020B0604020202020204"/>
              </a:rPr>
              <a:t>hi</a:t>
            </a:r>
            <a:r>
              <a:rPr sz="1600" b="1" dirty="0">
                <a:solidFill>
                  <a:srgbClr val="FFFFFF"/>
                </a:solidFill>
                <a:latin typeface="Arial" panose="020B0604020202020204"/>
                <a:cs typeface="Arial" panose="020B0604020202020204"/>
              </a:rPr>
              <a:t>p  DRAM</a:t>
            </a:r>
            <a:endParaRPr sz="1600">
              <a:latin typeface="Arial" panose="020B0604020202020204"/>
              <a:cs typeface="Arial" panose="020B0604020202020204"/>
            </a:endParaRPr>
          </a:p>
        </p:txBody>
      </p:sp>
      <p:sp>
        <p:nvSpPr>
          <p:cNvPr id="64" name="object 64"/>
          <p:cNvSpPr/>
          <p:nvPr/>
        </p:nvSpPr>
        <p:spPr>
          <a:xfrm>
            <a:off x="7406640" y="1899457"/>
            <a:ext cx="789709" cy="743988"/>
          </a:xfrm>
          <a:prstGeom prst="rect">
            <a:avLst/>
          </a:prstGeom>
          <a:blipFill>
            <a:blip r:embed="rId15" cstate="print"/>
            <a:stretch>
              <a:fillRect/>
            </a:stretch>
          </a:blipFill>
        </p:spPr>
        <p:txBody>
          <a:bodyPr wrap="square" lIns="0" tIns="0" rIns="0" bIns="0" rtlCol="0"/>
          <a:lstStyle/>
          <a:p/>
        </p:txBody>
      </p:sp>
      <p:sp>
        <p:nvSpPr>
          <p:cNvPr id="65" name="object 65"/>
          <p:cNvSpPr txBox="1"/>
          <p:nvPr/>
        </p:nvSpPr>
        <p:spPr>
          <a:xfrm>
            <a:off x="7515410" y="2147147"/>
            <a:ext cx="571500" cy="251460"/>
          </a:xfrm>
          <a:prstGeom prst="rect">
            <a:avLst/>
          </a:prstGeom>
          <a:solidFill>
            <a:srgbClr val="FFFFFF"/>
          </a:solidFill>
        </p:spPr>
        <p:txBody>
          <a:bodyPr vert="horz" wrap="square" lIns="0" tIns="20955" rIns="0" bIns="0" rtlCol="0">
            <a:spAutoFit/>
          </a:bodyPr>
          <a:lstStyle/>
          <a:p>
            <a:pPr marL="105410">
              <a:lnSpc>
                <a:spcPct val="100000"/>
              </a:lnSpc>
              <a:spcBef>
                <a:spcPts val="165"/>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66" name="object 66"/>
          <p:cNvSpPr/>
          <p:nvPr/>
        </p:nvSpPr>
        <p:spPr>
          <a:xfrm>
            <a:off x="7503790" y="1993181"/>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67" name="object 67"/>
          <p:cNvSpPr/>
          <p:nvPr/>
        </p:nvSpPr>
        <p:spPr>
          <a:xfrm>
            <a:off x="7503790" y="2398449"/>
            <a:ext cx="599440" cy="154305"/>
          </a:xfrm>
          <a:custGeom>
            <a:avLst/>
            <a:gdLst/>
            <a:ahLst/>
            <a:cxnLst/>
            <a:rect l="l" t="t" r="r" b="b"/>
            <a:pathLst>
              <a:path w="599440" h="154305">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68" name="object 68"/>
          <p:cNvSpPr/>
          <p:nvPr/>
        </p:nvSpPr>
        <p:spPr>
          <a:xfrm>
            <a:off x="7499535" y="1990049"/>
            <a:ext cx="603250" cy="562610"/>
          </a:xfrm>
          <a:custGeom>
            <a:avLst/>
            <a:gdLst/>
            <a:ahLst/>
            <a:cxnLst/>
            <a:rect l="l" t="t" r="r" b="b"/>
            <a:pathLst>
              <a:path w="603250" h="562610">
                <a:moveTo>
                  <a:pt x="603122" y="0"/>
                </a:moveTo>
                <a:lnTo>
                  <a:pt x="0" y="0"/>
                </a:lnTo>
                <a:lnTo>
                  <a:pt x="0" y="562366"/>
                </a:lnTo>
                <a:lnTo>
                  <a:pt x="603122" y="562366"/>
                </a:lnTo>
                <a:lnTo>
                  <a:pt x="603122" y="0"/>
                </a:lnTo>
                <a:close/>
              </a:path>
            </a:pathLst>
          </a:custGeom>
          <a:ln w="31749">
            <a:solidFill>
              <a:srgbClr val="000000"/>
            </a:solidFill>
          </a:ln>
        </p:spPr>
        <p:txBody>
          <a:bodyPr wrap="square" lIns="0" tIns="0" rIns="0" bIns="0" rtlCol="0"/>
          <a:lstStyle/>
          <a:p/>
        </p:txBody>
      </p:sp>
      <p:sp>
        <p:nvSpPr>
          <p:cNvPr id="69" name="object 69"/>
          <p:cNvSpPr txBox="1"/>
          <p:nvPr/>
        </p:nvSpPr>
        <p:spPr>
          <a:xfrm>
            <a:off x="7234056" y="2084250"/>
            <a:ext cx="173990" cy="330200"/>
          </a:xfrm>
          <a:prstGeom prst="rect">
            <a:avLst/>
          </a:prstGeom>
        </p:spPr>
        <p:txBody>
          <a:bodyPr vert="horz" wrap="square" lIns="0" tIns="12700" rIns="0" bIns="0" rtlCol="0">
            <a:spAutoFit/>
          </a:bodyPr>
          <a:lstStyle/>
          <a:p>
            <a:pPr marL="12700">
              <a:lnSpc>
                <a:spcPct val="100000"/>
              </a:lnSpc>
              <a:spcBef>
                <a:spcPts val="100"/>
              </a:spcBef>
            </a:pPr>
            <a:r>
              <a:rPr sz="2000" b="1" dirty="0">
                <a:latin typeface="Arial" panose="020B0604020202020204"/>
                <a:cs typeface="Arial" panose="020B0604020202020204"/>
              </a:rPr>
              <a:t>=</a:t>
            </a:r>
            <a:endParaRPr sz="2000">
              <a:latin typeface="Arial" panose="020B0604020202020204"/>
              <a:cs typeface="Arial" panose="020B0604020202020204"/>
            </a:endParaRPr>
          </a:p>
        </p:txBody>
      </p:sp>
      <p:sp>
        <p:nvSpPr>
          <p:cNvPr id="70" name="object 70"/>
          <p:cNvSpPr/>
          <p:nvPr/>
        </p:nvSpPr>
        <p:spPr>
          <a:xfrm>
            <a:off x="6446520" y="1899457"/>
            <a:ext cx="789709" cy="743988"/>
          </a:xfrm>
          <a:prstGeom prst="rect">
            <a:avLst/>
          </a:prstGeom>
          <a:blipFill>
            <a:blip r:embed="rId16" cstate="print"/>
            <a:stretch>
              <a:fillRect/>
            </a:stretch>
          </a:blipFill>
        </p:spPr>
        <p:txBody>
          <a:bodyPr wrap="square" lIns="0" tIns="0" rIns="0" bIns="0" rtlCol="0"/>
          <a:lstStyle/>
          <a:p/>
        </p:txBody>
      </p:sp>
      <p:sp>
        <p:nvSpPr>
          <p:cNvPr id="71" name="object 71"/>
          <p:cNvSpPr txBox="1"/>
          <p:nvPr/>
        </p:nvSpPr>
        <p:spPr>
          <a:xfrm>
            <a:off x="6538317" y="1990049"/>
            <a:ext cx="603250" cy="562610"/>
          </a:xfrm>
          <a:prstGeom prst="rect">
            <a:avLst/>
          </a:prstGeom>
          <a:solidFill>
            <a:srgbClr val="CBCBCB"/>
          </a:solidFill>
          <a:ln w="31749">
            <a:solidFill>
              <a:srgbClr val="000000"/>
            </a:solidFill>
          </a:ln>
        </p:spPr>
        <p:txBody>
          <a:bodyPr vert="horz" wrap="square" lIns="0" tIns="159385" rIns="0" bIns="0" rtlCol="0">
            <a:spAutoFit/>
          </a:bodyPr>
          <a:lstStyle/>
          <a:p>
            <a:pPr marL="168275">
              <a:lnSpc>
                <a:spcPct val="100000"/>
              </a:lnSpc>
              <a:spcBef>
                <a:spcPts val="1255"/>
              </a:spcBef>
            </a:pPr>
            <a:r>
              <a:rPr sz="1600" b="1" dirty="0">
                <a:latin typeface="Arial" panose="020B0604020202020204"/>
                <a:cs typeface="Arial" panose="020B0604020202020204"/>
              </a:rPr>
              <a:t>PE</a:t>
            </a:r>
            <a:endParaRPr sz="1600">
              <a:latin typeface="Arial" panose="020B0604020202020204"/>
              <a:cs typeface="Arial" panose="020B0604020202020204"/>
            </a:endParaRPr>
          </a:p>
        </p:txBody>
      </p:sp>
      <p:sp>
        <p:nvSpPr>
          <p:cNvPr id="72" name="object 72"/>
          <p:cNvSpPr txBox="1"/>
          <p:nvPr/>
        </p:nvSpPr>
        <p:spPr>
          <a:xfrm>
            <a:off x="6282584" y="1534607"/>
            <a:ext cx="20834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panose="020B0604020202020204"/>
                <a:cs typeface="Arial" panose="020B0604020202020204"/>
              </a:rPr>
              <a:t>Processing</a:t>
            </a:r>
            <a:r>
              <a:rPr sz="1800" b="1" spc="-50" dirty="0">
                <a:latin typeface="Arial" panose="020B0604020202020204"/>
                <a:cs typeface="Arial" panose="020B0604020202020204"/>
              </a:rPr>
              <a:t> </a:t>
            </a:r>
            <a:r>
              <a:rPr sz="1800" b="1" spc="-5" dirty="0">
                <a:latin typeface="Arial" panose="020B0604020202020204"/>
                <a:cs typeface="Arial" panose="020B0604020202020204"/>
              </a:rPr>
              <a:t>Engine</a:t>
            </a:r>
            <a:endParaRPr sz="1800">
              <a:latin typeface="Arial" panose="020B0604020202020204"/>
              <a:cs typeface="Arial" panose="020B0604020202020204"/>
            </a:endParaRPr>
          </a:p>
        </p:txBody>
      </p:sp>
      <p:sp>
        <p:nvSpPr>
          <p:cNvPr id="73" name="object 73"/>
          <p:cNvSpPr/>
          <p:nvPr/>
        </p:nvSpPr>
        <p:spPr>
          <a:xfrm>
            <a:off x="2327563" y="1022465"/>
            <a:ext cx="3520440" cy="2061556"/>
          </a:xfrm>
          <a:prstGeom prst="rect">
            <a:avLst/>
          </a:prstGeom>
          <a:blipFill>
            <a:blip r:embed="rId17" cstate="print"/>
            <a:stretch>
              <a:fillRect/>
            </a:stretch>
          </a:blipFill>
        </p:spPr>
        <p:txBody>
          <a:bodyPr wrap="square" lIns="0" tIns="0" rIns="0" bIns="0" rtlCol="0"/>
          <a:lstStyle/>
          <a:p/>
        </p:txBody>
      </p:sp>
      <p:sp>
        <p:nvSpPr>
          <p:cNvPr id="74" name="object 74"/>
          <p:cNvSpPr/>
          <p:nvPr/>
        </p:nvSpPr>
        <p:spPr>
          <a:xfrm>
            <a:off x="2374101" y="1068433"/>
            <a:ext cx="3375025" cy="1917700"/>
          </a:xfrm>
          <a:custGeom>
            <a:avLst/>
            <a:gdLst/>
            <a:ahLst/>
            <a:cxnLst/>
            <a:rect l="l" t="t" r="r" b="b"/>
            <a:pathLst>
              <a:path w="3375025" h="1917700">
                <a:moveTo>
                  <a:pt x="3374452" y="0"/>
                </a:moveTo>
                <a:lnTo>
                  <a:pt x="0" y="0"/>
                </a:lnTo>
                <a:lnTo>
                  <a:pt x="0" y="1917138"/>
                </a:lnTo>
                <a:lnTo>
                  <a:pt x="3374452" y="1917138"/>
                </a:lnTo>
                <a:lnTo>
                  <a:pt x="3374452" y="0"/>
                </a:lnTo>
                <a:close/>
              </a:path>
            </a:pathLst>
          </a:custGeom>
          <a:solidFill>
            <a:srgbClr val="F5F5F5"/>
          </a:solidFill>
        </p:spPr>
        <p:txBody>
          <a:bodyPr wrap="square" lIns="0" tIns="0" rIns="0" bIns="0" rtlCol="0"/>
          <a:lstStyle/>
          <a:p/>
        </p:txBody>
      </p:sp>
      <p:sp>
        <p:nvSpPr>
          <p:cNvPr id="75" name="object 75"/>
          <p:cNvSpPr/>
          <p:nvPr/>
        </p:nvSpPr>
        <p:spPr>
          <a:xfrm>
            <a:off x="2374101" y="1068433"/>
            <a:ext cx="3375025" cy="1917700"/>
          </a:xfrm>
          <a:custGeom>
            <a:avLst/>
            <a:gdLst/>
            <a:ahLst/>
            <a:cxnLst/>
            <a:rect l="l" t="t" r="r" b="b"/>
            <a:pathLst>
              <a:path w="3375025" h="1917700">
                <a:moveTo>
                  <a:pt x="0" y="0"/>
                </a:moveTo>
                <a:lnTo>
                  <a:pt x="3374452" y="0"/>
                </a:lnTo>
                <a:lnTo>
                  <a:pt x="3374452" y="1917137"/>
                </a:lnTo>
                <a:lnTo>
                  <a:pt x="0" y="1917137"/>
                </a:lnTo>
                <a:lnTo>
                  <a:pt x="0" y="0"/>
                </a:lnTo>
                <a:close/>
              </a:path>
            </a:pathLst>
          </a:custGeom>
          <a:ln w="28574">
            <a:solidFill>
              <a:srgbClr val="000000"/>
            </a:solidFill>
          </a:ln>
        </p:spPr>
        <p:txBody>
          <a:bodyPr wrap="square" lIns="0" tIns="0" rIns="0" bIns="0" rtlCol="0"/>
          <a:lstStyle/>
          <a:p/>
        </p:txBody>
      </p:sp>
      <p:sp>
        <p:nvSpPr>
          <p:cNvPr id="76" name="object 76"/>
          <p:cNvSpPr txBox="1"/>
          <p:nvPr/>
        </p:nvSpPr>
        <p:spPr>
          <a:xfrm>
            <a:off x="2465541" y="1101451"/>
            <a:ext cx="128397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Arial" panose="020B0604020202020204"/>
                <a:cs typeface="Arial" panose="020B0604020202020204"/>
              </a:rPr>
              <a:t>Accelerator</a:t>
            </a:r>
            <a:endParaRPr sz="1800">
              <a:latin typeface="Arial" panose="020B0604020202020204"/>
              <a:cs typeface="Arial" panose="020B0604020202020204"/>
            </a:endParaRPr>
          </a:p>
        </p:txBody>
      </p:sp>
      <p:sp>
        <p:nvSpPr>
          <p:cNvPr id="77" name="object 77"/>
          <p:cNvSpPr/>
          <p:nvPr/>
        </p:nvSpPr>
        <p:spPr>
          <a:xfrm>
            <a:off x="3664460" y="1881269"/>
            <a:ext cx="405765" cy="0"/>
          </a:xfrm>
          <a:custGeom>
            <a:avLst/>
            <a:gdLst/>
            <a:ahLst/>
            <a:cxnLst/>
            <a:rect l="l" t="t" r="r" b="b"/>
            <a:pathLst>
              <a:path w="405764">
                <a:moveTo>
                  <a:pt x="0" y="0"/>
                </a:moveTo>
                <a:lnTo>
                  <a:pt x="405606" y="0"/>
                </a:lnTo>
              </a:path>
            </a:pathLst>
          </a:custGeom>
          <a:ln w="57149">
            <a:solidFill>
              <a:srgbClr val="000000"/>
            </a:solidFill>
          </a:ln>
        </p:spPr>
        <p:txBody>
          <a:bodyPr wrap="square" lIns="0" tIns="0" rIns="0" bIns="0" rtlCol="0"/>
          <a:lstStyle/>
          <a:p/>
        </p:txBody>
      </p:sp>
      <p:sp>
        <p:nvSpPr>
          <p:cNvPr id="78" name="object 78"/>
          <p:cNvSpPr/>
          <p:nvPr/>
        </p:nvSpPr>
        <p:spPr>
          <a:xfrm>
            <a:off x="3607310" y="1795545"/>
            <a:ext cx="171450" cy="171450"/>
          </a:xfrm>
          <a:custGeom>
            <a:avLst/>
            <a:gdLst/>
            <a:ahLst/>
            <a:cxnLst/>
            <a:rect l="l" t="t" r="r" b="b"/>
            <a:pathLst>
              <a:path w="171450" h="171450">
                <a:moveTo>
                  <a:pt x="171450" y="0"/>
                </a:moveTo>
                <a:lnTo>
                  <a:pt x="0" y="85725"/>
                </a:lnTo>
                <a:lnTo>
                  <a:pt x="171450" y="171450"/>
                </a:lnTo>
                <a:lnTo>
                  <a:pt x="171450" y="0"/>
                </a:lnTo>
                <a:close/>
              </a:path>
            </a:pathLst>
          </a:custGeom>
          <a:solidFill>
            <a:srgbClr val="000000"/>
          </a:solidFill>
        </p:spPr>
        <p:txBody>
          <a:bodyPr wrap="square" lIns="0" tIns="0" rIns="0" bIns="0" rtlCol="0"/>
          <a:lstStyle/>
          <a:p/>
        </p:txBody>
      </p:sp>
      <p:sp>
        <p:nvSpPr>
          <p:cNvPr id="79" name="object 79"/>
          <p:cNvSpPr/>
          <p:nvPr/>
        </p:nvSpPr>
        <p:spPr>
          <a:xfrm>
            <a:off x="3955766" y="1795545"/>
            <a:ext cx="171450" cy="171450"/>
          </a:xfrm>
          <a:custGeom>
            <a:avLst/>
            <a:gdLst/>
            <a:ahLst/>
            <a:cxnLst/>
            <a:rect l="l" t="t" r="r" b="b"/>
            <a:pathLst>
              <a:path w="171450" h="171450">
                <a:moveTo>
                  <a:pt x="0" y="0"/>
                </a:moveTo>
                <a:lnTo>
                  <a:pt x="0" y="171450"/>
                </a:lnTo>
                <a:lnTo>
                  <a:pt x="171450" y="85725"/>
                </a:lnTo>
                <a:lnTo>
                  <a:pt x="0" y="0"/>
                </a:lnTo>
                <a:close/>
              </a:path>
            </a:pathLst>
          </a:custGeom>
          <a:solidFill>
            <a:srgbClr val="000000"/>
          </a:solidFill>
        </p:spPr>
        <p:txBody>
          <a:bodyPr wrap="square" lIns="0" tIns="0" rIns="0" bIns="0" rtlCol="0"/>
          <a:lstStyle/>
          <a:p/>
        </p:txBody>
      </p:sp>
      <p:sp>
        <p:nvSpPr>
          <p:cNvPr id="80" name="object 80"/>
          <p:cNvSpPr/>
          <p:nvPr/>
        </p:nvSpPr>
        <p:spPr>
          <a:xfrm>
            <a:off x="3664460" y="2384319"/>
            <a:ext cx="405765" cy="0"/>
          </a:xfrm>
          <a:custGeom>
            <a:avLst/>
            <a:gdLst/>
            <a:ahLst/>
            <a:cxnLst/>
            <a:rect l="l" t="t" r="r" b="b"/>
            <a:pathLst>
              <a:path w="405764">
                <a:moveTo>
                  <a:pt x="0" y="0"/>
                </a:moveTo>
                <a:lnTo>
                  <a:pt x="405606" y="0"/>
                </a:lnTo>
              </a:path>
            </a:pathLst>
          </a:custGeom>
          <a:ln w="57149">
            <a:solidFill>
              <a:srgbClr val="000000"/>
            </a:solidFill>
          </a:ln>
        </p:spPr>
        <p:txBody>
          <a:bodyPr wrap="square" lIns="0" tIns="0" rIns="0" bIns="0" rtlCol="0"/>
          <a:lstStyle/>
          <a:p/>
        </p:txBody>
      </p:sp>
      <p:sp>
        <p:nvSpPr>
          <p:cNvPr id="81" name="object 81"/>
          <p:cNvSpPr/>
          <p:nvPr/>
        </p:nvSpPr>
        <p:spPr>
          <a:xfrm>
            <a:off x="3607310" y="2298594"/>
            <a:ext cx="171450" cy="171450"/>
          </a:xfrm>
          <a:custGeom>
            <a:avLst/>
            <a:gdLst/>
            <a:ahLst/>
            <a:cxnLst/>
            <a:rect l="l" t="t" r="r" b="b"/>
            <a:pathLst>
              <a:path w="171450" h="171450">
                <a:moveTo>
                  <a:pt x="171450" y="0"/>
                </a:moveTo>
                <a:lnTo>
                  <a:pt x="0" y="85725"/>
                </a:lnTo>
                <a:lnTo>
                  <a:pt x="171450" y="171450"/>
                </a:lnTo>
                <a:lnTo>
                  <a:pt x="171450" y="0"/>
                </a:lnTo>
                <a:close/>
              </a:path>
            </a:pathLst>
          </a:custGeom>
          <a:solidFill>
            <a:srgbClr val="000000"/>
          </a:solidFill>
        </p:spPr>
        <p:txBody>
          <a:bodyPr wrap="square" lIns="0" tIns="0" rIns="0" bIns="0" rtlCol="0"/>
          <a:lstStyle/>
          <a:p/>
        </p:txBody>
      </p:sp>
      <p:sp>
        <p:nvSpPr>
          <p:cNvPr id="82" name="object 82"/>
          <p:cNvSpPr/>
          <p:nvPr/>
        </p:nvSpPr>
        <p:spPr>
          <a:xfrm>
            <a:off x="3955766" y="2298594"/>
            <a:ext cx="171450" cy="171450"/>
          </a:xfrm>
          <a:custGeom>
            <a:avLst/>
            <a:gdLst/>
            <a:ahLst/>
            <a:cxnLst/>
            <a:rect l="l" t="t" r="r" b="b"/>
            <a:pathLst>
              <a:path w="171450" h="171450">
                <a:moveTo>
                  <a:pt x="0" y="0"/>
                </a:moveTo>
                <a:lnTo>
                  <a:pt x="0" y="171450"/>
                </a:lnTo>
                <a:lnTo>
                  <a:pt x="171450" y="85725"/>
                </a:lnTo>
                <a:lnTo>
                  <a:pt x="0" y="0"/>
                </a:lnTo>
                <a:close/>
              </a:path>
            </a:pathLst>
          </a:custGeom>
          <a:solidFill>
            <a:srgbClr val="000000"/>
          </a:solidFill>
        </p:spPr>
        <p:txBody>
          <a:bodyPr wrap="square" lIns="0" tIns="0" rIns="0" bIns="0" rtlCol="0"/>
          <a:lstStyle/>
          <a:p/>
        </p:txBody>
      </p:sp>
      <p:sp>
        <p:nvSpPr>
          <p:cNvPr id="83" name="object 83"/>
          <p:cNvSpPr/>
          <p:nvPr/>
        </p:nvSpPr>
        <p:spPr>
          <a:xfrm>
            <a:off x="2655916" y="1662545"/>
            <a:ext cx="1047403" cy="931025"/>
          </a:xfrm>
          <a:prstGeom prst="rect">
            <a:avLst/>
          </a:prstGeom>
          <a:blipFill>
            <a:blip r:embed="rId18" cstate="print"/>
            <a:stretch>
              <a:fillRect/>
            </a:stretch>
          </a:blipFill>
        </p:spPr>
        <p:txBody>
          <a:bodyPr wrap="square" lIns="0" tIns="0" rIns="0" bIns="0" rtlCol="0"/>
          <a:lstStyle/>
          <a:p/>
        </p:txBody>
      </p:sp>
      <p:sp>
        <p:nvSpPr>
          <p:cNvPr id="84" name="object 84"/>
          <p:cNvSpPr txBox="1"/>
          <p:nvPr/>
        </p:nvSpPr>
        <p:spPr>
          <a:xfrm>
            <a:off x="2750920" y="1754922"/>
            <a:ext cx="856615" cy="744220"/>
          </a:xfrm>
          <a:prstGeom prst="rect">
            <a:avLst/>
          </a:prstGeom>
          <a:solidFill>
            <a:srgbClr val="515151"/>
          </a:solidFill>
          <a:ln w="31749">
            <a:solidFill>
              <a:srgbClr val="000000"/>
            </a:solidFill>
          </a:ln>
        </p:spPr>
        <p:txBody>
          <a:bodyPr vert="horz" wrap="square" lIns="0" tIns="137795" rIns="0" bIns="0" rtlCol="0">
            <a:spAutoFit/>
          </a:bodyPr>
          <a:lstStyle/>
          <a:p>
            <a:pPr marL="131445" marR="100965" indent="-17145">
              <a:lnSpc>
                <a:spcPts val="1900"/>
              </a:lnSpc>
              <a:spcBef>
                <a:spcPts val="1085"/>
              </a:spcBef>
            </a:pPr>
            <a:r>
              <a:rPr sz="1600" b="1" spc="-5" dirty="0">
                <a:solidFill>
                  <a:srgbClr val="FFFFFF"/>
                </a:solidFill>
                <a:latin typeface="Arial" panose="020B0604020202020204"/>
                <a:cs typeface="Arial" panose="020B0604020202020204"/>
              </a:rPr>
              <a:t>Global  Buffer</a:t>
            </a:r>
            <a:endParaRPr sz="1600">
              <a:latin typeface="Arial" panose="020B0604020202020204"/>
              <a:cs typeface="Arial" panose="020B0604020202020204"/>
            </a:endParaRPr>
          </a:p>
        </p:txBody>
      </p:sp>
      <p:sp>
        <p:nvSpPr>
          <p:cNvPr id="85" name="object 85"/>
          <p:cNvSpPr/>
          <p:nvPr/>
        </p:nvSpPr>
        <p:spPr>
          <a:xfrm>
            <a:off x="4361831" y="1963875"/>
            <a:ext cx="133350" cy="330200"/>
          </a:xfrm>
          <a:prstGeom prst="rect">
            <a:avLst/>
          </a:prstGeom>
          <a:blipFill>
            <a:blip r:embed="rId19" cstate="print"/>
            <a:stretch>
              <a:fillRect/>
            </a:stretch>
          </a:blipFill>
        </p:spPr>
        <p:txBody>
          <a:bodyPr wrap="square" lIns="0" tIns="0" rIns="0" bIns="0" rtlCol="0"/>
          <a:lstStyle/>
          <a:p/>
        </p:txBody>
      </p:sp>
      <p:sp>
        <p:nvSpPr>
          <p:cNvPr id="86" name="object 86"/>
          <p:cNvSpPr/>
          <p:nvPr/>
        </p:nvSpPr>
        <p:spPr>
          <a:xfrm>
            <a:off x="4663392" y="1682692"/>
            <a:ext cx="359568" cy="133350"/>
          </a:xfrm>
          <a:prstGeom prst="rect">
            <a:avLst/>
          </a:prstGeom>
          <a:blipFill>
            <a:blip r:embed="rId20" cstate="print"/>
            <a:stretch>
              <a:fillRect/>
            </a:stretch>
          </a:blipFill>
        </p:spPr>
        <p:txBody>
          <a:bodyPr wrap="square" lIns="0" tIns="0" rIns="0" bIns="0" rtlCol="0"/>
          <a:lstStyle/>
          <a:p/>
        </p:txBody>
      </p:sp>
      <p:sp>
        <p:nvSpPr>
          <p:cNvPr id="87" name="object 87"/>
          <p:cNvSpPr/>
          <p:nvPr/>
        </p:nvSpPr>
        <p:spPr>
          <a:xfrm>
            <a:off x="5188854" y="1963879"/>
            <a:ext cx="135469" cy="333142"/>
          </a:xfrm>
          <a:prstGeom prst="rect">
            <a:avLst/>
          </a:prstGeom>
          <a:blipFill>
            <a:blip r:embed="rId21" cstate="print"/>
            <a:stretch>
              <a:fillRect/>
            </a:stretch>
          </a:blipFill>
        </p:spPr>
        <p:txBody>
          <a:bodyPr wrap="square" lIns="0" tIns="0" rIns="0" bIns="0" rtlCol="0"/>
          <a:lstStyle/>
          <a:p/>
        </p:txBody>
      </p:sp>
      <p:sp>
        <p:nvSpPr>
          <p:cNvPr id="88" name="object 88"/>
          <p:cNvSpPr/>
          <p:nvPr/>
        </p:nvSpPr>
        <p:spPr>
          <a:xfrm>
            <a:off x="4730066" y="2510386"/>
            <a:ext cx="228600" cy="0"/>
          </a:xfrm>
          <a:custGeom>
            <a:avLst/>
            <a:gdLst/>
            <a:ahLst/>
            <a:cxnLst/>
            <a:rect l="l" t="t" r="r" b="b"/>
            <a:pathLst>
              <a:path w="228600">
                <a:moveTo>
                  <a:pt x="0" y="0"/>
                </a:moveTo>
                <a:lnTo>
                  <a:pt x="228152" y="0"/>
                </a:lnTo>
              </a:path>
            </a:pathLst>
          </a:custGeom>
          <a:ln w="48418">
            <a:solidFill>
              <a:srgbClr val="000000"/>
            </a:solidFill>
          </a:ln>
        </p:spPr>
        <p:txBody>
          <a:bodyPr wrap="square" lIns="0" tIns="0" rIns="0" bIns="0" rtlCol="0"/>
          <a:lstStyle/>
          <a:p/>
        </p:txBody>
      </p:sp>
      <p:sp>
        <p:nvSpPr>
          <p:cNvPr id="89" name="object 89"/>
          <p:cNvSpPr/>
          <p:nvPr/>
        </p:nvSpPr>
        <p:spPr>
          <a:xfrm>
            <a:off x="4663403" y="2441737"/>
            <a:ext cx="133329" cy="133329"/>
          </a:xfrm>
          <a:prstGeom prst="rect">
            <a:avLst/>
          </a:prstGeom>
          <a:blipFill>
            <a:blip r:embed="rId22" cstate="print"/>
            <a:stretch>
              <a:fillRect/>
            </a:stretch>
          </a:blipFill>
        </p:spPr>
        <p:txBody>
          <a:bodyPr wrap="square" lIns="0" tIns="0" rIns="0" bIns="0" rtlCol="0"/>
          <a:lstStyle/>
          <a:p/>
        </p:txBody>
      </p:sp>
      <p:sp>
        <p:nvSpPr>
          <p:cNvPr id="90" name="object 90"/>
          <p:cNvSpPr/>
          <p:nvPr/>
        </p:nvSpPr>
        <p:spPr>
          <a:xfrm>
            <a:off x="4893590" y="2445706"/>
            <a:ext cx="133329" cy="133329"/>
          </a:xfrm>
          <a:prstGeom prst="rect">
            <a:avLst/>
          </a:prstGeom>
          <a:blipFill>
            <a:blip r:embed="rId22" cstate="print"/>
            <a:stretch>
              <a:fillRect/>
            </a:stretch>
          </a:blipFill>
        </p:spPr>
        <p:txBody>
          <a:bodyPr wrap="square" lIns="0" tIns="0" rIns="0" bIns="0" rtlCol="0"/>
          <a:lstStyle/>
          <a:p/>
        </p:txBody>
      </p:sp>
      <p:sp>
        <p:nvSpPr>
          <p:cNvPr id="91" name="object 91"/>
          <p:cNvSpPr/>
          <p:nvPr/>
        </p:nvSpPr>
        <p:spPr>
          <a:xfrm>
            <a:off x="4035828" y="2136370"/>
            <a:ext cx="785552" cy="743988"/>
          </a:xfrm>
          <a:prstGeom prst="rect">
            <a:avLst/>
          </a:prstGeom>
          <a:blipFill>
            <a:blip r:embed="rId23" cstate="print"/>
            <a:stretch>
              <a:fillRect/>
            </a:stretch>
          </a:blipFill>
        </p:spPr>
        <p:txBody>
          <a:bodyPr wrap="square" lIns="0" tIns="0" rIns="0" bIns="0" rtlCol="0"/>
          <a:lstStyle/>
          <a:p/>
        </p:txBody>
      </p:sp>
      <p:sp>
        <p:nvSpPr>
          <p:cNvPr id="92" name="object 92"/>
          <p:cNvSpPr/>
          <p:nvPr/>
        </p:nvSpPr>
        <p:spPr>
          <a:xfrm>
            <a:off x="4126944" y="2227219"/>
            <a:ext cx="603250" cy="562610"/>
          </a:xfrm>
          <a:custGeom>
            <a:avLst/>
            <a:gdLst/>
            <a:ahLst/>
            <a:cxnLst/>
            <a:rect l="l" t="t" r="r" b="b"/>
            <a:pathLst>
              <a:path w="603250" h="562610">
                <a:moveTo>
                  <a:pt x="603121" y="0"/>
                </a:moveTo>
                <a:lnTo>
                  <a:pt x="0" y="0"/>
                </a:lnTo>
                <a:lnTo>
                  <a:pt x="0" y="562366"/>
                </a:lnTo>
                <a:lnTo>
                  <a:pt x="603121" y="562366"/>
                </a:lnTo>
                <a:lnTo>
                  <a:pt x="603121" y="0"/>
                </a:lnTo>
                <a:close/>
              </a:path>
            </a:pathLst>
          </a:custGeom>
          <a:solidFill>
            <a:srgbClr val="CBCBCB"/>
          </a:solidFill>
        </p:spPr>
        <p:txBody>
          <a:bodyPr wrap="square" lIns="0" tIns="0" rIns="0" bIns="0" rtlCol="0"/>
          <a:lstStyle/>
          <a:p/>
        </p:txBody>
      </p:sp>
      <p:sp>
        <p:nvSpPr>
          <p:cNvPr id="93" name="object 93"/>
          <p:cNvSpPr txBox="1"/>
          <p:nvPr/>
        </p:nvSpPr>
        <p:spPr>
          <a:xfrm>
            <a:off x="4126944" y="2228785"/>
            <a:ext cx="603250" cy="562610"/>
          </a:xfrm>
          <a:prstGeom prst="rect">
            <a:avLst/>
          </a:prstGeom>
          <a:ln w="31749">
            <a:solidFill>
              <a:srgbClr val="000000"/>
            </a:solidFill>
          </a:ln>
        </p:spPr>
        <p:txBody>
          <a:bodyPr vert="horz" wrap="square" lIns="0" tIns="157480" rIns="0" bIns="0" rtlCol="0">
            <a:spAutoFit/>
          </a:bodyPr>
          <a:lstStyle/>
          <a:p>
            <a:pPr marL="168275">
              <a:lnSpc>
                <a:spcPct val="100000"/>
              </a:lnSpc>
              <a:spcBef>
                <a:spcPts val="1240"/>
              </a:spcBef>
            </a:pPr>
            <a:r>
              <a:rPr sz="1600" b="1" dirty="0">
                <a:latin typeface="Arial" panose="020B0604020202020204"/>
                <a:cs typeface="Arial" panose="020B0604020202020204"/>
              </a:rPr>
              <a:t>PE</a:t>
            </a:r>
            <a:endParaRPr sz="1600">
              <a:latin typeface="Arial" panose="020B0604020202020204"/>
              <a:cs typeface="Arial" panose="020B0604020202020204"/>
            </a:endParaRPr>
          </a:p>
        </p:txBody>
      </p:sp>
      <p:sp>
        <p:nvSpPr>
          <p:cNvPr id="94" name="object 94"/>
          <p:cNvSpPr/>
          <p:nvPr/>
        </p:nvSpPr>
        <p:spPr>
          <a:xfrm>
            <a:off x="4035828" y="1375756"/>
            <a:ext cx="785552" cy="748145"/>
          </a:xfrm>
          <a:prstGeom prst="rect">
            <a:avLst/>
          </a:prstGeom>
          <a:blipFill>
            <a:blip r:embed="rId24" cstate="print"/>
            <a:stretch>
              <a:fillRect/>
            </a:stretch>
          </a:blipFill>
        </p:spPr>
        <p:txBody>
          <a:bodyPr wrap="square" lIns="0" tIns="0" rIns="0" bIns="0" rtlCol="0"/>
          <a:lstStyle/>
          <a:p/>
        </p:txBody>
      </p:sp>
      <p:sp>
        <p:nvSpPr>
          <p:cNvPr id="95" name="object 95"/>
          <p:cNvSpPr txBox="1"/>
          <p:nvPr/>
        </p:nvSpPr>
        <p:spPr>
          <a:xfrm>
            <a:off x="4126944" y="1468184"/>
            <a:ext cx="603250" cy="562610"/>
          </a:xfrm>
          <a:prstGeom prst="rect">
            <a:avLst/>
          </a:prstGeom>
          <a:solidFill>
            <a:srgbClr val="CBCBCB"/>
          </a:solidFill>
          <a:ln w="31749">
            <a:solidFill>
              <a:srgbClr val="000000"/>
            </a:solidFill>
          </a:ln>
        </p:spPr>
        <p:txBody>
          <a:bodyPr vert="horz" wrap="square" lIns="0" tIns="159385" rIns="0" bIns="0" rtlCol="0">
            <a:spAutoFit/>
          </a:bodyPr>
          <a:lstStyle/>
          <a:p>
            <a:pPr marL="168275">
              <a:lnSpc>
                <a:spcPct val="100000"/>
              </a:lnSpc>
              <a:spcBef>
                <a:spcPts val="1255"/>
              </a:spcBef>
            </a:pPr>
            <a:r>
              <a:rPr sz="1600" b="1" dirty="0">
                <a:latin typeface="Arial" panose="020B0604020202020204"/>
                <a:cs typeface="Arial" panose="020B0604020202020204"/>
              </a:rPr>
              <a:t>PE</a:t>
            </a:r>
            <a:endParaRPr sz="1600">
              <a:latin typeface="Arial" panose="020B0604020202020204"/>
              <a:cs typeface="Arial" panose="020B0604020202020204"/>
            </a:endParaRPr>
          </a:p>
        </p:txBody>
      </p:sp>
      <p:sp>
        <p:nvSpPr>
          <p:cNvPr id="96" name="object 96"/>
          <p:cNvSpPr/>
          <p:nvPr/>
        </p:nvSpPr>
        <p:spPr>
          <a:xfrm>
            <a:off x="4862945" y="1375756"/>
            <a:ext cx="789709" cy="748145"/>
          </a:xfrm>
          <a:prstGeom prst="rect">
            <a:avLst/>
          </a:prstGeom>
          <a:blipFill>
            <a:blip r:embed="rId25" cstate="print"/>
            <a:stretch>
              <a:fillRect/>
            </a:stretch>
          </a:blipFill>
        </p:spPr>
        <p:txBody>
          <a:bodyPr wrap="square" lIns="0" tIns="0" rIns="0" bIns="0" rtlCol="0"/>
          <a:lstStyle/>
          <a:p/>
        </p:txBody>
      </p:sp>
      <p:sp>
        <p:nvSpPr>
          <p:cNvPr id="97" name="object 97"/>
          <p:cNvSpPr txBox="1"/>
          <p:nvPr/>
        </p:nvSpPr>
        <p:spPr>
          <a:xfrm>
            <a:off x="4956092" y="1468184"/>
            <a:ext cx="603250" cy="562610"/>
          </a:xfrm>
          <a:prstGeom prst="rect">
            <a:avLst/>
          </a:prstGeom>
          <a:solidFill>
            <a:srgbClr val="CBCBCB"/>
          </a:solidFill>
          <a:ln w="31749">
            <a:solidFill>
              <a:srgbClr val="000000"/>
            </a:solidFill>
          </a:ln>
        </p:spPr>
        <p:txBody>
          <a:bodyPr vert="horz" wrap="square" lIns="0" tIns="159385" rIns="0" bIns="0" rtlCol="0">
            <a:spAutoFit/>
          </a:bodyPr>
          <a:lstStyle/>
          <a:p>
            <a:pPr marL="168275">
              <a:lnSpc>
                <a:spcPct val="100000"/>
              </a:lnSpc>
              <a:spcBef>
                <a:spcPts val="1255"/>
              </a:spcBef>
            </a:pPr>
            <a:r>
              <a:rPr sz="1600" b="1" dirty="0">
                <a:latin typeface="Arial" panose="020B0604020202020204"/>
                <a:cs typeface="Arial" panose="020B0604020202020204"/>
              </a:rPr>
              <a:t>PE</a:t>
            </a:r>
            <a:endParaRPr sz="1600">
              <a:latin typeface="Arial" panose="020B0604020202020204"/>
              <a:cs typeface="Arial" panose="020B0604020202020204"/>
            </a:endParaRPr>
          </a:p>
        </p:txBody>
      </p:sp>
      <p:sp>
        <p:nvSpPr>
          <p:cNvPr id="98" name="object 98"/>
          <p:cNvSpPr/>
          <p:nvPr/>
        </p:nvSpPr>
        <p:spPr>
          <a:xfrm>
            <a:off x="2042660" y="1990049"/>
            <a:ext cx="631825" cy="0"/>
          </a:xfrm>
          <a:custGeom>
            <a:avLst/>
            <a:gdLst/>
            <a:ahLst/>
            <a:cxnLst/>
            <a:rect l="l" t="t" r="r" b="b"/>
            <a:pathLst>
              <a:path w="631825">
                <a:moveTo>
                  <a:pt x="0" y="0"/>
                </a:moveTo>
                <a:lnTo>
                  <a:pt x="631824" y="0"/>
                </a:lnTo>
              </a:path>
            </a:pathLst>
          </a:custGeom>
          <a:ln w="76199">
            <a:solidFill>
              <a:srgbClr val="000000"/>
            </a:solidFill>
          </a:ln>
        </p:spPr>
        <p:txBody>
          <a:bodyPr wrap="square" lIns="0" tIns="0" rIns="0" bIns="0" rtlCol="0"/>
          <a:lstStyle/>
          <a:p/>
        </p:txBody>
      </p:sp>
      <p:sp>
        <p:nvSpPr>
          <p:cNvPr id="99" name="object 99"/>
          <p:cNvSpPr/>
          <p:nvPr/>
        </p:nvSpPr>
        <p:spPr>
          <a:xfrm>
            <a:off x="1966460" y="1875749"/>
            <a:ext cx="228600" cy="228600"/>
          </a:xfrm>
          <a:custGeom>
            <a:avLst/>
            <a:gdLst/>
            <a:ahLst/>
            <a:cxnLst/>
            <a:rect l="l" t="t" r="r" b="b"/>
            <a:pathLst>
              <a:path w="228600" h="228600">
                <a:moveTo>
                  <a:pt x="228600" y="0"/>
                </a:moveTo>
                <a:lnTo>
                  <a:pt x="0" y="114300"/>
                </a:lnTo>
                <a:lnTo>
                  <a:pt x="228600" y="228600"/>
                </a:lnTo>
                <a:lnTo>
                  <a:pt x="228600" y="0"/>
                </a:lnTo>
                <a:close/>
              </a:path>
            </a:pathLst>
          </a:custGeom>
          <a:solidFill>
            <a:srgbClr val="000000"/>
          </a:solidFill>
        </p:spPr>
        <p:txBody>
          <a:bodyPr wrap="square" lIns="0" tIns="0" rIns="0" bIns="0" rtlCol="0"/>
          <a:lstStyle/>
          <a:p/>
        </p:txBody>
      </p:sp>
      <p:sp>
        <p:nvSpPr>
          <p:cNvPr id="100" name="object 100"/>
          <p:cNvSpPr/>
          <p:nvPr/>
        </p:nvSpPr>
        <p:spPr>
          <a:xfrm>
            <a:off x="2522085" y="1875749"/>
            <a:ext cx="228600" cy="228600"/>
          </a:xfrm>
          <a:custGeom>
            <a:avLst/>
            <a:gdLst/>
            <a:ahLst/>
            <a:cxnLst/>
            <a:rect l="l" t="t" r="r" b="b"/>
            <a:pathLst>
              <a:path w="228600" h="228600">
                <a:moveTo>
                  <a:pt x="0" y="0"/>
                </a:moveTo>
                <a:lnTo>
                  <a:pt x="0" y="228600"/>
                </a:lnTo>
                <a:lnTo>
                  <a:pt x="228600" y="114300"/>
                </a:lnTo>
                <a:lnTo>
                  <a:pt x="0" y="0"/>
                </a:lnTo>
                <a:close/>
              </a:path>
            </a:pathLst>
          </a:custGeom>
          <a:solidFill>
            <a:srgbClr val="000000"/>
          </a:solidFill>
        </p:spPr>
        <p:txBody>
          <a:bodyPr wrap="square" lIns="0" tIns="0" rIns="0" bIns="0" rtlCol="0"/>
          <a:lstStyle/>
          <a:p/>
        </p:txBody>
      </p:sp>
      <p:sp>
        <p:nvSpPr>
          <p:cNvPr id="101" name="object 101"/>
          <p:cNvSpPr/>
          <p:nvPr/>
        </p:nvSpPr>
        <p:spPr>
          <a:xfrm>
            <a:off x="4958219" y="2387450"/>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102" name="object 102"/>
          <p:cNvSpPr txBox="1"/>
          <p:nvPr/>
        </p:nvSpPr>
        <p:spPr>
          <a:xfrm>
            <a:off x="4969838" y="2396061"/>
            <a:ext cx="571500" cy="238760"/>
          </a:xfrm>
          <a:prstGeom prst="rect">
            <a:avLst/>
          </a:prstGeom>
        </p:spPr>
        <p:txBody>
          <a:bodyPr vert="horz" wrap="square" lIns="0" tIns="12700" rIns="0" bIns="0" rtlCol="0">
            <a:spAutoFit/>
          </a:bodyPr>
          <a:lstStyle/>
          <a:p>
            <a:pPr marL="105410">
              <a:lnSpc>
                <a:spcPct val="100000"/>
              </a:lnSpc>
              <a:spcBef>
                <a:spcPts val="100"/>
              </a:spcBef>
            </a:pPr>
            <a:r>
              <a:rPr sz="1400" b="1" spc="-5" dirty="0">
                <a:latin typeface="Arial" panose="020B0604020202020204"/>
                <a:cs typeface="Arial" panose="020B0604020202020204"/>
              </a:rPr>
              <a:t>ALU</a:t>
            </a:r>
            <a:endParaRPr sz="1400">
              <a:latin typeface="Arial" panose="020B0604020202020204"/>
              <a:cs typeface="Arial" panose="020B0604020202020204"/>
            </a:endParaRPr>
          </a:p>
        </p:txBody>
      </p:sp>
      <p:sp>
        <p:nvSpPr>
          <p:cNvPr id="103" name="object 103"/>
          <p:cNvSpPr/>
          <p:nvPr/>
        </p:nvSpPr>
        <p:spPr>
          <a:xfrm>
            <a:off x="4958218" y="2233483"/>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04" name="object 104"/>
          <p:cNvSpPr/>
          <p:nvPr/>
        </p:nvSpPr>
        <p:spPr>
          <a:xfrm>
            <a:off x="4958219" y="2638751"/>
            <a:ext cx="599440" cy="154305"/>
          </a:xfrm>
          <a:custGeom>
            <a:avLst/>
            <a:gdLst/>
            <a:ahLst/>
            <a:cxnLst/>
            <a:rect l="l" t="t" r="r" b="b"/>
            <a:pathLst>
              <a:path w="599439" h="154305">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105" name="object 105"/>
          <p:cNvSpPr/>
          <p:nvPr/>
        </p:nvSpPr>
        <p:spPr>
          <a:xfrm>
            <a:off x="4953963" y="2230351"/>
            <a:ext cx="603250" cy="562610"/>
          </a:xfrm>
          <a:custGeom>
            <a:avLst/>
            <a:gdLst/>
            <a:ahLst/>
            <a:cxnLst/>
            <a:rect l="l" t="t" r="r" b="b"/>
            <a:pathLst>
              <a:path w="603250" h="562610">
                <a:moveTo>
                  <a:pt x="603121" y="0"/>
                </a:moveTo>
                <a:lnTo>
                  <a:pt x="0" y="0"/>
                </a:lnTo>
                <a:lnTo>
                  <a:pt x="0" y="562366"/>
                </a:lnTo>
                <a:lnTo>
                  <a:pt x="603121" y="562366"/>
                </a:lnTo>
                <a:lnTo>
                  <a:pt x="603121" y="0"/>
                </a:lnTo>
                <a:close/>
              </a:path>
            </a:pathLst>
          </a:custGeom>
          <a:ln w="31749">
            <a:solidFill>
              <a:srgbClr val="000000"/>
            </a:solidFill>
          </a:ln>
        </p:spPr>
        <p:txBody>
          <a:bodyPr wrap="square" lIns="0" tIns="0" rIns="0" bIns="0" rtlCol="0"/>
          <a:lstStyle/>
          <a:p/>
        </p:txBody>
      </p:sp>
      <p:sp>
        <p:nvSpPr>
          <p:cNvPr id="106" name="object 106"/>
          <p:cNvSpPr/>
          <p:nvPr/>
        </p:nvSpPr>
        <p:spPr>
          <a:xfrm>
            <a:off x="112385" y="6362620"/>
            <a:ext cx="8890000" cy="462280"/>
          </a:xfrm>
          <a:custGeom>
            <a:avLst/>
            <a:gdLst/>
            <a:ahLst/>
            <a:cxnLst/>
            <a:rect l="l" t="t" r="r" b="b"/>
            <a:pathLst>
              <a:path w="8890000" h="462279">
                <a:moveTo>
                  <a:pt x="8889725" y="0"/>
                </a:moveTo>
                <a:lnTo>
                  <a:pt x="0" y="0"/>
                </a:lnTo>
                <a:lnTo>
                  <a:pt x="0" y="461664"/>
                </a:lnTo>
                <a:lnTo>
                  <a:pt x="8889725" y="461664"/>
                </a:lnTo>
                <a:lnTo>
                  <a:pt x="8889725" y="0"/>
                </a:lnTo>
                <a:close/>
              </a:path>
            </a:pathLst>
          </a:custGeom>
          <a:solidFill>
            <a:srgbClr val="FFFFFF"/>
          </a:solidFill>
        </p:spPr>
        <p:txBody>
          <a:bodyPr wrap="square" lIns="0" tIns="0" rIns="0" bIns="0" rtlCol="0"/>
          <a:lstStyle/>
          <a:p/>
        </p:txBody>
      </p:sp>
      <p:sp>
        <p:nvSpPr>
          <p:cNvPr id="107" name="object 107"/>
          <p:cNvSpPr txBox="1"/>
          <p:nvPr/>
        </p:nvSpPr>
        <p:spPr>
          <a:xfrm>
            <a:off x="112385" y="6362620"/>
            <a:ext cx="8890000" cy="462280"/>
          </a:xfrm>
          <a:prstGeom prst="rect">
            <a:avLst/>
          </a:prstGeom>
          <a:ln w="28574">
            <a:solidFill>
              <a:srgbClr val="FF2600"/>
            </a:solidFill>
          </a:ln>
        </p:spPr>
        <p:txBody>
          <a:bodyPr vert="horz" wrap="square" lIns="0" tIns="45719" rIns="0" bIns="0" rtlCol="0">
            <a:spAutoFit/>
          </a:bodyPr>
          <a:lstStyle/>
          <a:p>
            <a:pPr marL="5080" algn="ctr">
              <a:lnSpc>
                <a:spcPct val="100000"/>
              </a:lnSpc>
              <a:spcBef>
                <a:spcPts val="360"/>
              </a:spcBef>
            </a:pPr>
            <a:r>
              <a:rPr sz="2400" b="1" spc="-5" dirty="0">
                <a:latin typeface="Calibri" panose="020F0502020204030204"/>
                <a:cs typeface="Calibri" panose="020F0502020204030204"/>
              </a:rPr>
              <a:t>Maximize data reuse </a:t>
            </a:r>
            <a:r>
              <a:rPr sz="2400" dirty="0">
                <a:latin typeface="Calibri" panose="020F0502020204030204"/>
                <a:cs typeface="Calibri" panose="020F0502020204030204"/>
              </a:rPr>
              <a:t>at </a:t>
            </a:r>
            <a:r>
              <a:rPr sz="2400" spc="-5" dirty="0">
                <a:latin typeface="Calibri" panose="020F0502020204030204"/>
                <a:cs typeface="Calibri" panose="020F0502020204030204"/>
              </a:rPr>
              <a:t>lower </a:t>
            </a:r>
            <a:r>
              <a:rPr sz="2400" dirty="0">
                <a:latin typeface="Calibri" panose="020F0502020204030204"/>
                <a:cs typeface="Calibri" panose="020F0502020204030204"/>
              </a:rPr>
              <a:t>levels </a:t>
            </a:r>
            <a:r>
              <a:rPr sz="2400" spc="-5" dirty="0">
                <a:latin typeface="Calibri" panose="020F0502020204030204"/>
                <a:cs typeface="Calibri" panose="020F0502020204030204"/>
              </a:rPr>
              <a:t>of</a:t>
            </a:r>
            <a:r>
              <a:rPr sz="2400" spc="20" dirty="0">
                <a:latin typeface="Calibri" panose="020F0502020204030204"/>
                <a:cs typeface="Calibri" panose="020F0502020204030204"/>
              </a:rPr>
              <a:t> </a:t>
            </a:r>
            <a:r>
              <a:rPr sz="2400" spc="-5" dirty="0">
                <a:latin typeface="Calibri" panose="020F0502020204030204"/>
                <a:cs typeface="Calibri" panose="020F0502020204030204"/>
              </a:rPr>
              <a:t>hierarchy</a:t>
            </a:r>
            <a:endParaRPr sz="2400">
              <a:latin typeface="Calibri" panose="020F0502020204030204"/>
              <a:cs typeface="Calibri" panose="020F0502020204030204"/>
            </a:endParaRPr>
          </a:p>
        </p:txBody>
      </p:sp>
      <p:sp>
        <p:nvSpPr>
          <p:cNvPr id="109" name="灯片编号占位符 108"/>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727482" y="166266"/>
            <a:ext cx="517271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0294D"/>
                </a:solidFill>
                <a:latin typeface="Calibri" panose="020F0502020204030204"/>
                <a:cs typeface="Calibri" panose="020F0502020204030204"/>
              </a:rPr>
              <a:t>How to </a:t>
            </a:r>
            <a:r>
              <a:rPr sz="3600" spc="-5" dirty="0">
                <a:solidFill>
                  <a:srgbClr val="00294D"/>
                </a:solidFill>
                <a:latin typeface="Calibri" panose="020F0502020204030204"/>
                <a:cs typeface="Calibri" panose="020F0502020204030204"/>
              </a:rPr>
              <a:t>Map the</a:t>
            </a:r>
            <a:r>
              <a:rPr sz="3600" spc="-4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Dataﬂow?</a:t>
            </a:r>
            <a:endParaRPr sz="3600">
              <a:latin typeface="Calibri" panose="020F0502020204030204"/>
              <a:cs typeface="Calibri" panose="020F0502020204030204"/>
            </a:endParaRPr>
          </a:p>
        </p:txBody>
      </p:sp>
      <p:sp>
        <p:nvSpPr>
          <p:cNvPr id="8" name="object 8"/>
          <p:cNvSpPr txBox="1"/>
          <p:nvPr/>
        </p:nvSpPr>
        <p:spPr>
          <a:xfrm>
            <a:off x="5132044" y="1099820"/>
            <a:ext cx="3227070" cy="746760"/>
          </a:xfrm>
          <a:prstGeom prst="rect">
            <a:avLst/>
          </a:prstGeom>
        </p:spPr>
        <p:txBody>
          <a:bodyPr vert="horz" wrap="square" lIns="0" tIns="33020" rIns="0" bIns="0" rtlCol="0">
            <a:spAutoFit/>
          </a:bodyPr>
          <a:lstStyle/>
          <a:p>
            <a:pPr marL="12700" marR="5080" indent="165100">
              <a:lnSpc>
                <a:spcPts val="2800"/>
              </a:lnSpc>
              <a:spcBef>
                <a:spcPts val="260"/>
              </a:spcBef>
            </a:pPr>
            <a:r>
              <a:rPr sz="2400" b="1" spc="-5" dirty="0">
                <a:latin typeface="Arial" panose="020B0604020202020204"/>
                <a:cs typeface="Arial" panose="020B0604020202020204"/>
              </a:rPr>
              <a:t>Spatial Architecture  (Dataflow</a:t>
            </a:r>
            <a:r>
              <a:rPr sz="2400" b="1" spc="-35" dirty="0">
                <a:latin typeface="Arial" panose="020B0604020202020204"/>
                <a:cs typeface="Arial" panose="020B0604020202020204"/>
              </a:rPr>
              <a:t> </a:t>
            </a:r>
            <a:r>
              <a:rPr sz="2400" b="1" spc="-5" dirty="0">
                <a:latin typeface="Arial" panose="020B0604020202020204"/>
                <a:cs typeface="Arial" panose="020B0604020202020204"/>
              </a:rPr>
              <a:t>Processing)</a:t>
            </a:r>
            <a:endParaRPr sz="2400">
              <a:latin typeface="Arial" panose="020B0604020202020204"/>
              <a:cs typeface="Arial" panose="020B0604020202020204"/>
            </a:endParaRPr>
          </a:p>
        </p:txBody>
      </p:sp>
      <p:sp>
        <p:nvSpPr>
          <p:cNvPr id="9" name="object 9"/>
          <p:cNvSpPr/>
          <p:nvPr/>
        </p:nvSpPr>
        <p:spPr>
          <a:xfrm>
            <a:off x="5447362" y="4183884"/>
            <a:ext cx="0" cy="332740"/>
          </a:xfrm>
          <a:custGeom>
            <a:avLst/>
            <a:gdLst/>
            <a:ahLst/>
            <a:cxnLst/>
            <a:rect l="l" t="t" r="r" b="b"/>
            <a:pathLst>
              <a:path h="332739">
                <a:moveTo>
                  <a:pt x="0" y="0"/>
                </a:moveTo>
                <a:lnTo>
                  <a:pt x="0" y="332524"/>
                </a:lnTo>
              </a:path>
            </a:pathLst>
          </a:custGeom>
          <a:ln w="40481">
            <a:solidFill>
              <a:srgbClr val="000000"/>
            </a:solidFill>
          </a:ln>
        </p:spPr>
        <p:txBody>
          <a:bodyPr wrap="square" lIns="0" tIns="0" rIns="0" bIns="0" rtlCol="0"/>
          <a:lstStyle/>
          <a:p/>
        </p:txBody>
      </p:sp>
      <p:sp>
        <p:nvSpPr>
          <p:cNvPr id="10" name="object 10"/>
          <p:cNvSpPr/>
          <p:nvPr/>
        </p:nvSpPr>
        <p:spPr>
          <a:xfrm>
            <a:off x="5350924" y="4459259"/>
            <a:ext cx="190494" cy="114297"/>
          </a:xfrm>
          <a:prstGeom prst="rect">
            <a:avLst/>
          </a:prstGeom>
          <a:blipFill>
            <a:blip r:embed="rId1" cstate="print"/>
            <a:stretch>
              <a:fillRect/>
            </a:stretch>
          </a:blipFill>
        </p:spPr>
        <p:txBody>
          <a:bodyPr wrap="square" lIns="0" tIns="0" rIns="0" bIns="0" rtlCol="0"/>
          <a:lstStyle/>
          <a:p/>
        </p:txBody>
      </p:sp>
      <p:sp>
        <p:nvSpPr>
          <p:cNvPr id="11" name="object 11"/>
          <p:cNvSpPr/>
          <p:nvPr/>
        </p:nvSpPr>
        <p:spPr>
          <a:xfrm>
            <a:off x="5353305" y="4126678"/>
            <a:ext cx="190494" cy="114297"/>
          </a:xfrm>
          <a:prstGeom prst="rect">
            <a:avLst/>
          </a:prstGeom>
          <a:blipFill>
            <a:blip r:embed="rId1" cstate="print"/>
            <a:stretch>
              <a:fillRect/>
            </a:stretch>
          </a:blipFill>
        </p:spPr>
        <p:txBody>
          <a:bodyPr wrap="square" lIns="0" tIns="0" rIns="0" bIns="0" rtlCol="0"/>
          <a:lstStyle/>
          <a:p/>
        </p:txBody>
      </p:sp>
      <p:sp>
        <p:nvSpPr>
          <p:cNvPr id="12" name="object 12"/>
          <p:cNvSpPr/>
          <p:nvPr/>
        </p:nvSpPr>
        <p:spPr>
          <a:xfrm>
            <a:off x="6313703" y="4183884"/>
            <a:ext cx="0" cy="332740"/>
          </a:xfrm>
          <a:custGeom>
            <a:avLst/>
            <a:gdLst/>
            <a:ahLst/>
            <a:cxnLst/>
            <a:rect l="l" t="t" r="r" b="b"/>
            <a:pathLst>
              <a:path h="332739">
                <a:moveTo>
                  <a:pt x="0" y="0"/>
                </a:moveTo>
                <a:lnTo>
                  <a:pt x="0" y="332524"/>
                </a:lnTo>
              </a:path>
            </a:pathLst>
          </a:custGeom>
          <a:ln w="40228">
            <a:solidFill>
              <a:srgbClr val="000000"/>
            </a:solidFill>
          </a:ln>
        </p:spPr>
        <p:txBody>
          <a:bodyPr wrap="square" lIns="0" tIns="0" rIns="0" bIns="0" rtlCol="0"/>
          <a:lstStyle/>
          <a:p/>
        </p:txBody>
      </p:sp>
      <p:sp>
        <p:nvSpPr>
          <p:cNvPr id="13" name="object 13"/>
          <p:cNvSpPr/>
          <p:nvPr/>
        </p:nvSpPr>
        <p:spPr>
          <a:xfrm>
            <a:off x="6219518" y="4459259"/>
            <a:ext cx="190496" cy="114297"/>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6217390" y="4126735"/>
            <a:ext cx="190496" cy="114297"/>
          </a:xfrm>
          <a:prstGeom prst="rect">
            <a:avLst/>
          </a:prstGeom>
          <a:blipFill>
            <a:blip r:embed="rId2" cstate="print"/>
            <a:stretch>
              <a:fillRect/>
            </a:stretch>
          </a:blipFill>
        </p:spPr>
        <p:txBody>
          <a:bodyPr wrap="square" lIns="0" tIns="0" rIns="0" bIns="0" rtlCol="0"/>
          <a:lstStyle/>
          <a:p/>
        </p:txBody>
      </p:sp>
      <p:sp>
        <p:nvSpPr>
          <p:cNvPr id="15" name="object 15"/>
          <p:cNvSpPr/>
          <p:nvPr/>
        </p:nvSpPr>
        <p:spPr>
          <a:xfrm>
            <a:off x="7182298" y="4183884"/>
            <a:ext cx="0" cy="331470"/>
          </a:xfrm>
          <a:custGeom>
            <a:avLst/>
            <a:gdLst/>
            <a:ahLst/>
            <a:cxnLst/>
            <a:rect l="l" t="t" r="r" b="b"/>
            <a:pathLst>
              <a:path h="331470">
                <a:moveTo>
                  <a:pt x="0" y="0"/>
                </a:moveTo>
                <a:lnTo>
                  <a:pt x="0" y="330958"/>
                </a:lnTo>
              </a:path>
            </a:pathLst>
          </a:custGeom>
          <a:ln w="40226">
            <a:solidFill>
              <a:srgbClr val="000000"/>
            </a:solidFill>
          </a:ln>
        </p:spPr>
        <p:txBody>
          <a:bodyPr wrap="square" lIns="0" tIns="0" rIns="0" bIns="0" rtlCol="0"/>
          <a:lstStyle/>
          <a:p/>
        </p:txBody>
      </p:sp>
      <p:sp>
        <p:nvSpPr>
          <p:cNvPr id="16" name="object 16"/>
          <p:cNvSpPr/>
          <p:nvPr/>
        </p:nvSpPr>
        <p:spPr>
          <a:xfrm>
            <a:off x="7088115" y="4457693"/>
            <a:ext cx="190496" cy="114297"/>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7085987" y="4126735"/>
            <a:ext cx="190496" cy="114297"/>
          </a:xfrm>
          <a:prstGeom prst="rect">
            <a:avLst/>
          </a:prstGeom>
          <a:blipFill>
            <a:blip r:embed="rId4" cstate="print"/>
            <a:stretch>
              <a:fillRect/>
            </a:stretch>
          </a:blipFill>
        </p:spPr>
        <p:txBody>
          <a:bodyPr wrap="square" lIns="0" tIns="0" rIns="0" bIns="0" rtlCol="0"/>
          <a:lstStyle/>
          <a:p/>
        </p:txBody>
      </p:sp>
      <p:sp>
        <p:nvSpPr>
          <p:cNvPr id="18" name="object 18"/>
          <p:cNvSpPr/>
          <p:nvPr/>
        </p:nvSpPr>
        <p:spPr>
          <a:xfrm>
            <a:off x="8054339" y="4183884"/>
            <a:ext cx="0" cy="329565"/>
          </a:xfrm>
          <a:custGeom>
            <a:avLst/>
            <a:gdLst/>
            <a:ahLst/>
            <a:cxnLst/>
            <a:rect l="l" t="t" r="r" b="b"/>
            <a:pathLst>
              <a:path h="329564">
                <a:moveTo>
                  <a:pt x="0" y="0"/>
                </a:moveTo>
                <a:lnTo>
                  <a:pt x="0" y="329392"/>
                </a:lnTo>
              </a:path>
            </a:pathLst>
          </a:custGeom>
          <a:ln w="42862">
            <a:solidFill>
              <a:srgbClr val="000000"/>
            </a:solidFill>
          </a:ln>
        </p:spPr>
        <p:txBody>
          <a:bodyPr wrap="square" lIns="0" tIns="0" rIns="0" bIns="0" rtlCol="0"/>
          <a:lstStyle/>
          <a:p/>
        </p:txBody>
      </p:sp>
      <p:sp>
        <p:nvSpPr>
          <p:cNvPr id="19" name="object 19"/>
          <p:cNvSpPr/>
          <p:nvPr/>
        </p:nvSpPr>
        <p:spPr>
          <a:xfrm>
            <a:off x="7956718" y="4456132"/>
            <a:ext cx="190479" cy="114287"/>
          </a:xfrm>
          <a:prstGeom prst="rect">
            <a:avLst/>
          </a:prstGeom>
          <a:blipFill>
            <a:blip r:embed="rId5" cstate="print"/>
            <a:stretch>
              <a:fillRect/>
            </a:stretch>
          </a:blipFill>
        </p:spPr>
        <p:txBody>
          <a:bodyPr wrap="square" lIns="0" tIns="0" rIns="0" bIns="0" rtlCol="0"/>
          <a:lstStyle/>
          <a:p/>
        </p:txBody>
      </p:sp>
      <p:sp>
        <p:nvSpPr>
          <p:cNvPr id="20" name="object 20"/>
          <p:cNvSpPr/>
          <p:nvPr/>
        </p:nvSpPr>
        <p:spPr>
          <a:xfrm>
            <a:off x="7961481" y="4126726"/>
            <a:ext cx="190479" cy="114287"/>
          </a:xfrm>
          <a:prstGeom prst="rect">
            <a:avLst/>
          </a:prstGeom>
          <a:blipFill>
            <a:blip r:embed="rId5" cstate="print"/>
            <a:stretch>
              <a:fillRect/>
            </a:stretch>
          </a:blipFill>
        </p:spPr>
        <p:txBody>
          <a:bodyPr wrap="square" lIns="0" tIns="0" rIns="0" bIns="0" rtlCol="0"/>
          <a:lstStyle/>
          <a:p/>
        </p:txBody>
      </p:sp>
      <p:sp>
        <p:nvSpPr>
          <p:cNvPr id="21" name="object 21"/>
          <p:cNvSpPr/>
          <p:nvPr/>
        </p:nvSpPr>
        <p:spPr>
          <a:xfrm>
            <a:off x="5445107" y="3287443"/>
            <a:ext cx="0" cy="332740"/>
          </a:xfrm>
          <a:custGeom>
            <a:avLst/>
            <a:gdLst/>
            <a:ahLst/>
            <a:cxnLst/>
            <a:rect l="l" t="t" r="r" b="b"/>
            <a:pathLst>
              <a:path h="332739">
                <a:moveTo>
                  <a:pt x="0" y="0"/>
                </a:moveTo>
                <a:lnTo>
                  <a:pt x="0" y="332524"/>
                </a:lnTo>
              </a:path>
            </a:pathLst>
          </a:custGeom>
          <a:ln w="40228">
            <a:solidFill>
              <a:srgbClr val="000000"/>
            </a:solidFill>
          </a:ln>
        </p:spPr>
        <p:txBody>
          <a:bodyPr wrap="square" lIns="0" tIns="0" rIns="0" bIns="0" rtlCol="0"/>
          <a:lstStyle/>
          <a:p/>
        </p:txBody>
      </p:sp>
      <p:sp>
        <p:nvSpPr>
          <p:cNvPr id="22" name="object 22"/>
          <p:cNvSpPr/>
          <p:nvPr/>
        </p:nvSpPr>
        <p:spPr>
          <a:xfrm>
            <a:off x="5350922" y="3562818"/>
            <a:ext cx="190496" cy="114297"/>
          </a:xfrm>
          <a:prstGeom prst="rect">
            <a:avLst/>
          </a:prstGeom>
          <a:blipFill>
            <a:blip r:embed="rId2" cstate="print"/>
            <a:stretch>
              <a:fillRect/>
            </a:stretch>
          </a:blipFill>
        </p:spPr>
        <p:txBody>
          <a:bodyPr wrap="square" lIns="0" tIns="0" rIns="0" bIns="0" rtlCol="0"/>
          <a:lstStyle/>
          <a:p/>
        </p:txBody>
      </p:sp>
      <p:sp>
        <p:nvSpPr>
          <p:cNvPr id="23" name="object 23"/>
          <p:cNvSpPr/>
          <p:nvPr/>
        </p:nvSpPr>
        <p:spPr>
          <a:xfrm>
            <a:off x="5348794" y="3230294"/>
            <a:ext cx="190496" cy="114297"/>
          </a:xfrm>
          <a:prstGeom prst="rect">
            <a:avLst/>
          </a:prstGeom>
          <a:blipFill>
            <a:blip r:embed="rId2" cstate="print"/>
            <a:stretch>
              <a:fillRect/>
            </a:stretch>
          </a:blipFill>
        </p:spPr>
        <p:txBody>
          <a:bodyPr wrap="square" lIns="0" tIns="0" rIns="0" bIns="0" rtlCol="0"/>
          <a:lstStyle/>
          <a:p/>
        </p:txBody>
      </p:sp>
      <p:sp>
        <p:nvSpPr>
          <p:cNvPr id="24" name="object 24"/>
          <p:cNvSpPr/>
          <p:nvPr/>
        </p:nvSpPr>
        <p:spPr>
          <a:xfrm>
            <a:off x="6311355" y="3287443"/>
            <a:ext cx="0" cy="328930"/>
          </a:xfrm>
          <a:custGeom>
            <a:avLst/>
            <a:gdLst/>
            <a:ahLst/>
            <a:cxnLst/>
            <a:rect l="l" t="t" r="r" b="b"/>
            <a:pathLst>
              <a:path h="328929">
                <a:moveTo>
                  <a:pt x="0" y="0"/>
                </a:moveTo>
                <a:lnTo>
                  <a:pt x="0" y="328718"/>
                </a:lnTo>
              </a:path>
            </a:pathLst>
          </a:custGeom>
          <a:ln w="44045">
            <a:solidFill>
              <a:srgbClr val="000000"/>
            </a:solidFill>
          </a:ln>
        </p:spPr>
        <p:txBody>
          <a:bodyPr wrap="square" lIns="0" tIns="0" rIns="0" bIns="0" rtlCol="0"/>
          <a:lstStyle/>
          <a:p/>
        </p:txBody>
      </p:sp>
      <p:sp>
        <p:nvSpPr>
          <p:cNvPr id="25" name="object 25"/>
          <p:cNvSpPr/>
          <p:nvPr/>
        </p:nvSpPr>
        <p:spPr>
          <a:xfrm>
            <a:off x="6217341" y="3503860"/>
            <a:ext cx="190500" cy="116205"/>
          </a:xfrm>
          <a:custGeom>
            <a:avLst/>
            <a:gdLst/>
            <a:ahLst/>
            <a:cxnLst/>
            <a:rect l="l" t="t" r="r" b="b"/>
            <a:pathLst>
              <a:path w="190500" h="116204">
                <a:moveTo>
                  <a:pt x="190464" y="0"/>
                </a:moveTo>
                <a:lnTo>
                  <a:pt x="0" y="3656"/>
                </a:lnTo>
                <a:lnTo>
                  <a:pt x="97426" y="116107"/>
                </a:lnTo>
                <a:lnTo>
                  <a:pt x="190464" y="0"/>
                </a:lnTo>
                <a:close/>
              </a:path>
            </a:pathLst>
          </a:custGeom>
          <a:solidFill>
            <a:srgbClr val="000000"/>
          </a:solidFill>
        </p:spPr>
        <p:txBody>
          <a:bodyPr wrap="square" lIns="0" tIns="0" rIns="0" bIns="0" rtlCol="0"/>
          <a:lstStyle/>
          <a:p/>
        </p:txBody>
      </p:sp>
      <p:sp>
        <p:nvSpPr>
          <p:cNvPr id="26" name="object 26"/>
          <p:cNvSpPr/>
          <p:nvPr/>
        </p:nvSpPr>
        <p:spPr>
          <a:xfrm>
            <a:off x="7180170" y="3287443"/>
            <a:ext cx="0" cy="331470"/>
          </a:xfrm>
          <a:custGeom>
            <a:avLst/>
            <a:gdLst/>
            <a:ahLst/>
            <a:cxnLst/>
            <a:rect l="l" t="t" r="r" b="b"/>
            <a:pathLst>
              <a:path h="331470">
                <a:moveTo>
                  <a:pt x="0" y="0"/>
                </a:moveTo>
                <a:lnTo>
                  <a:pt x="0" y="330958"/>
                </a:lnTo>
              </a:path>
            </a:pathLst>
          </a:custGeom>
          <a:ln w="44483">
            <a:solidFill>
              <a:srgbClr val="000000"/>
            </a:solidFill>
          </a:ln>
        </p:spPr>
        <p:txBody>
          <a:bodyPr wrap="square" lIns="0" tIns="0" rIns="0" bIns="0" rtlCol="0"/>
          <a:lstStyle/>
          <a:p/>
        </p:txBody>
      </p:sp>
      <p:sp>
        <p:nvSpPr>
          <p:cNvPr id="27" name="object 27"/>
          <p:cNvSpPr/>
          <p:nvPr/>
        </p:nvSpPr>
        <p:spPr>
          <a:xfrm>
            <a:off x="7088130" y="3561261"/>
            <a:ext cx="190464" cy="114278"/>
          </a:xfrm>
          <a:prstGeom prst="rect">
            <a:avLst/>
          </a:prstGeom>
          <a:blipFill>
            <a:blip r:embed="rId6" cstate="print"/>
            <a:stretch>
              <a:fillRect/>
            </a:stretch>
          </a:blipFill>
        </p:spPr>
        <p:txBody>
          <a:bodyPr wrap="square" lIns="0" tIns="0" rIns="0" bIns="0" rtlCol="0"/>
          <a:lstStyle/>
          <a:p/>
        </p:txBody>
      </p:sp>
      <p:sp>
        <p:nvSpPr>
          <p:cNvPr id="28" name="object 28"/>
          <p:cNvSpPr/>
          <p:nvPr/>
        </p:nvSpPr>
        <p:spPr>
          <a:xfrm>
            <a:off x="7081747" y="3230303"/>
            <a:ext cx="190464" cy="114279"/>
          </a:xfrm>
          <a:prstGeom prst="rect">
            <a:avLst/>
          </a:prstGeom>
          <a:blipFill>
            <a:blip r:embed="rId6" cstate="print"/>
            <a:stretch>
              <a:fillRect/>
            </a:stretch>
          </a:blipFill>
        </p:spPr>
        <p:txBody>
          <a:bodyPr wrap="square" lIns="0" tIns="0" rIns="0" bIns="0" rtlCol="0"/>
          <a:lstStyle/>
          <a:p/>
        </p:txBody>
      </p:sp>
      <p:sp>
        <p:nvSpPr>
          <p:cNvPr id="29" name="object 29"/>
          <p:cNvSpPr/>
          <p:nvPr/>
        </p:nvSpPr>
        <p:spPr>
          <a:xfrm>
            <a:off x="8052355" y="3287443"/>
            <a:ext cx="0" cy="329565"/>
          </a:xfrm>
          <a:custGeom>
            <a:avLst/>
            <a:gdLst/>
            <a:ahLst/>
            <a:cxnLst/>
            <a:rect l="l" t="t" r="r" b="b"/>
            <a:pathLst>
              <a:path h="329564">
                <a:moveTo>
                  <a:pt x="0" y="0"/>
                </a:moveTo>
                <a:lnTo>
                  <a:pt x="0" y="329392"/>
                </a:lnTo>
              </a:path>
            </a:pathLst>
          </a:custGeom>
          <a:ln w="38893">
            <a:solidFill>
              <a:srgbClr val="000000"/>
            </a:solidFill>
          </a:ln>
        </p:spPr>
        <p:txBody>
          <a:bodyPr wrap="square" lIns="0" tIns="0" rIns="0" bIns="0" rtlCol="0"/>
          <a:lstStyle/>
          <a:p/>
        </p:txBody>
      </p:sp>
      <p:sp>
        <p:nvSpPr>
          <p:cNvPr id="30" name="object 30"/>
          <p:cNvSpPr/>
          <p:nvPr/>
        </p:nvSpPr>
        <p:spPr>
          <a:xfrm>
            <a:off x="7956708" y="3559685"/>
            <a:ext cx="190500" cy="114299"/>
          </a:xfrm>
          <a:prstGeom prst="rect">
            <a:avLst/>
          </a:prstGeom>
          <a:blipFill>
            <a:blip r:embed="rId7" cstate="print"/>
            <a:stretch>
              <a:fillRect/>
            </a:stretch>
          </a:blipFill>
        </p:spPr>
        <p:txBody>
          <a:bodyPr wrap="square" lIns="0" tIns="0" rIns="0" bIns="0" rtlCol="0"/>
          <a:lstStyle/>
          <a:p/>
        </p:txBody>
      </p:sp>
      <p:sp>
        <p:nvSpPr>
          <p:cNvPr id="31" name="object 31"/>
          <p:cNvSpPr/>
          <p:nvPr/>
        </p:nvSpPr>
        <p:spPr>
          <a:xfrm>
            <a:off x="7957502" y="3230279"/>
            <a:ext cx="190500" cy="114300"/>
          </a:xfrm>
          <a:prstGeom prst="rect">
            <a:avLst/>
          </a:prstGeom>
          <a:blipFill>
            <a:blip r:embed="rId7" cstate="print"/>
            <a:stretch>
              <a:fillRect/>
            </a:stretch>
          </a:blipFill>
        </p:spPr>
        <p:txBody>
          <a:bodyPr wrap="square" lIns="0" tIns="0" rIns="0" bIns="0" rtlCol="0"/>
          <a:lstStyle/>
          <a:p/>
        </p:txBody>
      </p:sp>
      <p:sp>
        <p:nvSpPr>
          <p:cNvPr id="32" name="object 32"/>
          <p:cNvSpPr/>
          <p:nvPr/>
        </p:nvSpPr>
        <p:spPr>
          <a:xfrm>
            <a:off x="5447362" y="5080325"/>
            <a:ext cx="0" cy="332740"/>
          </a:xfrm>
          <a:custGeom>
            <a:avLst/>
            <a:gdLst/>
            <a:ahLst/>
            <a:cxnLst/>
            <a:rect l="l" t="t" r="r" b="b"/>
            <a:pathLst>
              <a:path h="332739">
                <a:moveTo>
                  <a:pt x="0" y="0"/>
                </a:moveTo>
                <a:lnTo>
                  <a:pt x="0" y="332521"/>
                </a:lnTo>
              </a:path>
            </a:pathLst>
          </a:custGeom>
          <a:ln w="40481">
            <a:solidFill>
              <a:srgbClr val="000000"/>
            </a:solidFill>
          </a:ln>
        </p:spPr>
        <p:txBody>
          <a:bodyPr wrap="square" lIns="0" tIns="0" rIns="0" bIns="0" rtlCol="0"/>
          <a:lstStyle/>
          <a:p/>
        </p:txBody>
      </p:sp>
      <p:sp>
        <p:nvSpPr>
          <p:cNvPr id="33" name="object 33"/>
          <p:cNvSpPr/>
          <p:nvPr/>
        </p:nvSpPr>
        <p:spPr>
          <a:xfrm>
            <a:off x="5350924" y="5355697"/>
            <a:ext cx="190494" cy="114297"/>
          </a:xfrm>
          <a:prstGeom prst="rect">
            <a:avLst/>
          </a:prstGeom>
          <a:blipFill>
            <a:blip r:embed="rId1" cstate="print"/>
            <a:stretch>
              <a:fillRect/>
            </a:stretch>
          </a:blipFill>
        </p:spPr>
        <p:txBody>
          <a:bodyPr wrap="square" lIns="0" tIns="0" rIns="0" bIns="0" rtlCol="0"/>
          <a:lstStyle/>
          <a:p/>
        </p:txBody>
      </p:sp>
      <p:sp>
        <p:nvSpPr>
          <p:cNvPr id="34" name="object 34"/>
          <p:cNvSpPr/>
          <p:nvPr/>
        </p:nvSpPr>
        <p:spPr>
          <a:xfrm>
            <a:off x="5353305" y="5023116"/>
            <a:ext cx="190494" cy="114297"/>
          </a:xfrm>
          <a:prstGeom prst="rect">
            <a:avLst/>
          </a:prstGeom>
          <a:blipFill>
            <a:blip r:embed="rId1" cstate="print"/>
            <a:stretch>
              <a:fillRect/>
            </a:stretch>
          </a:blipFill>
        </p:spPr>
        <p:txBody>
          <a:bodyPr wrap="square" lIns="0" tIns="0" rIns="0" bIns="0" rtlCol="0"/>
          <a:lstStyle/>
          <a:p/>
        </p:txBody>
      </p:sp>
      <p:sp>
        <p:nvSpPr>
          <p:cNvPr id="35" name="object 35"/>
          <p:cNvSpPr/>
          <p:nvPr/>
        </p:nvSpPr>
        <p:spPr>
          <a:xfrm>
            <a:off x="6313703" y="5080325"/>
            <a:ext cx="0" cy="331470"/>
          </a:xfrm>
          <a:custGeom>
            <a:avLst/>
            <a:gdLst/>
            <a:ahLst/>
            <a:cxnLst/>
            <a:rect l="l" t="t" r="r" b="b"/>
            <a:pathLst>
              <a:path h="331470">
                <a:moveTo>
                  <a:pt x="0" y="0"/>
                </a:moveTo>
                <a:lnTo>
                  <a:pt x="0" y="330955"/>
                </a:lnTo>
              </a:path>
            </a:pathLst>
          </a:custGeom>
          <a:ln w="40228">
            <a:solidFill>
              <a:srgbClr val="000000"/>
            </a:solidFill>
          </a:ln>
        </p:spPr>
        <p:txBody>
          <a:bodyPr wrap="square" lIns="0" tIns="0" rIns="0" bIns="0" rtlCol="0"/>
          <a:lstStyle/>
          <a:p/>
        </p:txBody>
      </p:sp>
      <p:sp>
        <p:nvSpPr>
          <p:cNvPr id="36" name="object 36"/>
          <p:cNvSpPr/>
          <p:nvPr/>
        </p:nvSpPr>
        <p:spPr>
          <a:xfrm>
            <a:off x="6219520" y="5354132"/>
            <a:ext cx="190496" cy="114297"/>
          </a:xfrm>
          <a:prstGeom prst="rect">
            <a:avLst/>
          </a:prstGeom>
          <a:blipFill>
            <a:blip r:embed="rId8" cstate="print"/>
            <a:stretch>
              <a:fillRect/>
            </a:stretch>
          </a:blipFill>
        </p:spPr>
        <p:txBody>
          <a:bodyPr wrap="square" lIns="0" tIns="0" rIns="0" bIns="0" rtlCol="0"/>
          <a:lstStyle/>
          <a:p/>
        </p:txBody>
      </p:sp>
      <p:sp>
        <p:nvSpPr>
          <p:cNvPr id="37" name="object 37"/>
          <p:cNvSpPr/>
          <p:nvPr/>
        </p:nvSpPr>
        <p:spPr>
          <a:xfrm>
            <a:off x="6217390" y="5023176"/>
            <a:ext cx="190496" cy="114297"/>
          </a:xfrm>
          <a:prstGeom prst="rect">
            <a:avLst/>
          </a:prstGeom>
          <a:blipFill>
            <a:blip r:embed="rId8" cstate="print"/>
            <a:stretch>
              <a:fillRect/>
            </a:stretch>
          </a:blipFill>
        </p:spPr>
        <p:txBody>
          <a:bodyPr wrap="square" lIns="0" tIns="0" rIns="0" bIns="0" rtlCol="0"/>
          <a:lstStyle/>
          <a:p/>
        </p:txBody>
      </p:sp>
      <p:sp>
        <p:nvSpPr>
          <p:cNvPr id="38" name="object 38"/>
          <p:cNvSpPr/>
          <p:nvPr/>
        </p:nvSpPr>
        <p:spPr>
          <a:xfrm>
            <a:off x="7182298" y="5080325"/>
            <a:ext cx="0" cy="329565"/>
          </a:xfrm>
          <a:custGeom>
            <a:avLst/>
            <a:gdLst/>
            <a:ahLst/>
            <a:cxnLst/>
            <a:rect l="l" t="t" r="r" b="b"/>
            <a:pathLst>
              <a:path h="329564">
                <a:moveTo>
                  <a:pt x="0" y="0"/>
                </a:moveTo>
                <a:lnTo>
                  <a:pt x="0" y="329389"/>
                </a:lnTo>
              </a:path>
            </a:pathLst>
          </a:custGeom>
          <a:ln w="40226">
            <a:solidFill>
              <a:srgbClr val="000000"/>
            </a:solidFill>
          </a:ln>
        </p:spPr>
        <p:txBody>
          <a:bodyPr wrap="square" lIns="0" tIns="0" rIns="0" bIns="0" rtlCol="0"/>
          <a:lstStyle/>
          <a:p/>
        </p:txBody>
      </p:sp>
      <p:sp>
        <p:nvSpPr>
          <p:cNvPr id="39" name="object 39"/>
          <p:cNvSpPr/>
          <p:nvPr/>
        </p:nvSpPr>
        <p:spPr>
          <a:xfrm>
            <a:off x="7088115" y="5352566"/>
            <a:ext cx="190496" cy="114297"/>
          </a:xfrm>
          <a:prstGeom prst="rect">
            <a:avLst/>
          </a:prstGeom>
          <a:blipFill>
            <a:blip r:embed="rId8" cstate="print"/>
            <a:stretch>
              <a:fillRect/>
            </a:stretch>
          </a:blipFill>
        </p:spPr>
        <p:txBody>
          <a:bodyPr wrap="square" lIns="0" tIns="0" rIns="0" bIns="0" rtlCol="0"/>
          <a:lstStyle/>
          <a:p/>
        </p:txBody>
      </p:sp>
      <p:sp>
        <p:nvSpPr>
          <p:cNvPr id="40" name="object 40"/>
          <p:cNvSpPr/>
          <p:nvPr/>
        </p:nvSpPr>
        <p:spPr>
          <a:xfrm>
            <a:off x="7085987" y="5023176"/>
            <a:ext cx="190496" cy="114297"/>
          </a:xfrm>
          <a:prstGeom prst="rect">
            <a:avLst/>
          </a:prstGeom>
          <a:blipFill>
            <a:blip r:embed="rId8" cstate="print"/>
            <a:stretch>
              <a:fillRect/>
            </a:stretch>
          </a:blipFill>
        </p:spPr>
        <p:txBody>
          <a:bodyPr wrap="square" lIns="0" tIns="0" rIns="0" bIns="0" rtlCol="0"/>
          <a:lstStyle/>
          <a:p/>
        </p:txBody>
      </p:sp>
      <p:sp>
        <p:nvSpPr>
          <p:cNvPr id="41" name="object 41"/>
          <p:cNvSpPr/>
          <p:nvPr/>
        </p:nvSpPr>
        <p:spPr>
          <a:xfrm>
            <a:off x="8054340" y="5080325"/>
            <a:ext cx="0" cy="332740"/>
          </a:xfrm>
          <a:custGeom>
            <a:avLst/>
            <a:gdLst/>
            <a:ahLst/>
            <a:cxnLst/>
            <a:rect l="l" t="t" r="r" b="b"/>
            <a:pathLst>
              <a:path h="332739">
                <a:moveTo>
                  <a:pt x="0" y="0"/>
                </a:moveTo>
                <a:lnTo>
                  <a:pt x="0" y="332521"/>
                </a:lnTo>
              </a:path>
            </a:pathLst>
          </a:custGeom>
          <a:ln w="42862">
            <a:solidFill>
              <a:srgbClr val="000000"/>
            </a:solidFill>
          </a:ln>
        </p:spPr>
        <p:txBody>
          <a:bodyPr wrap="square" lIns="0" tIns="0" rIns="0" bIns="0" rtlCol="0"/>
          <a:lstStyle/>
          <a:p/>
        </p:txBody>
      </p:sp>
      <p:sp>
        <p:nvSpPr>
          <p:cNvPr id="42" name="object 42"/>
          <p:cNvSpPr/>
          <p:nvPr/>
        </p:nvSpPr>
        <p:spPr>
          <a:xfrm>
            <a:off x="7956717" y="5355702"/>
            <a:ext cx="190480" cy="114287"/>
          </a:xfrm>
          <a:prstGeom prst="rect">
            <a:avLst/>
          </a:prstGeom>
          <a:blipFill>
            <a:blip r:embed="rId9" cstate="print"/>
            <a:stretch>
              <a:fillRect/>
            </a:stretch>
          </a:blipFill>
        </p:spPr>
        <p:txBody>
          <a:bodyPr wrap="square" lIns="0" tIns="0" rIns="0" bIns="0" rtlCol="0"/>
          <a:lstStyle/>
          <a:p/>
        </p:txBody>
      </p:sp>
      <p:sp>
        <p:nvSpPr>
          <p:cNvPr id="43" name="object 43"/>
          <p:cNvSpPr/>
          <p:nvPr/>
        </p:nvSpPr>
        <p:spPr>
          <a:xfrm>
            <a:off x="7961479" y="5023121"/>
            <a:ext cx="190480" cy="114287"/>
          </a:xfrm>
          <a:prstGeom prst="rect">
            <a:avLst/>
          </a:prstGeom>
          <a:blipFill>
            <a:blip r:embed="rId9" cstate="print"/>
            <a:stretch>
              <a:fillRect/>
            </a:stretch>
          </a:blipFill>
        </p:spPr>
        <p:txBody>
          <a:bodyPr wrap="square" lIns="0" tIns="0" rIns="0" bIns="0" rtlCol="0"/>
          <a:lstStyle/>
          <a:p/>
        </p:txBody>
      </p:sp>
      <p:sp>
        <p:nvSpPr>
          <p:cNvPr id="44" name="object 44"/>
          <p:cNvSpPr txBox="1"/>
          <p:nvPr/>
        </p:nvSpPr>
        <p:spPr>
          <a:xfrm>
            <a:off x="5148865" y="2014094"/>
            <a:ext cx="3200400" cy="397510"/>
          </a:xfrm>
          <a:prstGeom prst="rect">
            <a:avLst/>
          </a:prstGeom>
          <a:solidFill>
            <a:srgbClr val="000000"/>
          </a:solidFill>
        </p:spPr>
        <p:txBody>
          <a:bodyPr vert="horz" wrap="square" lIns="0" tIns="46355" rIns="0" bIns="0" rtlCol="0">
            <a:spAutoFit/>
          </a:bodyPr>
          <a:lstStyle/>
          <a:p>
            <a:pPr marL="91440">
              <a:lnSpc>
                <a:spcPct val="100000"/>
              </a:lnSpc>
              <a:spcBef>
                <a:spcPts val="365"/>
              </a:spcBef>
            </a:pPr>
            <a:r>
              <a:rPr sz="2000" b="1" spc="-5" dirty="0">
                <a:solidFill>
                  <a:srgbClr val="FFFFFF"/>
                </a:solidFill>
                <a:latin typeface="Arial" panose="020B0604020202020204"/>
                <a:cs typeface="Arial" panose="020B0604020202020204"/>
              </a:rPr>
              <a:t>Memory Hierarchy</a:t>
            </a:r>
            <a:endParaRPr sz="2000">
              <a:latin typeface="Arial" panose="020B0604020202020204"/>
              <a:cs typeface="Arial" panose="020B0604020202020204"/>
            </a:endParaRPr>
          </a:p>
        </p:txBody>
      </p:sp>
      <p:sp>
        <p:nvSpPr>
          <p:cNvPr id="45" name="object 45"/>
          <p:cNvSpPr/>
          <p:nvPr/>
        </p:nvSpPr>
        <p:spPr>
          <a:xfrm>
            <a:off x="5398546" y="2411896"/>
            <a:ext cx="95250" cy="301625"/>
          </a:xfrm>
          <a:prstGeom prst="rect">
            <a:avLst/>
          </a:prstGeom>
          <a:blipFill>
            <a:blip r:embed="rId10" cstate="print"/>
            <a:stretch>
              <a:fillRect/>
            </a:stretch>
          </a:blipFill>
        </p:spPr>
        <p:txBody>
          <a:bodyPr wrap="square" lIns="0" tIns="0" rIns="0" bIns="0" rtlCol="0"/>
          <a:lstStyle/>
          <a:p/>
        </p:txBody>
      </p:sp>
      <p:sp>
        <p:nvSpPr>
          <p:cNvPr id="46" name="object 46"/>
          <p:cNvSpPr/>
          <p:nvPr/>
        </p:nvSpPr>
        <p:spPr>
          <a:xfrm>
            <a:off x="6267141" y="2411896"/>
            <a:ext cx="95250" cy="301625"/>
          </a:xfrm>
          <a:prstGeom prst="rect">
            <a:avLst/>
          </a:prstGeom>
          <a:blipFill>
            <a:blip r:embed="rId10" cstate="print"/>
            <a:stretch>
              <a:fillRect/>
            </a:stretch>
          </a:blipFill>
        </p:spPr>
        <p:txBody>
          <a:bodyPr wrap="square" lIns="0" tIns="0" rIns="0" bIns="0" rtlCol="0"/>
          <a:lstStyle/>
          <a:p/>
        </p:txBody>
      </p:sp>
      <p:sp>
        <p:nvSpPr>
          <p:cNvPr id="47" name="object 47"/>
          <p:cNvSpPr/>
          <p:nvPr/>
        </p:nvSpPr>
        <p:spPr>
          <a:xfrm>
            <a:off x="7135737" y="2411896"/>
            <a:ext cx="95250" cy="301625"/>
          </a:xfrm>
          <a:prstGeom prst="rect">
            <a:avLst/>
          </a:prstGeom>
          <a:blipFill>
            <a:blip r:embed="rId10" cstate="print"/>
            <a:stretch>
              <a:fillRect/>
            </a:stretch>
          </a:blipFill>
        </p:spPr>
        <p:txBody>
          <a:bodyPr wrap="square" lIns="0" tIns="0" rIns="0" bIns="0" rtlCol="0"/>
          <a:lstStyle/>
          <a:p/>
        </p:txBody>
      </p:sp>
      <p:sp>
        <p:nvSpPr>
          <p:cNvPr id="48" name="object 48"/>
          <p:cNvSpPr/>
          <p:nvPr/>
        </p:nvSpPr>
        <p:spPr>
          <a:xfrm>
            <a:off x="8004333" y="2411896"/>
            <a:ext cx="95250" cy="301625"/>
          </a:xfrm>
          <a:prstGeom prst="rect">
            <a:avLst/>
          </a:prstGeom>
          <a:blipFill>
            <a:blip r:embed="rId10" cstate="print"/>
            <a:stretch>
              <a:fillRect/>
            </a:stretch>
          </a:blipFill>
        </p:spPr>
        <p:txBody>
          <a:bodyPr wrap="square" lIns="0" tIns="0" rIns="0" bIns="0" rtlCol="0"/>
          <a:lstStyle/>
          <a:p/>
        </p:txBody>
      </p:sp>
      <p:sp>
        <p:nvSpPr>
          <p:cNvPr id="49" name="object 49"/>
          <p:cNvSpPr/>
          <p:nvPr/>
        </p:nvSpPr>
        <p:spPr>
          <a:xfrm>
            <a:off x="5743476" y="569480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50" name="object 50"/>
          <p:cNvSpPr/>
          <p:nvPr/>
        </p:nvSpPr>
        <p:spPr>
          <a:xfrm>
            <a:off x="5686327" y="5599556"/>
            <a:ext cx="114300" cy="190500"/>
          </a:xfrm>
          <a:prstGeom prst="rect">
            <a:avLst/>
          </a:prstGeom>
          <a:blipFill>
            <a:blip r:embed="rId11" cstate="print"/>
            <a:stretch>
              <a:fillRect/>
            </a:stretch>
          </a:blipFill>
        </p:spPr>
        <p:txBody>
          <a:bodyPr wrap="square" lIns="0" tIns="0" rIns="0" bIns="0" rtlCol="0"/>
          <a:lstStyle/>
          <a:p/>
        </p:txBody>
      </p:sp>
      <p:sp>
        <p:nvSpPr>
          <p:cNvPr id="51" name="object 51"/>
          <p:cNvSpPr/>
          <p:nvPr/>
        </p:nvSpPr>
        <p:spPr>
          <a:xfrm>
            <a:off x="5960171" y="5599556"/>
            <a:ext cx="114300" cy="190500"/>
          </a:xfrm>
          <a:prstGeom prst="rect">
            <a:avLst/>
          </a:prstGeom>
          <a:blipFill>
            <a:blip r:embed="rId11" cstate="print"/>
            <a:stretch>
              <a:fillRect/>
            </a:stretch>
          </a:blipFill>
        </p:spPr>
        <p:txBody>
          <a:bodyPr wrap="square" lIns="0" tIns="0" rIns="0" bIns="0" rtlCol="0"/>
          <a:lstStyle/>
          <a:p/>
        </p:txBody>
      </p:sp>
      <p:sp>
        <p:nvSpPr>
          <p:cNvPr id="52" name="object 52"/>
          <p:cNvSpPr/>
          <p:nvPr/>
        </p:nvSpPr>
        <p:spPr>
          <a:xfrm>
            <a:off x="6612073" y="569480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53" name="object 53"/>
          <p:cNvSpPr/>
          <p:nvPr/>
        </p:nvSpPr>
        <p:spPr>
          <a:xfrm>
            <a:off x="6554923" y="5599556"/>
            <a:ext cx="114300" cy="190500"/>
          </a:xfrm>
          <a:prstGeom prst="rect">
            <a:avLst/>
          </a:prstGeom>
          <a:blipFill>
            <a:blip r:embed="rId11" cstate="print"/>
            <a:stretch>
              <a:fillRect/>
            </a:stretch>
          </a:blipFill>
        </p:spPr>
        <p:txBody>
          <a:bodyPr wrap="square" lIns="0" tIns="0" rIns="0" bIns="0" rtlCol="0"/>
          <a:lstStyle/>
          <a:p/>
        </p:txBody>
      </p:sp>
      <p:sp>
        <p:nvSpPr>
          <p:cNvPr id="54" name="object 54"/>
          <p:cNvSpPr/>
          <p:nvPr/>
        </p:nvSpPr>
        <p:spPr>
          <a:xfrm>
            <a:off x="6828766" y="5599556"/>
            <a:ext cx="114300" cy="190500"/>
          </a:xfrm>
          <a:prstGeom prst="rect">
            <a:avLst/>
          </a:prstGeom>
          <a:blipFill>
            <a:blip r:embed="rId11" cstate="print"/>
            <a:stretch>
              <a:fillRect/>
            </a:stretch>
          </a:blipFill>
        </p:spPr>
        <p:txBody>
          <a:bodyPr wrap="square" lIns="0" tIns="0" rIns="0" bIns="0" rtlCol="0"/>
          <a:lstStyle/>
          <a:p/>
        </p:txBody>
      </p:sp>
      <p:sp>
        <p:nvSpPr>
          <p:cNvPr id="55" name="object 55"/>
          <p:cNvSpPr/>
          <p:nvPr/>
        </p:nvSpPr>
        <p:spPr>
          <a:xfrm>
            <a:off x="7480669" y="569480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56" name="object 56"/>
          <p:cNvSpPr/>
          <p:nvPr/>
        </p:nvSpPr>
        <p:spPr>
          <a:xfrm>
            <a:off x="7423519" y="5599556"/>
            <a:ext cx="114300" cy="190500"/>
          </a:xfrm>
          <a:prstGeom prst="rect">
            <a:avLst/>
          </a:prstGeom>
          <a:blipFill>
            <a:blip r:embed="rId11" cstate="print"/>
            <a:stretch>
              <a:fillRect/>
            </a:stretch>
          </a:blipFill>
        </p:spPr>
        <p:txBody>
          <a:bodyPr wrap="square" lIns="0" tIns="0" rIns="0" bIns="0" rtlCol="0"/>
          <a:lstStyle/>
          <a:p/>
        </p:txBody>
      </p:sp>
      <p:sp>
        <p:nvSpPr>
          <p:cNvPr id="57" name="object 57"/>
          <p:cNvSpPr/>
          <p:nvPr/>
        </p:nvSpPr>
        <p:spPr>
          <a:xfrm>
            <a:off x="7697363" y="5599556"/>
            <a:ext cx="114300" cy="190500"/>
          </a:xfrm>
          <a:prstGeom prst="rect">
            <a:avLst/>
          </a:prstGeom>
          <a:blipFill>
            <a:blip r:embed="rId11" cstate="print"/>
            <a:stretch>
              <a:fillRect/>
            </a:stretch>
          </a:blipFill>
        </p:spPr>
        <p:txBody>
          <a:bodyPr wrap="square" lIns="0" tIns="0" rIns="0" bIns="0" rtlCol="0"/>
          <a:lstStyle/>
          <a:p/>
        </p:txBody>
      </p:sp>
      <p:sp>
        <p:nvSpPr>
          <p:cNvPr id="58" name="object 58"/>
          <p:cNvSpPr/>
          <p:nvPr/>
        </p:nvSpPr>
        <p:spPr>
          <a:xfrm>
            <a:off x="5148865" y="556681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59" name="object 59"/>
          <p:cNvSpPr txBox="1"/>
          <p:nvPr/>
        </p:nvSpPr>
        <p:spPr>
          <a:xfrm>
            <a:off x="5163144" y="5544945"/>
            <a:ext cx="567690" cy="299720"/>
          </a:xfrm>
          <a:prstGeom prst="rect">
            <a:avLst/>
          </a:prstGeom>
        </p:spPr>
        <p:txBody>
          <a:bodyPr vert="horz" wrap="square" lIns="0" tIns="12700" rIns="0" bIns="0" rtlCol="0">
            <a:spAutoFit/>
          </a:bodyPr>
          <a:lstStyle/>
          <a:p>
            <a:pPr marL="93345">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60" name="object 60"/>
          <p:cNvSpPr/>
          <p:nvPr/>
        </p:nvSpPr>
        <p:spPr>
          <a:xfrm>
            <a:off x="5148864" y="5412846"/>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61" name="object 61"/>
          <p:cNvSpPr/>
          <p:nvPr/>
        </p:nvSpPr>
        <p:spPr>
          <a:xfrm>
            <a:off x="5148865" y="5822798"/>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62" name="object 62"/>
          <p:cNvSpPr/>
          <p:nvPr/>
        </p:nvSpPr>
        <p:spPr>
          <a:xfrm>
            <a:off x="6017461" y="556681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63" name="object 63"/>
          <p:cNvSpPr txBox="1"/>
          <p:nvPr/>
        </p:nvSpPr>
        <p:spPr>
          <a:xfrm>
            <a:off x="6029284" y="5544945"/>
            <a:ext cx="567690" cy="299720"/>
          </a:xfrm>
          <a:prstGeom prst="rect">
            <a:avLst/>
          </a:prstGeom>
        </p:spPr>
        <p:txBody>
          <a:bodyPr vert="horz" wrap="square" lIns="0" tIns="12700" rIns="0" bIns="0" rtlCol="0">
            <a:spAutoFit/>
          </a:bodyPr>
          <a:lstStyle/>
          <a:p>
            <a:pPr marL="95250">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64" name="object 64"/>
          <p:cNvSpPr/>
          <p:nvPr/>
        </p:nvSpPr>
        <p:spPr>
          <a:xfrm>
            <a:off x="6017461" y="5411280"/>
            <a:ext cx="594995" cy="154305"/>
          </a:xfrm>
          <a:custGeom>
            <a:avLst/>
            <a:gdLst/>
            <a:ahLst/>
            <a:cxnLst/>
            <a:rect l="l" t="t" r="r" b="b"/>
            <a:pathLst>
              <a:path w="594995" h="154304">
                <a:moveTo>
                  <a:pt x="594611" y="0"/>
                </a:moveTo>
                <a:lnTo>
                  <a:pt x="0" y="0"/>
                </a:lnTo>
                <a:lnTo>
                  <a:pt x="0" y="153965"/>
                </a:lnTo>
                <a:lnTo>
                  <a:pt x="594611" y="153965"/>
                </a:lnTo>
                <a:lnTo>
                  <a:pt x="594611" y="0"/>
                </a:lnTo>
                <a:close/>
              </a:path>
            </a:pathLst>
          </a:custGeom>
          <a:solidFill>
            <a:srgbClr val="4675A3"/>
          </a:solidFill>
        </p:spPr>
        <p:txBody>
          <a:bodyPr wrap="square" lIns="0" tIns="0" rIns="0" bIns="0" rtlCol="0"/>
          <a:lstStyle/>
          <a:p/>
        </p:txBody>
      </p:sp>
      <p:sp>
        <p:nvSpPr>
          <p:cNvPr id="65" name="object 65"/>
          <p:cNvSpPr/>
          <p:nvPr/>
        </p:nvSpPr>
        <p:spPr>
          <a:xfrm>
            <a:off x="6013205" y="582279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66" name="object 66"/>
          <p:cNvSpPr/>
          <p:nvPr/>
        </p:nvSpPr>
        <p:spPr>
          <a:xfrm>
            <a:off x="6886057" y="5566812"/>
            <a:ext cx="594995" cy="256540"/>
          </a:xfrm>
          <a:custGeom>
            <a:avLst/>
            <a:gdLst/>
            <a:ahLst/>
            <a:cxnLst/>
            <a:rect l="l" t="t" r="r" b="b"/>
            <a:pathLst>
              <a:path w="594995" h="256539">
                <a:moveTo>
                  <a:pt x="594612" y="0"/>
                </a:moveTo>
                <a:lnTo>
                  <a:pt x="0" y="0"/>
                </a:lnTo>
                <a:lnTo>
                  <a:pt x="0" y="255985"/>
                </a:lnTo>
                <a:lnTo>
                  <a:pt x="594612" y="255985"/>
                </a:lnTo>
                <a:lnTo>
                  <a:pt x="594612" y="0"/>
                </a:lnTo>
                <a:close/>
              </a:path>
            </a:pathLst>
          </a:custGeom>
          <a:solidFill>
            <a:srgbClr val="FFFFFF"/>
          </a:solidFill>
        </p:spPr>
        <p:txBody>
          <a:bodyPr wrap="square" lIns="0" tIns="0" rIns="0" bIns="0" rtlCol="0"/>
          <a:lstStyle/>
          <a:p/>
        </p:txBody>
      </p:sp>
      <p:sp>
        <p:nvSpPr>
          <p:cNvPr id="67" name="object 67"/>
          <p:cNvSpPr txBox="1"/>
          <p:nvPr/>
        </p:nvSpPr>
        <p:spPr>
          <a:xfrm>
            <a:off x="6895017" y="5544945"/>
            <a:ext cx="567690" cy="299720"/>
          </a:xfrm>
          <a:prstGeom prst="rect">
            <a:avLst/>
          </a:prstGeom>
        </p:spPr>
        <p:txBody>
          <a:bodyPr vert="horz" wrap="square" lIns="0" tIns="12700" rIns="0" bIns="0" rtlCol="0">
            <a:spAutoFit/>
          </a:bodyPr>
          <a:lstStyle/>
          <a:p>
            <a:pPr marL="98425">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68" name="object 68"/>
          <p:cNvSpPr/>
          <p:nvPr/>
        </p:nvSpPr>
        <p:spPr>
          <a:xfrm>
            <a:off x="6886057" y="5409714"/>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69" name="object 69"/>
          <p:cNvSpPr/>
          <p:nvPr/>
        </p:nvSpPr>
        <p:spPr>
          <a:xfrm>
            <a:off x="6881802" y="582279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70" name="object 70"/>
          <p:cNvSpPr/>
          <p:nvPr/>
        </p:nvSpPr>
        <p:spPr>
          <a:xfrm>
            <a:off x="7754653" y="5566812"/>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71" name="object 71"/>
          <p:cNvSpPr txBox="1"/>
          <p:nvPr/>
        </p:nvSpPr>
        <p:spPr>
          <a:xfrm>
            <a:off x="7767987" y="5544945"/>
            <a:ext cx="567690" cy="299720"/>
          </a:xfrm>
          <a:prstGeom prst="rect">
            <a:avLst/>
          </a:prstGeom>
        </p:spPr>
        <p:txBody>
          <a:bodyPr vert="horz" wrap="square" lIns="0" tIns="12700" rIns="0" bIns="0" rtlCol="0">
            <a:spAutoFit/>
          </a:bodyPr>
          <a:lstStyle/>
          <a:p>
            <a:pPr marL="93980">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72" name="object 72"/>
          <p:cNvSpPr/>
          <p:nvPr/>
        </p:nvSpPr>
        <p:spPr>
          <a:xfrm>
            <a:off x="7754651" y="5412846"/>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73" name="object 73"/>
          <p:cNvSpPr/>
          <p:nvPr/>
        </p:nvSpPr>
        <p:spPr>
          <a:xfrm>
            <a:off x="7757262" y="582279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74" name="object 74"/>
          <p:cNvSpPr/>
          <p:nvPr/>
        </p:nvSpPr>
        <p:spPr>
          <a:xfrm>
            <a:off x="5743476" y="4798367"/>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75" name="object 75"/>
          <p:cNvSpPr/>
          <p:nvPr/>
        </p:nvSpPr>
        <p:spPr>
          <a:xfrm>
            <a:off x="5686325" y="4703117"/>
            <a:ext cx="114300" cy="190500"/>
          </a:xfrm>
          <a:prstGeom prst="rect">
            <a:avLst/>
          </a:prstGeom>
          <a:blipFill>
            <a:blip r:embed="rId11" cstate="print"/>
            <a:stretch>
              <a:fillRect/>
            </a:stretch>
          </a:blipFill>
        </p:spPr>
        <p:txBody>
          <a:bodyPr wrap="square" lIns="0" tIns="0" rIns="0" bIns="0" rtlCol="0"/>
          <a:lstStyle/>
          <a:p/>
        </p:txBody>
      </p:sp>
      <p:sp>
        <p:nvSpPr>
          <p:cNvPr id="76" name="object 76"/>
          <p:cNvSpPr/>
          <p:nvPr/>
        </p:nvSpPr>
        <p:spPr>
          <a:xfrm>
            <a:off x="5960169" y="4703117"/>
            <a:ext cx="114300" cy="190500"/>
          </a:xfrm>
          <a:prstGeom prst="rect">
            <a:avLst/>
          </a:prstGeom>
          <a:blipFill>
            <a:blip r:embed="rId11" cstate="print"/>
            <a:stretch>
              <a:fillRect/>
            </a:stretch>
          </a:blipFill>
        </p:spPr>
        <p:txBody>
          <a:bodyPr wrap="square" lIns="0" tIns="0" rIns="0" bIns="0" rtlCol="0"/>
          <a:lstStyle/>
          <a:p/>
        </p:txBody>
      </p:sp>
      <p:sp>
        <p:nvSpPr>
          <p:cNvPr id="77" name="object 77"/>
          <p:cNvSpPr/>
          <p:nvPr/>
        </p:nvSpPr>
        <p:spPr>
          <a:xfrm>
            <a:off x="6612072" y="4798367"/>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78" name="object 78"/>
          <p:cNvSpPr/>
          <p:nvPr/>
        </p:nvSpPr>
        <p:spPr>
          <a:xfrm>
            <a:off x="6554922" y="4703117"/>
            <a:ext cx="114300" cy="190500"/>
          </a:xfrm>
          <a:prstGeom prst="rect">
            <a:avLst/>
          </a:prstGeom>
          <a:blipFill>
            <a:blip r:embed="rId11" cstate="print"/>
            <a:stretch>
              <a:fillRect/>
            </a:stretch>
          </a:blipFill>
        </p:spPr>
        <p:txBody>
          <a:bodyPr wrap="square" lIns="0" tIns="0" rIns="0" bIns="0" rtlCol="0"/>
          <a:lstStyle/>
          <a:p/>
        </p:txBody>
      </p:sp>
      <p:sp>
        <p:nvSpPr>
          <p:cNvPr id="79" name="object 79"/>
          <p:cNvSpPr/>
          <p:nvPr/>
        </p:nvSpPr>
        <p:spPr>
          <a:xfrm>
            <a:off x="6828766" y="4703117"/>
            <a:ext cx="114300" cy="190500"/>
          </a:xfrm>
          <a:prstGeom prst="rect">
            <a:avLst/>
          </a:prstGeom>
          <a:blipFill>
            <a:blip r:embed="rId11" cstate="print"/>
            <a:stretch>
              <a:fillRect/>
            </a:stretch>
          </a:blipFill>
        </p:spPr>
        <p:txBody>
          <a:bodyPr wrap="square" lIns="0" tIns="0" rIns="0" bIns="0" rtlCol="0"/>
          <a:lstStyle/>
          <a:p/>
        </p:txBody>
      </p:sp>
      <p:sp>
        <p:nvSpPr>
          <p:cNvPr id="80" name="object 80"/>
          <p:cNvSpPr/>
          <p:nvPr/>
        </p:nvSpPr>
        <p:spPr>
          <a:xfrm>
            <a:off x="7480668" y="4798367"/>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81" name="object 81"/>
          <p:cNvSpPr/>
          <p:nvPr/>
        </p:nvSpPr>
        <p:spPr>
          <a:xfrm>
            <a:off x="7423518" y="4703117"/>
            <a:ext cx="114300" cy="190500"/>
          </a:xfrm>
          <a:prstGeom prst="rect">
            <a:avLst/>
          </a:prstGeom>
          <a:blipFill>
            <a:blip r:embed="rId11" cstate="print"/>
            <a:stretch>
              <a:fillRect/>
            </a:stretch>
          </a:blipFill>
        </p:spPr>
        <p:txBody>
          <a:bodyPr wrap="square" lIns="0" tIns="0" rIns="0" bIns="0" rtlCol="0"/>
          <a:lstStyle/>
          <a:p/>
        </p:txBody>
      </p:sp>
      <p:sp>
        <p:nvSpPr>
          <p:cNvPr id="82" name="object 82"/>
          <p:cNvSpPr/>
          <p:nvPr/>
        </p:nvSpPr>
        <p:spPr>
          <a:xfrm>
            <a:off x="7697361" y="4703117"/>
            <a:ext cx="114300" cy="190500"/>
          </a:xfrm>
          <a:prstGeom prst="rect">
            <a:avLst/>
          </a:prstGeom>
          <a:blipFill>
            <a:blip r:embed="rId11" cstate="print"/>
            <a:stretch>
              <a:fillRect/>
            </a:stretch>
          </a:blipFill>
        </p:spPr>
        <p:txBody>
          <a:bodyPr wrap="square" lIns="0" tIns="0" rIns="0" bIns="0" rtlCol="0"/>
          <a:lstStyle/>
          <a:p/>
        </p:txBody>
      </p:sp>
      <p:sp>
        <p:nvSpPr>
          <p:cNvPr id="83" name="object 83"/>
          <p:cNvSpPr/>
          <p:nvPr/>
        </p:nvSpPr>
        <p:spPr>
          <a:xfrm>
            <a:off x="5148864"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84" name="object 84"/>
          <p:cNvSpPr txBox="1"/>
          <p:nvPr/>
        </p:nvSpPr>
        <p:spPr>
          <a:xfrm>
            <a:off x="5163144" y="4648507"/>
            <a:ext cx="567690" cy="299720"/>
          </a:xfrm>
          <a:prstGeom prst="rect">
            <a:avLst/>
          </a:prstGeom>
        </p:spPr>
        <p:txBody>
          <a:bodyPr vert="horz" wrap="square" lIns="0" tIns="12700" rIns="0" bIns="0" rtlCol="0">
            <a:spAutoFit/>
          </a:bodyPr>
          <a:lstStyle/>
          <a:p>
            <a:pPr marL="93345">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85" name="object 85"/>
          <p:cNvSpPr/>
          <p:nvPr/>
        </p:nvSpPr>
        <p:spPr>
          <a:xfrm>
            <a:off x="5148864" y="4516408"/>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86" name="object 86"/>
          <p:cNvSpPr/>
          <p:nvPr/>
        </p:nvSpPr>
        <p:spPr>
          <a:xfrm>
            <a:off x="5148865" y="4926359"/>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87" name="object 87"/>
          <p:cNvSpPr/>
          <p:nvPr/>
        </p:nvSpPr>
        <p:spPr>
          <a:xfrm>
            <a:off x="6017460"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88" name="object 88"/>
          <p:cNvSpPr txBox="1"/>
          <p:nvPr/>
        </p:nvSpPr>
        <p:spPr>
          <a:xfrm>
            <a:off x="6029284" y="4648507"/>
            <a:ext cx="567690" cy="299720"/>
          </a:xfrm>
          <a:prstGeom prst="rect">
            <a:avLst/>
          </a:prstGeom>
        </p:spPr>
        <p:txBody>
          <a:bodyPr vert="horz" wrap="square" lIns="0" tIns="12700" rIns="0" bIns="0" rtlCol="0">
            <a:spAutoFit/>
          </a:bodyPr>
          <a:lstStyle/>
          <a:p>
            <a:pPr marL="95250">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89" name="object 89"/>
          <p:cNvSpPr/>
          <p:nvPr/>
        </p:nvSpPr>
        <p:spPr>
          <a:xfrm>
            <a:off x="6017460" y="4516408"/>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90" name="object 90"/>
          <p:cNvSpPr/>
          <p:nvPr/>
        </p:nvSpPr>
        <p:spPr>
          <a:xfrm>
            <a:off x="6013205" y="4926359"/>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91" name="object 91"/>
          <p:cNvSpPr/>
          <p:nvPr/>
        </p:nvSpPr>
        <p:spPr>
          <a:xfrm>
            <a:off x="6886057"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92" name="object 92"/>
          <p:cNvSpPr txBox="1"/>
          <p:nvPr/>
        </p:nvSpPr>
        <p:spPr>
          <a:xfrm>
            <a:off x="6895017" y="4648507"/>
            <a:ext cx="567690" cy="299720"/>
          </a:xfrm>
          <a:prstGeom prst="rect">
            <a:avLst/>
          </a:prstGeom>
        </p:spPr>
        <p:txBody>
          <a:bodyPr vert="horz" wrap="square" lIns="0" tIns="12700" rIns="0" bIns="0" rtlCol="0">
            <a:spAutoFit/>
          </a:bodyPr>
          <a:lstStyle/>
          <a:p>
            <a:pPr marL="98425">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93" name="object 93"/>
          <p:cNvSpPr/>
          <p:nvPr/>
        </p:nvSpPr>
        <p:spPr>
          <a:xfrm>
            <a:off x="6886057" y="4514842"/>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94" name="object 94"/>
          <p:cNvSpPr/>
          <p:nvPr/>
        </p:nvSpPr>
        <p:spPr>
          <a:xfrm>
            <a:off x="6881802" y="4926359"/>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95" name="object 95"/>
          <p:cNvSpPr/>
          <p:nvPr/>
        </p:nvSpPr>
        <p:spPr>
          <a:xfrm>
            <a:off x="7754651" y="4670374"/>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96" name="object 96"/>
          <p:cNvSpPr txBox="1"/>
          <p:nvPr/>
        </p:nvSpPr>
        <p:spPr>
          <a:xfrm>
            <a:off x="7767987" y="4648507"/>
            <a:ext cx="567690" cy="299720"/>
          </a:xfrm>
          <a:prstGeom prst="rect">
            <a:avLst/>
          </a:prstGeom>
        </p:spPr>
        <p:txBody>
          <a:bodyPr vert="horz" wrap="square" lIns="0" tIns="12700" rIns="0" bIns="0" rtlCol="0">
            <a:spAutoFit/>
          </a:bodyPr>
          <a:lstStyle/>
          <a:p>
            <a:pPr marL="93980">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97" name="object 97"/>
          <p:cNvSpPr/>
          <p:nvPr/>
        </p:nvSpPr>
        <p:spPr>
          <a:xfrm>
            <a:off x="7754651" y="4513276"/>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98" name="object 98"/>
          <p:cNvSpPr/>
          <p:nvPr/>
        </p:nvSpPr>
        <p:spPr>
          <a:xfrm>
            <a:off x="7757262" y="4926359"/>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99" name="object 99"/>
          <p:cNvSpPr/>
          <p:nvPr/>
        </p:nvSpPr>
        <p:spPr>
          <a:xfrm>
            <a:off x="5743476" y="390192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00" name="object 100"/>
          <p:cNvSpPr/>
          <p:nvPr/>
        </p:nvSpPr>
        <p:spPr>
          <a:xfrm>
            <a:off x="5686325" y="3806676"/>
            <a:ext cx="114300" cy="190500"/>
          </a:xfrm>
          <a:prstGeom prst="rect">
            <a:avLst/>
          </a:prstGeom>
          <a:blipFill>
            <a:blip r:embed="rId11" cstate="print"/>
            <a:stretch>
              <a:fillRect/>
            </a:stretch>
          </a:blipFill>
        </p:spPr>
        <p:txBody>
          <a:bodyPr wrap="square" lIns="0" tIns="0" rIns="0" bIns="0" rtlCol="0"/>
          <a:lstStyle/>
          <a:p/>
        </p:txBody>
      </p:sp>
      <p:sp>
        <p:nvSpPr>
          <p:cNvPr id="101" name="object 101"/>
          <p:cNvSpPr/>
          <p:nvPr/>
        </p:nvSpPr>
        <p:spPr>
          <a:xfrm>
            <a:off x="5960169" y="3806676"/>
            <a:ext cx="114300" cy="190500"/>
          </a:xfrm>
          <a:prstGeom prst="rect">
            <a:avLst/>
          </a:prstGeom>
          <a:blipFill>
            <a:blip r:embed="rId11" cstate="print"/>
            <a:stretch>
              <a:fillRect/>
            </a:stretch>
          </a:blipFill>
        </p:spPr>
        <p:txBody>
          <a:bodyPr wrap="square" lIns="0" tIns="0" rIns="0" bIns="0" rtlCol="0"/>
          <a:lstStyle/>
          <a:p/>
        </p:txBody>
      </p:sp>
      <p:sp>
        <p:nvSpPr>
          <p:cNvPr id="102" name="object 102"/>
          <p:cNvSpPr/>
          <p:nvPr/>
        </p:nvSpPr>
        <p:spPr>
          <a:xfrm>
            <a:off x="6612072" y="3901926"/>
            <a:ext cx="251460" cy="0"/>
          </a:xfrm>
          <a:custGeom>
            <a:avLst/>
            <a:gdLst/>
            <a:ahLst/>
            <a:cxnLst/>
            <a:rect l="l" t="t" r="r" b="b"/>
            <a:pathLst>
              <a:path w="251459">
                <a:moveTo>
                  <a:pt x="0" y="0"/>
                </a:moveTo>
                <a:lnTo>
                  <a:pt x="250983" y="0"/>
                </a:lnTo>
              </a:path>
            </a:pathLst>
          </a:custGeom>
          <a:ln w="38099">
            <a:solidFill>
              <a:srgbClr val="000000"/>
            </a:solidFill>
          </a:ln>
        </p:spPr>
        <p:txBody>
          <a:bodyPr wrap="square" lIns="0" tIns="0" rIns="0" bIns="0" rtlCol="0"/>
          <a:lstStyle/>
          <a:p/>
        </p:txBody>
      </p:sp>
      <p:sp>
        <p:nvSpPr>
          <p:cNvPr id="103" name="object 103"/>
          <p:cNvSpPr/>
          <p:nvPr/>
        </p:nvSpPr>
        <p:spPr>
          <a:xfrm>
            <a:off x="6771616" y="3806676"/>
            <a:ext cx="114300" cy="190500"/>
          </a:xfrm>
          <a:custGeom>
            <a:avLst/>
            <a:gdLst/>
            <a:ahLst/>
            <a:cxnLst/>
            <a:rect l="l" t="t" r="r" b="b"/>
            <a:pathLst>
              <a:path w="114300" h="190500">
                <a:moveTo>
                  <a:pt x="0" y="0"/>
                </a:moveTo>
                <a:lnTo>
                  <a:pt x="0" y="190500"/>
                </a:lnTo>
                <a:lnTo>
                  <a:pt x="114300" y="95250"/>
                </a:lnTo>
                <a:lnTo>
                  <a:pt x="0" y="0"/>
                </a:lnTo>
                <a:close/>
              </a:path>
            </a:pathLst>
          </a:custGeom>
          <a:solidFill>
            <a:srgbClr val="000000"/>
          </a:solidFill>
        </p:spPr>
        <p:txBody>
          <a:bodyPr wrap="square" lIns="0" tIns="0" rIns="0" bIns="0" rtlCol="0"/>
          <a:lstStyle/>
          <a:p/>
        </p:txBody>
      </p:sp>
      <p:sp>
        <p:nvSpPr>
          <p:cNvPr id="104" name="object 104"/>
          <p:cNvSpPr/>
          <p:nvPr/>
        </p:nvSpPr>
        <p:spPr>
          <a:xfrm>
            <a:off x="7480668" y="3901926"/>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05" name="object 105"/>
          <p:cNvSpPr/>
          <p:nvPr/>
        </p:nvSpPr>
        <p:spPr>
          <a:xfrm>
            <a:off x="7423518" y="3806676"/>
            <a:ext cx="114300" cy="190500"/>
          </a:xfrm>
          <a:prstGeom prst="rect">
            <a:avLst/>
          </a:prstGeom>
          <a:blipFill>
            <a:blip r:embed="rId11" cstate="print"/>
            <a:stretch>
              <a:fillRect/>
            </a:stretch>
          </a:blipFill>
        </p:spPr>
        <p:txBody>
          <a:bodyPr wrap="square" lIns="0" tIns="0" rIns="0" bIns="0" rtlCol="0"/>
          <a:lstStyle/>
          <a:p/>
        </p:txBody>
      </p:sp>
      <p:sp>
        <p:nvSpPr>
          <p:cNvPr id="106" name="object 106"/>
          <p:cNvSpPr/>
          <p:nvPr/>
        </p:nvSpPr>
        <p:spPr>
          <a:xfrm>
            <a:off x="7697361" y="3806676"/>
            <a:ext cx="114300" cy="190500"/>
          </a:xfrm>
          <a:prstGeom prst="rect">
            <a:avLst/>
          </a:prstGeom>
          <a:blipFill>
            <a:blip r:embed="rId11" cstate="print"/>
            <a:stretch>
              <a:fillRect/>
            </a:stretch>
          </a:blipFill>
        </p:spPr>
        <p:txBody>
          <a:bodyPr wrap="square" lIns="0" tIns="0" rIns="0" bIns="0" rtlCol="0"/>
          <a:lstStyle/>
          <a:p/>
        </p:txBody>
      </p:sp>
      <p:sp>
        <p:nvSpPr>
          <p:cNvPr id="107" name="object 107"/>
          <p:cNvSpPr/>
          <p:nvPr/>
        </p:nvSpPr>
        <p:spPr>
          <a:xfrm>
            <a:off x="5148864"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08" name="object 108"/>
          <p:cNvSpPr txBox="1"/>
          <p:nvPr/>
        </p:nvSpPr>
        <p:spPr>
          <a:xfrm>
            <a:off x="5163144" y="3752065"/>
            <a:ext cx="567690" cy="299720"/>
          </a:xfrm>
          <a:prstGeom prst="rect">
            <a:avLst/>
          </a:prstGeom>
        </p:spPr>
        <p:txBody>
          <a:bodyPr vert="horz" wrap="square" lIns="0" tIns="12700" rIns="0" bIns="0" rtlCol="0">
            <a:spAutoFit/>
          </a:bodyPr>
          <a:lstStyle/>
          <a:p>
            <a:pPr marL="93345">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109" name="object 109"/>
          <p:cNvSpPr/>
          <p:nvPr/>
        </p:nvSpPr>
        <p:spPr>
          <a:xfrm>
            <a:off x="5148864" y="3619967"/>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10" name="object 110"/>
          <p:cNvSpPr/>
          <p:nvPr/>
        </p:nvSpPr>
        <p:spPr>
          <a:xfrm>
            <a:off x="5148865" y="4029918"/>
            <a:ext cx="599440" cy="154305"/>
          </a:xfrm>
          <a:custGeom>
            <a:avLst/>
            <a:gdLst/>
            <a:ahLst/>
            <a:cxnLst/>
            <a:rect l="l" t="t" r="r" b="b"/>
            <a:pathLst>
              <a:path w="599439"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111" name="object 111"/>
          <p:cNvSpPr txBox="1"/>
          <p:nvPr/>
        </p:nvSpPr>
        <p:spPr>
          <a:xfrm>
            <a:off x="6125110" y="3779499"/>
            <a:ext cx="385445" cy="262890"/>
          </a:xfrm>
          <a:prstGeom prst="rect">
            <a:avLst/>
          </a:prstGeom>
        </p:spPr>
        <p:txBody>
          <a:bodyPr vert="horz" wrap="square" lIns="0" tIns="0" rIns="0" bIns="0" rtlCol="0">
            <a:spAutoFit/>
          </a:bodyPr>
          <a:lstStyle/>
          <a:p>
            <a:pPr>
              <a:lnSpc>
                <a:spcPts val="2045"/>
              </a:lnSpc>
            </a:pPr>
            <a:r>
              <a:rPr sz="1800" b="1" spc="-235" dirty="0">
                <a:latin typeface="Arial" panose="020B0604020202020204"/>
                <a:cs typeface="Arial" panose="020B0604020202020204"/>
              </a:rPr>
              <a:t>A</a:t>
            </a:r>
            <a:r>
              <a:rPr sz="1800" b="1" spc="-220" dirty="0">
                <a:latin typeface="Arial" panose="020B0604020202020204"/>
                <a:cs typeface="Arial" panose="020B0604020202020204"/>
              </a:rPr>
              <a:t>LU</a:t>
            </a:r>
            <a:endParaRPr sz="1800">
              <a:latin typeface="Arial" panose="020B0604020202020204"/>
              <a:cs typeface="Arial" panose="020B0604020202020204"/>
            </a:endParaRPr>
          </a:p>
        </p:txBody>
      </p:sp>
      <p:sp>
        <p:nvSpPr>
          <p:cNvPr id="112" name="object 112"/>
          <p:cNvSpPr txBox="1"/>
          <p:nvPr/>
        </p:nvSpPr>
        <p:spPr>
          <a:xfrm>
            <a:off x="6993704" y="3779499"/>
            <a:ext cx="385445" cy="262890"/>
          </a:xfrm>
          <a:prstGeom prst="rect">
            <a:avLst/>
          </a:prstGeom>
        </p:spPr>
        <p:txBody>
          <a:bodyPr vert="horz" wrap="square" lIns="0" tIns="0" rIns="0" bIns="0" rtlCol="0">
            <a:spAutoFit/>
          </a:bodyPr>
          <a:lstStyle/>
          <a:p>
            <a:pPr>
              <a:lnSpc>
                <a:spcPts val="2045"/>
              </a:lnSpc>
            </a:pPr>
            <a:r>
              <a:rPr sz="1800" b="1" spc="-235" dirty="0">
                <a:latin typeface="Arial" panose="020B0604020202020204"/>
                <a:cs typeface="Arial" panose="020B0604020202020204"/>
              </a:rPr>
              <a:t>A</a:t>
            </a:r>
            <a:r>
              <a:rPr sz="1800" b="1" spc="-220" dirty="0">
                <a:latin typeface="Arial" panose="020B0604020202020204"/>
                <a:cs typeface="Arial" panose="020B0604020202020204"/>
              </a:rPr>
              <a:t>LU</a:t>
            </a:r>
            <a:endParaRPr sz="1800">
              <a:latin typeface="Arial" panose="020B0604020202020204"/>
              <a:cs typeface="Arial" panose="020B0604020202020204"/>
            </a:endParaRPr>
          </a:p>
        </p:txBody>
      </p:sp>
      <p:sp>
        <p:nvSpPr>
          <p:cNvPr id="113" name="object 113"/>
          <p:cNvSpPr/>
          <p:nvPr/>
        </p:nvSpPr>
        <p:spPr>
          <a:xfrm>
            <a:off x="6886057" y="3618401"/>
            <a:ext cx="594995" cy="1905"/>
          </a:xfrm>
          <a:custGeom>
            <a:avLst/>
            <a:gdLst/>
            <a:ahLst/>
            <a:cxnLst/>
            <a:rect l="l" t="t" r="r" b="b"/>
            <a:pathLst>
              <a:path w="594995" h="1904">
                <a:moveTo>
                  <a:pt x="0" y="1565"/>
                </a:moveTo>
                <a:lnTo>
                  <a:pt x="594612" y="1565"/>
                </a:lnTo>
                <a:lnTo>
                  <a:pt x="594612" y="0"/>
                </a:lnTo>
                <a:lnTo>
                  <a:pt x="0" y="0"/>
                </a:lnTo>
                <a:lnTo>
                  <a:pt x="0" y="1565"/>
                </a:lnTo>
                <a:close/>
              </a:path>
            </a:pathLst>
          </a:custGeom>
          <a:solidFill>
            <a:srgbClr val="4675A3"/>
          </a:solidFill>
        </p:spPr>
        <p:txBody>
          <a:bodyPr wrap="square" lIns="0" tIns="0" rIns="0" bIns="0" rtlCol="0"/>
          <a:lstStyle/>
          <a:p/>
        </p:txBody>
      </p:sp>
      <p:sp>
        <p:nvSpPr>
          <p:cNvPr id="114" name="object 114"/>
          <p:cNvSpPr/>
          <p:nvPr/>
        </p:nvSpPr>
        <p:spPr>
          <a:xfrm>
            <a:off x="7754651" y="3773933"/>
            <a:ext cx="594995" cy="256540"/>
          </a:xfrm>
          <a:custGeom>
            <a:avLst/>
            <a:gdLst/>
            <a:ahLst/>
            <a:cxnLst/>
            <a:rect l="l" t="t" r="r" b="b"/>
            <a:pathLst>
              <a:path w="594995" h="256539">
                <a:moveTo>
                  <a:pt x="594611" y="0"/>
                </a:moveTo>
                <a:lnTo>
                  <a:pt x="0" y="0"/>
                </a:lnTo>
                <a:lnTo>
                  <a:pt x="0" y="255985"/>
                </a:lnTo>
                <a:lnTo>
                  <a:pt x="594611" y="255985"/>
                </a:lnTo>
                <a:lnTo>
                  <a:pt x="594611" y="0"/>
                </a:lnTo>
                <a:close/>
              </a:path>
            </a:pathLst>
          </a:custGeom>
          <a:solidFill>
            <a:srgbClr val="FFFFFF"/>
          </a:solidFill>
        </p:spPr>
        <p:txBody>
          <a:bodyPr wrap="square" lIns="0" tIns="0" rIns="0" bIns="0" rtlCol="0"/>
          <a:lstStyle/>
          <a:p/>
        </p:txBody>
      </p:sp>
      <p:sp>
        <p:nvSpPr>
          <p:cNvPr id="115" name="object 115"/>
          <p:cNvSpPr txBox="1"/>
          <p:nvPr/>
        </p:nvSpPr>
        <p:spPr>
          <a:xfrm>
            <a:off x="7767987" y="3752065"/>
            <a:ext cx="567690" cy="299720"/>
          </a:xfrm>
          <a:prstGeom prst="rect">
            <a:avLst/>
          </a:prstGeom>
        </p:spPr>
        <p:txBody>
          <a:bodyPr vert="horz" wrap="square" lIns="0" tIns="12700" rIns="0" bIns="0" rtlCol="0">
            <a:spAutoFit/>
          </a:bodyPr>
          <a:lstStyle/>
          <a:p>
            <a:pPr marL="93980">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116" name="object 116"/>
          <p:cNvSpPr/>
          <p:nvPr/>
        </p:nvSpPr>
        <p:spPr>
          <a:xfrm>
            <a:off x="7754651" y="3616835"/>
            <a:ext cx="594995" cy="154305"/>
          </a:xfrm>
          <a:custGeom>
            <a:avLst/>
            <a:gdLst/>
            <a:ahLst/>
            <a:cxnLst/>
            <a:rect l="l" t="t" r="r" b="b"/>
            <a:pathLst>
              <a:path w="594995" h="154304">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17" name="object 117"/>
          <p:cNvSpPr/>
          <p:nvPr/>
        </p:nvSpPr>
        <p:spPr>
          <a:xfrm>
            <a:off x="7757262" y="4029918"/>
            <a:ext cx="599440" cy="154305"/>
          </a:xfrm>
          <a:custGeom>
            <a:avLst/>
            <a:gdLst/>
            <a:ahLst/>
            <a:cxnLst/>
            <a:rect l="l" t="t" r="r" b="b"/>
            <a:pathLst>
              <a:path w="599440" h="154304">
                <a:moveTo>
                  <a:pt x="598867" y="0"/>
                </a:moveTo>
                <a:lnTo>
                  <a:pt x="0" y="0"/>
                </a:lnTo>
                <a:lnTo>
                  <a:pt x="0" y="153965"/>
                </a:lnTo>
                <a:lnTo>
                  <a:pt x="598867" y="153965"/>
                </a:lnTo>
                <a:lnTo>
                  <a:pt x="598867" y="0"/>
                </a:lnTo>
                <a:close/>
              </a:path>
            </a:pathLst>
          </a:custGeom>
          <a:solidFill>
            <a:srgbClr val="A74A44"/>
          </a:solidFill>
        </p:spPr>
        <p:txBody>
          <a:bodyPr wrap="square" lIns="0" tIns="0" rIns="0" bIns="0" rtlCol="0"/>
          <a:lstStyle/>
          <a:p/>
        </p:txBody>
      </p:sp>
      <p:sp>
        <p:nvSpPr>
          <p:cNvPr id="118" name="object 118"/>
          <p:cNvSpPr/>
          <p:nvPr/>
        </p:nvSpPr>
        <p:spPr>
          <a:xfrm>
            <a:off x="5747731" y="3010168"/>
            <a:ext cx="247015" cy="0"/>
          </a:xfrm>
          <a:custGeom>
            <a:avLst/>
            <a:gdLst/>
            <a:ahLst/>
            <a:cxnLst/>
            <a:rect l="l" t="t" r="r" b="b"/>
            <a:pathLst>
              <a:path w="247014">
                <a:moveTo>
                  <a:pt x="0" y="0"/>
                </a:moveTo>
                <a:lnTo>
                  <a:pt x="246728" y="0"/>
                </a:lnTo>
              </a:path>
            </a:pathLst>
          </a:custGeom>
          <a:ln w="38099">
            <a:solidFill>
              <a:srgbClr val="000000"/>
            </a:solidFill>
          </a:ln>
        </p:spPr>
        <p:txBody>
          <a:bodyPr wrap="square" lIns="0" tIns="0" rIns="0" bIns="0" rtlCol="0"/>
          <a:lstStyle/>
          <a:p/>
        </p:txBody>
      </p:sp>
      <p:sp>
        <p:nvSpPr>
          <p:cNvPr id="119" name="object 119"/>
          <p:cNvSpPr/>
          <p:nvPr/>
        </p:nvSpPr>
        <p:spPr>
          <a:xfrm>
            <a:off x="5903019" y="2914918"/>
            <a:ext cx="114300" cy="190500"/>
          </a:xfrm>
          <a:custGeom>
            <a:avLst/>
            <a:gdLst/>
            <a:ahLst/>
            <a:cxnLst/>
            <a:rect l="l" t="t" r="r" b="b"/>
            <a:pathLst>
              <a:path w="114300" h="190500">
                <a:moveTo>
                  <a:pt x="0" y="0"/>
                </a:moveTo>
                <a:lnTo>
                  <a:pt x="0" y="190500"/>
                </a:lnTo>
                <a:lnTo>
                  <a:pt x="114300" y="95250"/>
                </a:lnTo>
                <a:lnTo>
                  <a:pt x="0" y="0"/>
                </a:lnTo>
                <a:close/>
              </a:path>
            </a:pathLst>
          </a:custGeom>
          <a:solidFill>
            <a:srgbClr val="000000"/>
          </a:solidFill>
        </p:spPr>
        <p:txBody>
          <a:bodyPr wrap="square" lIns="0" tIns="0" rIns="0" bIns="0" rtlCol="0"/>
          <a:lstStyle/>
          <a:p/>
        </p:txBody>
      </p:sp>
      <p:sp>
        <p:nvSpPr>
          <p:cNvPr id="120" name="object 120"/>
          <p:cNvSpPr/>
          <p:nvPr/>
        </p:nvSpPr>
        <p:spPr>
          <a:xfrm>
            <a:off x="6612072" y="3010168"/>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21" name="object 121"/>
          <p:cNvSpPr/>
          <p:nvPr/>
        </p:nvSpPr>
        <p:spPr>
          <a:xfrm>
            <a:off x="6554922" y="2914918"/>
            <a:ext cx="114300" cy="190500"/>
          </a:xfrm>
          <a:prstGeom prst="rect">
            <a:avLst/>
          </a:prstGeom>
          <a:blipFill>
            <a:blip r:embed="rId11" cstate="print"/>
            <a:stretch>
              <a:fillRect/>
            </a:stretch>
          </a:blipFill>
        </p:spPr>
        <p:txBody>
          <a:bodyPr wrap="square" lIns="0" tIns="0" rIns="0" bIns="0" rtlCol="0"/>
          <a:lstStyle/>
          <a:p/>
        </p:txBody>
      </p:sp>
      <p:sp>
        <p:nvSpPr>
          <p:cNvPr id="122" name="object 122"/>
          <p:cNvSpPr/>
          <p:nvPr/>
        </p:nvSpPr>
        <p:spPr>
          <a:xfrm>
            <a:off x="6828766" y="2914918"/>
            <a:ext cx="114300" cy="190500"/>
          </a:xfrm>
          <a:prstGeom prst="rect">
            <a:avLst/>
          </a:prstGeom>
          <a:blipFill>
            <a:blip r:embed="rId11" cstate="print"/>
            <a:stretch>
              <a:fillRect/>
            </a:stretch>
          </a:blipFill>
        </p:spPr>
        <p:txBody>
          <a:bodyPr wrap="square" lIns="0" tIns="0" rIns="0" bIns="0" rtlCol="0"/>
          <a:lstStyle/>
          <a:p/>
        </p:txBody>
      </p:sp>
      <p:sp>
        <p:nvSpPr>
          <p:cNvPr id="123" name="object 123"/>
          <p:cNvSpPr/>
          <p:nvPr/>
        </p:nvSpPr>
        <p:spPr>
          <a:xfrm>
            <a:off x="7480668" y="3010168"/>
            <a:ext cx="274320" cy="0"/>
          </a:xfrm>
          <a:custGeom>
            <a:avLst/>
            <a:gdLst/>
            <a:ahLst/>
            <a:cxnLst/>
            <a:rect l="l" t="t" r="r" b="b"/>
            <a:pathLst>
              <a:path w="274320">
                <a:moveTo>
                  <a:pt x="0" y="0"/>
                </a:moveTo>
                <a:lnTo>
                  <a:pt x="273843" y="0"/>
                </a:lnTo>
              </a:path>
            </a:pathLst>
          </a:custGeom>
          <a:ln w="38099">
            <a:solidFill>
              <a:srgbClr val="000000"/>
            </a:solidFill>
          </a:ln>
        </p:spPr>
        <p:txBody>
          <a:bodyPr wrap="square" lIns="0" tIns="0" rIns="0" bIns="0" rtlCol="0"/>
          <a:lstStyle/>
          <a:p/>
        </p:txBody>
      </p:sp>
      <p:sp>
        <p:nvSpPr>
          <p:cNvPr id="124" name="object 124"/>
          <p:cNvSpPr/>
          <p:nvPr/>
        </p:nvSpPr>
        <p:spPr>
          <a:xfrm>
            <a:off x="7423518" y="2914918"/>
            <a:ext cx="114300" cy="190500"/>
          </a:xfrm>
          <a:prstGeom prst="rect">
            <a:avLst/>
          </a:prstGeom>
          <a:blipFill>
            <a:blip r:embed="rId11" cstate="print"/>
            <a:stretch>
              <a:fillRect/>
            </a:stretch>
          </a:blipFill>
        </p:spPr>
        <p:txBody>
          <a:bodyPr wrap="square" lIns="0" tIns="0" rIns="0" bIns="0" rtlCol="0"/>
          <a:lstStyle/>
          <a:p/>
        </p:txBody>
      </p:sp>
      <p:sp>
        <p:nvSpPr>
          <p:cNvPr id="125" name="object 125"/>
          <p:cNvSpPr/>
          <p:nvPr/>
        </p:nvSpPr>
        <p:spPr>
          <a:xfrm>
            <a:off x="7697361" y="2914918"/>
            <a:ext cx="114300" cy="190500"/>
          </a:xfrm>
          <a:prstGeom prst="rect">
            <a:avLst/>
          </a:prstGeom>
          <a:blipFill>
            <a:blip r:embed="rId11" cstate="print"/>
            <a:stretch>
              <a:fillRect/>
            </a:stretch>
          </a:blipFill>
        </p:spPr>
        <p:txBody>
          <a:bodyPr wrap="square" lIns="0" tIns="0" rIns="0" bIns="0" rtlCol="0"/>
          <a:lstStyle/>
          <a:p/>
        </p:txBody>
      </p:sp>
      <p:sp>
        <p:nvSpPr>
          <p:cNvPr id="126" name="object 126"/>
          <p:cNvSpPr txBox="1"/>
          <p:nvPr/>
        </p:nvSpPr>
        <p:spPr>
          <a:xfrm>
            <a:off x="5256514" y="2887741"/>
            <a:ext cx="385445" cy="262890"/>
          </a:xfrm>
          <a:prstGeom prst="rect">
            <a:avLst/>
          </a:prstGeom>
        </p:spPr>
        <p:txBody>
          <a:bodyPr vert="horz" wrap="square" lIns="0" tIns="0" rIns="0" bIns="0" rtlCol="0">
            <a:spAutoFit/>
          </a:bodyPr>
          <a:lstStyle/>
          <a:p>
            <a:pPr>
              <a:lnSpc>
                <a:spcPts val="2045"/>
              </a:lnSpc>
            </a:pPr>
            <a:r>
              <a:rPr sz="1800" b="1" spc="-235" dirty="0">
                <a:latin typeface="Arial" panose="020B0604020202020204"/>
                <a:cs typeface="Arial" panose="020B0604020202020204"/>
              </a:rPr>
              <a:t>A</a:t>
            </a:r>
            <a:r>
              <a:rPr sz="1800" b="1" spc="-220" dirty="0">
                <a:latin typeface="Arial" panose="020B0604020202020204"/>
                <a:cs typeface="Arial" panose="020B0604020202020204"/>
              </a:rPr>
              <a:t>LU</a:t>
            </a:r>
            <a:endParaRPr sz="1800">
              <a:latin typeface="Arial" panose="020B0604020202020204"/>
              <a:cs typeface="Arial" panose="020B0604020202020204"/>
            </a:endParaRPr>
          </a:p>
        </p:txBody>
      </p:sp>
      <p:sp>
        <p:nvSpPr>
          <p:cNvPr id="127" name="object 127"/>
          <p:cNvSpPr txBox="1"/>
          <p:nvPr/>
        </p:nvSpPr>
        <p:spPr>
          <a:xfrm>
            <a:off x="6125110" y="2887741"/>
            <a:ext cx="385445" cy="262890"/>
          </a:xfrm>
          <a:prstGeom prst="rect">
            <a:avLst/>
          </a:prstGeom>
        </p:spPr>
        <p:txBody>
          <a:bodyPr vert="horz" wrap="square" lIns="0" tIns="0" rIns="0" bIns="0" rtlCol="0">
            <a:spAutoFit/>
          </a:bodyPr>
          <a:lstStyle/>
          <a:p>
            <a:pPr>
              <a:lnSpc>
                <a:spcPts val="2045"/>
              </a:lnSpc>
            </a:pPr>
            <a:r>
              <a:rPr sz="1800" b="1" spc="-235" dirty="0">
                <a:latin typeface="Arial" panose="020B0604020202020204"/>
                <a:cs typeface="Arial" panose="020B0604020202020204"/>
              </a:rPr>
              <a:t>A</a:t>
            </a:r>
            <a:r>
              <a:rPr sz="1800" b="1" spc="-220" dirty="0">
                <a:latin typeface="Arial" panose="020B0604020202020204"/>
                <a:cs typeface="Arial" panose="020B0604020202020204"/>
              </a:rPr>
              <a:t>LU</a:t>
            </a:r>
            <a:endParaRPr sz="1800">
              <a:latin typeface="Arial" panose="020B0604020202020204"/>
              <a:cs typeface="Arial" panose="020B0604020202020204"/>
            </a:endParaRPr>
          </a:p>
        </p:txBody>
      </p:sp>
      <p:sp>
        <p:nvSpPr>
          <p:cNvPr id="128" name="object 128"/>
          <p:cNvSpPr/>
          <p:nvPr/>
        </p:nvSpPr>
        <p:spPr>
          <a:xfrm>
            <a:off x="6886057"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129" name="object 129"/>
          <p:cNvSpPr txBox="1"/>
          <p:nvPr/>
        </p:nvSpPr>
        <p:spPr>
          <a:xfrm>
            <a:off x="6895017" y="2860307"/>
            <a:ext cx="567690" cy="299720"/>
          </a:xfrm>
          <a:prstGeom prst="rect">
            <a:avLst/>
          </a:prstGeom>
        </p:spPr>
        <p:txBody>
          <a:bodyPr vert="horz" wrap="square" lIns="0" tIns="12700" rIns="0" bIns="0" rtlCol="0">
            <a:spAutoFit/>
          </a:bodyPr>
          <a:lstStyle/>
          <a:p>
            <a:pPr marL="98425">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130" name="object 130"/>
          <p:cNvSpPr/>
          <p:nvPr/>
        </p:nvSpPr>
        <p:spPr>
          <a:xfrm>
            <a:off x="6886057" y="2726643"/>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31" name="object 131"/>
          <p:cNvSpPr/>
          <p:nvPr/>
        </p:nvSpPr>
        <p:spPr>
          <a:xfrm>
            <a:off x="6877546" y="3133477"/>
            <a:ext cx="599440" cy="154305"/>
          </a:xfrm>
          <a:custGeom>
            <a:avLst/>
            <a:gdLst/>
            <a:ahLst/>
            <a:cxnLst/>
            <a:rect l="l" t="t" r="r" b="b"/>
            <a:pathLst>
              <a:path w="599440"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132" name="object 132"/>
          <p:cNvSpPr/>
          <p:nvPr/>
        </p:nvSpPr>
        <p:spPr>
          <a:xfrm>
            <a:off x="7754651" y="2882176"/>
            <a:ext cx="594995" cy="251460"/>
          </a:xfrm>
          <a:custGeom>
            <a:avLst/>
            <a:gdLst/>
            <a:ahLst/>
            <a:cxnLst/>
            <a:rect l="l" t="t" r="r" b="b"/>
            <a:pathLst>
              <a:path w="594995" h="251460">
                <a:moveTo>
                  <a:pt x="0" y="251301"/>
                </a:moveTo>
                <a:lnTo>
                  <a:pt x="594611" y="251301"/>
                </a:lnTo>
                <a:lnTo>
                  <a:pt x="594611" y="0"/>
                </a:lnTo>
                <a:lnTo>
                  <a:pt x="0" y="0"/>
                </a:lnTo>
                <a:lnTo>
                  <a:pt x="0" y="251301"/>
                </a:lnTo>
                <a:close/>
              </a:path>
            </a:pathLst>
          </a:custGeom>
          <a:solidFill>
            <a:srgbClr val="FFFFFF"/>
          </a:solidFill>
        </p:spPr>
        <p:txBody>
          <a:bodyPr wrap="square" lIns="0" tIns="0" rIns="0" bIns="0" rtlCol="0"/>
          <a:lstStyle/>
          <a:p/>
        </p:txBody>
      </p:sp>
      <p:sp>
        <p:nvSpPr>
          <p:cNvPr id="133" name="object 133"/>
          <p:cNvSpPr txBox="1"/>
          <p:nvPr/>
        </p:nvSpPr>
        <p:spPr>
          <a:xfrm>
            <a:off x="7767987" y="2860307"/>
            <a:ext cx="567690" cy="299720"/>
          </a:xfrm>
          <a:prstGeom prst="rect">
            <a:avLst/>
          </a:prstGeom>
        </p:spPr>
        <p:txBody>
          <a:bodyPr vert="horz" wrap="square" lIns="0" tIns="12700" rIns="0" bIns="0" rtlCol="0">
            <a:spAutoFit/>
          </a:bodyPr>
          <a:lstStyle/>
          <a:p>
            <a:pPr marL="93980">
              <a:lnSpc>
                <a:spcPct val="100000"/>
              </a:lnSpc>
              <a:spcBef>
                <a:spcPts val="100"/>
              </a:spcBef>
            </a:pPr>
            <a:r>
              <a:rPr sz="1800" b="1" spc="-225" dirty="0">
                <a:latin typeface="Arial" panose="020B0604020202020204"/>
                <a:cs typeface="Arial" panose="020B0604020202020204"/>
              </a:rPr>
              <a:t>ALU</a:t>
            </a:r>
            <a:endParaRPr sz="1800">
              <a:latin typeface="Arial" panose="020B0604020202020204"/>
              <a:cs typeface="Arial" panose="020B0604020202020204"/>
            </a:endParaRPr>
          </a:p>
        </p:txBody>
      </p:sp>
      <p:sp>
        <p:nvSpPr>
          <p:cNvPr id="134" name="object 134"/>
          <p:cNvSpPr/>
          <p:nvPr/>
        </p:nvSpPr>
        <p:spPr>
          <a:xfrm>
            <a:off x="7754651" y="2725077"/>
            <a:ext cx="594995" cy="154305"/>
          </a:xfrm>
          <a:custGeom>
            <a:avLst/>
            <a:gdLst/>
            <a:ahLst/>
            <a:cxnLst/>
            <a:rect l="l" t="t" r="r" b="b"/>
            <a:pathLst>
              <a:path w="594995" h="154305">
                <a:moveTo>
                  <a:pt x="594612" y="0"/>
                </a:moveTo>
                <a:lnTo>
                  <a:pt x="0" y="0"/>
                </a:lnTo>
                <a:lnTo>
                  <a:pt x="0" y="153965"/>
                </a:lnTo>
                <a:lnTo>
                  <a:pt x="594612" y="153965"/>
                </a:lnTo>
                <a:lnTo>
                  <a:pt x="594612" y="0"/>
                </a:lnTo>
                <a:close/>
              </a:path>
            </a:pathLst>
          </a:custGeom>
          <a:solidFill>
            <a:srgbClr val="4675A3"/>
          </a:solidFill>
        </p:spPr>
        <p:txBody>
          <a:bodyPr wrap="square" lIns="0" tIns="0" rIns="0" bIns="0" rtlCol="0"/>
          <a:lstStyle/>
          <a:p/>
        </p:txBody>
      </p:sp>
      <p:sp>
        <p:nvSpPr>
          <p:cNvPr id="135" name="object 135"/>
          <p:cNvSpPr/>
          <p:nvPr/>
        </p:nvSpPr>
        <p:spPr>
          <a:xfrm>
            <a:off x="7753007" y="3133477"/>
            <a:ext cx="599440" cy="154305"/>
          </a:xfrm>
          <a:custGeom>
            <a:avLst/>
            <a:gdLst/>
            <a:ahLst/>
            <a:cxnLst/>
            <a:rect l="l" t="t" r="r" b="b"/>
            <a:pathLst>
              <a:path w="599440" h="154304">
                <a:moveTo>
                  <a:pt x="598865" y="0"/>
                </a:moveTo>
                <a:lnTo>
                  <a:pt x="0" y="0"/>
                </a:lnTo>
                <a:lnTo>
                  <a:pt x="0" y="153965"/>
                </a:lnTo>
                <a:lnTo>
                  <a:pt x="598865" y="153965"/>
                </a:lnTo>
                <a:lnTo>
                  <a:pt x="598865" y="0"/>
                </a:lnTo>
                <a:close/>
              </a:path>
            </a:pathLst>
          </a:custGeom>
          <a:solidFill>
            <a:srgbClr val="A74A44"/>
          </a:solidFill>
        </p:spPr>
        <p:txBody>
          <a:bodyPr wrap="square" lIns="0" tIns="0" rIns="0" bIns="0" rtlCol="0"/>
          <a:lstStyle/>
          <a:p/>
        </p:txBody>
      </p:sp>
      <p:sp>
        <p:nvSpPr>
          <p:cNvPr id="136" name="object 136"/>
          <p:cNvSpPr/>
          <p:nvPr/>
        </p:nvSpPr>
        <p:spPr>
          <a:xfrm>
            <a:off x="5144610" y="2725077"/>
            <a:ext cx="603250" cy="562610"/>
          </a:xfrm>
          <a:custGeom>
            <a:avLst/>
            <a:gdLst/>
            <a:ahLst/>
            <a:cxnLst/>
            <a:rect l="l" t="t" r="r" b="b"/>
            <a:pathLst>
              <a:path w="603250" h="562610">
                <a:moveTo>
                  <a:pt x="603121" y="0"/>
                </a:moveTo>
                <a:lnTo>
                  <a:pt x="0" y="0"/>
                </a:lnTo>
                <a:lnTo>
                  <a:pt x="0" y="562366"/>
                </a:lnTo>
                <a:lnTo>
                  <a:pt x="603121" y="562366"/>
                </a:lnTo>
                <a:lnTo>
                  <a:pt x="603121" y="0"/>
                </a:lnTo>
                <a:close/>
              </a:path>
            </a:pathLst>
          </a:custGeom>
          <a:solidFill>
            <a:srgbClr val="FFFFFF">
              <a:alpha val="90199"/>
            </a:srgbClr>
          </a:solidFill>
        </p:spPr>
        <p:txBody>
          <a:bodyPr wrap="square" lIns="0" tIns="0" rIns="0" bIns="0" rtlCol="0"/>
          <a:lstStyle/>
          <a:p/>
        </p:txBody>
      </p:sp>
      <p:sp>
        <p:nvSpPr>
          <p:cNvPr id="137" name="object 137"/>
          <p:cNvSpPr/>
          <p:nvPr/>
        </p:nvSpPr>
        <p:spPr>
          <a:xfrm>
            <a:off x="5144609" y="2725077"/>
            <a:ext cx="603250" cy="562610"/>
          </a:xfrm>
          <a:custGeom>
            <a:avLst/>
            <a:gdLst/>
            <a:ahLst/>
            <a:cxnLst/>
            <a:rect l="l" t="t" r="r" b="b"/>
            <a:pathLst>
              <a:path w="603250" h="562610">
                <a:moveTo>
                  <a:pt x="0" y="0"/>
                </a:moveTo>
                <a:lnTo>
                  <a:pt x="603121" y="0"/>
                </a:lnTo>
                <a:lnTo>
                  <a:pt x="603121" y="562365"/>
                </a:lnTo>
                <a:lnTo>
                  <a:pt x="0" y="562365"/>
                </a:lnTo>
                <a:lnTo>
                  <a:pt x="0" y="0"/>
                </a:lnTo>
                <a:close/>
              </a:path>
            </a:pathLst>
          </a:custGeom>
          <a:ln w="31749">
            <a:solidFill>
              <a:srgbClr val="000000"/>
            </a:solidFill>
          </a:ln>
        </p:spPr>
        <p:txBody>
          <a:bodyPr wrap="square" lIns="0" tIns="0" rIns="0" bIns="0" rtlCol="0"/>
          <a:lstStyle/>
          <a:p/>
        </p:txBody>
      </p:sp>
      <p:sp>
        <p:nvSpPr>
          <p:cNvPr id="138" name="object 138"/>
          <p:cNvSpPr/>
          <p:nvPr/>
        </p:nvSpPr>
        <p:spPr>
          <a:xfrm>
            <a:off x="6008949" y="2725077"/>
            <a:ext cx="603250" cy="562610"/>
          </a:xfrm>
          <a:custGeom>
            <a:avLst/>
            <a:gdLst/>
            <a:ahLst/>
            <a:cxnLst/>
            <a:rect l="l" t="t" r="r" b="b"/>
            <a:pathLst>
              <a:path w="603250" h="562610">
                <a:moveTo>
                  <a:pt x="603124" y="0"/>
                </a:moveTo>
                <a:lnTo>
                  <a:pt x="0" y="0"/>
                </a:lnTo>
                <a:lnTo>
                  <a:pt x="0" y="562366"/>
                </a:lnTo>
                <a:lnTo>
                  <a:pt x="603124" y="562366"/>
                </a:lnTo>
                <a:lnTo>
                  <a:pt x="603124" y="0"/>
                </a:lnTo>
                <a:close/>
              </a:path>
            </a:pathLst>
          </a:custGeom>
          <a:solidFill>
            <a:srgbClr val="FFFFFF">
              <a:alpha val="90199"/>
            </a:srgbClr>
          </a:solidFill>
        </p:spPr>
        <p:txBody>
          <a:bodyPr wrap="square" lIns="0" tIns="0" rIns="0" bIns="0" rtlCol="0"/>
          <a:lstStyle/>
          <a:p/>
        </p:txBody>
      </p:sp>
      <p:sp>
        <p:nvSpPr>
          <p:cNvPr id="139" name="object 139"/>
          <p:cNvSpPr/>
          <p:nvPr/>
        </p:nvSpPr>
        <p:spPr>
          <a:xfrm>
            <a:off x="6008949" y="2725077"/>
            <a:ext cx="603250" cy="562610"/>
          </a:xfrm>
          <a:custGeom>
            <a:avLst/>
            <a:gdLst/>
            <a:ahLst/>
            <a:cxnLst/>
            <a:rect l="l" t="t" r="r" b="b"/>
            <a:pathLst>
              <a:path w="603250" h="562610">
                <a:moveTo>
                  <a:pt x="0" y="0"/>
                </a:moveTo>
                <a:lnTo>
                  <a:pt x="603124" y="0"/>
                </a:lnTo>
                <a:lnTo>
                  <a:pt x="603124" y="562365"/>
                </a:lnTo>
                <a:lnTo>
                  <a:pt x="0" y="562365"/>
                </a:lnTo>
                <a:lnTo>
                  <a:pt x="0" y="0"/>
                </a:lnTo>
                <a:close/>
              </a:path>
            </a:pathLst>
          </a:custGeom>
          <a:ln w="31749">
            <a:solidFill>
              <a:srgbClr val="000000"/>
            </a:solidFill>
          </a:ln>
        </p:spPr>
        <p:txBody>
          <a:bodyPr wrap="square" lIns="0" tIns="0" rIns="0" bIns="0" rtlCol="0"/>
          <a:lstStyle/>
          <a:p/>
        </p:txBody>
      </p:sp>
      <p:sp>
        <p:nvSpPr>
          <p:cNvPr id="140" name="object 140"/>
          <p:cNvSpPr/>
          <p:nvPr/>
        </p:nvSpPr>
        <p:spPr>
          <a:xfrm>
            <a:off x="6877546" y="2728984"/>
            <a:ext cx="603250" cy="562610"/>
          </a:xfrm>
          <a:custGeom>
            <a:avLst/>
            <a:gdLst/>
            <a:ahLst/>
            <a:cxnLst/>
            <a:rect l="l" t="t" r="r" b="b"/>
            <a:pathLst>
              <a:path w="603250" h="562610">
                <a:moveTo>
                  <a:pt x="0" y="0"/>
                </a:moveTo>
                <a:lnTo>
                  <a:pt x="603125" y="0"/>
                </a:lnTo>
                <a:lnTo>
                  <a:pt x="603125" y="562365"/>
                </a:lnTo>
                <a:lnTo>
                  <a:pt x="0" y="562365"/>
                </a:lnTo>
                <a:lnTo>
                  <a:pt x="0" y="0"/>
                </a:lnTo>
                <a:close/>
              </a:path>
            </a:pathLst>
          </a:custGeom>
          <a:ln w="31749">
            <a:solidFill>
              <a:srgbClr val="000000"/>
            </a:solidFill>
          </a:ln>
        </p:spPr>
        <p:txBody>
          <a:bodyPr wrap="square" lIns="0" tIns="0" rIns="0" bIns="0" rtlCol="0"/>
          <a:lstStyle/>
          <a:p/>
        </p:txBody>
      </p:sp>
      <p:sp>
        <p:nvSpPr>
          <p:cNvPr id="141" name="object 141"/>
          <p:cNvSpPr/>
          <p:nvPr/>
        </p:nvSpPr>
        <p:spPr>
          <a:xfrm>
            <a:off x="7746140" y="2728984"/>
            <a:ext cx="603250" cy="562610"/>
          </a:xfrm>
          <a:custGeom>
            <a:avLst/>
            <a:gdLst/>
            <a:ahLst/>
            <a:cxnLst/>
            <a:rect l="l" t="t" r="r" b="b"/>
            <a:pathLst>
              <a:path w="603250" h="562610">
                <a:moveTo>
                  <a:pt x="0" y="0"/>
                </a:moveTo>
                <a:lnTo>
                  <a:pt x="603125" y="0"/>
                </a:lnTo>
                <a:lnTo>
                  <a:pt x="603125" y="562365"/>
                </a:lnTo>
                <a:lnTo>
                  <a:pt x="0" y="562365"/>
                </a:lnTo>
                <a:lnTo>
                  <a:pt x="0" y="0"/>
                </a:lnTo>
                <a:close/>
              </a:path>
            </a:pathLst>
          </a:custGeom>
          <a:ln w="31749">
            <a:solidFill>
              <a:srgbClr val="000000"/>
            </a:solidFill>
          </a:ln>
        </p:spPr>
        <p:txBody>
          <a:bodyPr wrap="square" lIns="0" tIns="0" rIns="0" bIns="0" rtlCol="0"/>
          <a:lstStyle/>
          <a:p/>
        </p:txBody>
      </p:sp>
      <p:sp>
        <p:nvSpPr>
          <p:cNvPr id="142" name="object 142"/>
          <p:cNvSpPr/>
          <p:nvPr/>
        </p:nvSpPr>
        <p:spPr>
          <a:xfrm>
            <a:off x="5148865" y="3619967"/>
            <a:ext cx="594995" cy="564515"/>
          </a:xfrm>
          <a:custGeom>
            <a:avLst/>
            <a:gdLst/>
            <a:ahLst/>
            <a:cxnLst/>
            <a:rect l="l" t="t" r="r" b="b"/>
            <a:pathLst>
              <a:path w="594995" h="564514">
                <a:moveTo>
                  <a:pt x="0" y="0"/>
                </a:moveTo>
                <a:lnTo>
                  <a:pt x="594609" y="0"/>
                </a:lnTo>
                <a:lnTo>
                  <a:pt x="594609" y="563916"/>
                </a:lnTo>
                <a:lnTo>
                  <a:pt x="0" y="563916"/>
                </a:lnTo>
                <a:lnTo>
                  <a:pt x="0" y="0"/>
                </a:lnTo>
                <a:close/>
              </a:path>
            </a:pathLst>
          </a:custGeom>
          <a:ln w="31749">
            <a:solidFill>
              <a:srgbClr val="000000"/>
            </a:solidFill>
          </a:ln>
        </p:spPr>
        <p:txBody>
          <a:bodyPr wrap="square" lIns="0" tIns="0" rIns="0" bIns="0" rtlCol="0"/>
          <a:lstStyle/>
          <a:p/>
        </p:txBody>
      </p:sp>
      <p:sp>
        <p:nvSpPr>
          <p:cNvPr id="143" name="object 143"/>
          <p:cNvSpPr/>
          <p:nvPr/>
        </p:nvSpPr>
        <p:spPr>
          <a:xfrm>
            <a:off x="6019128" y="3619967"/>
            <a:ext cx="594995" cy="564515"/>
          </a:xfrm>
          <a:custGeom>
            <a:avLst/>
            <a:gdLst/>
            <a:ahLst/>
            <a:cxnLst/>
            <a:rect l="l" t="t" r="r" b="b"/>
            <a:pathLst>
              <a:path w="594995" h="564514">
                <a:moveTo>
                  <a:pt x="594610" y="0"/>
                </a:moveTo>
                <a:lnTo>
                  <a:pt x="0" y="0"/>
                </a:lnTo>
                <a:lnTo>
                  <a:pt x="0" y="563916"/>
                </a:lnTo>
                <a:lnTo>
                  <a:pt x="594610" y="563916"/>
                </a:lnTo>
                <a:lnTo>
                  <a:pt x="594610" y="0"/>
                </a:lnTo>
                <a:close/>
              </a:path>
            </a:pathLst>
          </a:custGeom>
          <a:solidFill>
            <a:srgbClr val="FFFFFF">
              <a:alpha val="90199"/>
            </a:srgbClr>
          </a:solidFill>
        </p:spPr>
        <p:txBody>
          <a:bodyPr wrap="square" lIns="0" tIns="0" rIns="0" bIns="0" rtlCol="0"/>
          <a:lstStyle/>
          <a:p/>
        </p:txBody>
      </p:sp>
      <p:sp>
        <p:nvSpPr>
          <p:cNvPr id="144" name="object 144"/>
          <p:cNvSpPr/>
          <p:nvPr/>
        </p:nvSpPr>
        <p:spPr>
          <a:xfrm>
            <a:off x="6019127" y="3619967"/>
            <a:ext cx="594995" cy="564515"/>
          </a:xfrm>
          <a:custGeom>
            <a:avLst/>
            <a:gdLst/>
            <a:ahLst/>
            <a:cxnLst/>
            <a:rect l="l" t="t" r="r" b="b"/>
            <a:pathLst>
              <a:path w="594995" h="564514">
                <a:moveTo>
                  <a:pt x="0" y="0"/>
                </a:moveTo>
                <a:lnTo>
                  <a:pt x="594610" y="0"/>
                </a:lnTo>
                <a:lnTo>
                  <a:pt x="594610" y="563916"/>
                </a:lnTo>
                <a:lnTo>
                  <a:pt x="0" y="563916"/>
                </a:lnTo>
                <a:lnTo>
                  <a:pt x="0" y="0"/>
                </a:lnTo>
                <a:close/>
              </a:path>
            </a:pathLst>
          </a:custGeom>
          <a:ln w="31749">
            <a:solidFill>
              <a:srgbClr val="000000"/>
            </a:solidFill>
          </a:ln>
        </p:spPr>
        <p:txBody>
          <a:bodyPr wrap="square" lIns="0" tIns="0" rIns="0" bIns="0" rtlCol="0"/>
          <a:lstStyle/>
          <a:p/>
        </p:txBody>
      </p:sp>
      <p:sp>
        <p:nvSpPr>
          <p:cNvPr id="145" name="object 145"/>
          <p:cNvSpPr/>
          <p:nvPr/>
        </p:nvSpPr>
        <p:spPr>
          <a:xfrm>
            <a:off x="6883930" y="3619967"/>
            <a:ext cx="594995" cy="564515"/>
          </a:xfrm>
          <a:custGeom>
            <a:avLst/>
            <a:gdLst/>
            <a:ahLst/>
            <a:cxnLst/>
            <a:rect l="l" t="t" r="r" b="b"/>
            <a:pathLst>
              <a:path w="594995" h="564514">
                <a:moveTo>
                  <a:pt x="594610" y="0"/>
                </a:moveTo>
                <a:lnTo>
                  <a:pt x="0" y="0"/>
                </a:lnTo>
                <a:lnTo>
                  <a:pt x="0" y="563916"/>
                </a:lnTo>
                <a:lnTo>
                  <a:pt x="594610" y="563916"/>
                </a:lnTo>
                <a:lnTo>
                  <a:pt x="594610" y="0"/>
                </a:lnTo>
                <a:close/>
              </a:path>
            </a:pathLst>
          </a:custGeom>
          <a:solidFill>
            <a:srgbClr val="FFFFFF">
              <a:alpha val="90199"/>
            </a:srgbClr>
          </a:solidFill>
        </p:spPr>
        <p:txBody>
          <a:bodyPr wrap="square" lIns="0" tIns="0" rIns="0" bIns="0" rtlCol="0"/>
          <a:lstStyle/>
          <a:p/>
        </p:txBody>
      </p:sp>
      <p:sp>
        <p:nvSpPr>
          <p:cNvPr id="146" name="object 146"/>
          <p:cNvSpPr/>
          <p:nvPr/>
        </p:nvSpPr>
        <p:spPr>
          <a:xfrm>
            <a:off x="6883930" y="3619967"/>
            <a:ext cx="594995" cy="564515"/>
          </a:xfrm>
          <a:custGeom>
            <a:avLst/>
            <a:gdLst/>
            <a:ahLst/>
            <a:cxnLst/>
            <a:rect l="l" t="t" r="r" b="b"/>
            <a:pathLst>
              <a:path w="594995" h="564514">
                <a:moveTo>
                  <a:pt x="0" y="0"/>
                </a:moveTo>
                <a:lnTo>
                  <a:pt x="594610" y="0"/>
                </a:lnTo>
                <a:lnTo>
                  <a:pt x="594610" y="563916"/>
                </a:lnTo>
                <a:lnTo>
                  <a:pt x="0" y="563916"/>
                </a:lnTo>
                <a:lnTo>
                  <a:pt x="0" y="0"/>
                </a:lnTo>
                <a:close/>
              </a:path>
            </a:pathLst>
          </a:custGeom>
          <a:ln w="31749">
            <a:solidFill>
              <a:srgbClr val="000000"/>
            </a:solidFill>
          </a:ln>
        </p:spPr>
        <p:txBody>
          <a:bodyPr wrap="square" lIns="0" tIns="0" rIns="0" bIns="0" rtlCol="0"/>
          <a:lstStyle/>
          <a:p/>
        </p:txBody>
      </p:sp>
      <p:sp>
        <p:nvSpPr>
          <p:cNvPr id="147" name="object 147"/>
          <p:cNvSpPr/>
          <p:nvPr/>
        </p:nvSpPr>
        <p:spPr>
          <a:xfrm>
            <a:off x="7754651" y="3618401"/>
            <a:ext cx="594995" cy="564515"/>
          </a:xfrm>
          <a:custGeom>
            <a:avLst/>
            <a:gdLst/>
            <a:ahLst/>
            <a:cxnLst/>
            <a:rect l="l" t="t" r="r" b="b"/>
            <a:pathLst>
              <a:path w="594995" h="564514">
                <a:moveTo>
                  <a:pt x="0" y="0"/>
                </a:moveTo>
                <a:lnTo>
                  <a:pt x="594610" y="0"/>
                </a:lnTo>
                <a:lnTo>
                  <a:pt x="594610" y="563916"/>
                </a:lnTo>
                <a:lnTo>
                  <a:pt x="0" y="563916"/>
                </a:lnTo>
                <a:lnTo>
                  <a:pt x="0" y="0"/>
                </a:lnTo>
                <a:close/>
              </a:path>
            </a:pathLst>
          </a:custGeom>
          <a:ln w="31749">
            <a:solidFill>
              <a:srgbClr val="000000"/>
            </a:solidFill>
          </a:ln>
        </p:spPr>
        <p:txBody>
          <a:bodyPr wrap="square" lIns="0" tIns="0" rIns="0" bIns="0" rtlCol="0"/>
          <a:lstStyle/>
          <a:p/>
        </p:txBody>
      </p:sp>
      <p:sp>
        <p:nvSpPr>
          <p:cNvPr id="148" name="object 148"/>
          <p:cNvSpPr/>
          <p:nvPr/>
        </p:nvSpPr>
        <p:spPr>
          <a:xfrm>
            <a:off x="5148865" y="4516407"/>
            <a:ext cx="599440" cy="564515"/>
          </a:xfrm>
          <a:custGeom>
            <a:avLst/>
            <a:gdLst/>
            <a:ahLst/>
            <a:cxnLst/>
            <a:rect l="l" t="t" r="r" b="b"/>
            <a:pathLst>
              <a:path w="599439"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149" name="object 149"/>
          <p:cNvSpPr/>
          <p:nvPr/>
        </p:nvSpPr>
        <p:spPr>
          <a:xfrm>
            <a:off x="6012780" y="4517962"/>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150" name="object 150"/>
          <p:cNvSpPr/>
          <p:nvPr/>
        </p:nvSpPr>
        <p:spPr>
          <a:xfrm>
            <a:off x="6877546" y="4513276"/>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151" name="object 151"/>
          <p:cNvSpPr/>
          <p:nvPr/>
        </p:nvSpPr>
        <p:spPr>
          <a:xfrm>
            <a:off x="7754651" y="4517962"/>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152" name="object 152"/>
          <p:cNvSpPr/>
          <p:nvPr/>
        </p:nvSpPr>
        <p:spPr>
          <a:xfrm>
            <a:off x="7753008" y="5412846"/>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153" name="object 153"/>
          <p:cNvSpPr/>
          <p:nvPr/>
        </p:nvSpPr>
        <p:spPr>
          <a:xfrm>
            <a:off x="6877546" y="5409714"/>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154" name="object 154"/>
          <p:cNvSpPr/>
          <p:nvPr/>
        </p:nvSpPr>
        <p:spPr>
          <a:xfrm>
            <a:off x="6012780" y="5409714"/>
            <a:ext cx="599440" cy="564515"/>
          </a:xfrm>
          <a:custGeom>
            <a:avLst/>
            <a:gdLst/>
            <a:ahLst/>
            <a:cxnLst/>
            <a:rect l="l" t="t" r="r" b="b"/>
            <a:pathLst>
              <a:path w="599440"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155" name="object 155"/>
          <p:cNvSpPr/>
          <p:nvPr/>
        </p:nvSpPr>
        <p:spPr>
          <a:xfrm>
            <a:off x="5146738" y="5409714"/>
            <a:ext cx="599440" cy="564515"/>
          </a:xfrm>
          <a:custGeom>
            <a:avLst/>
            <a:gdLst/>
            <a:ahLst/>
            <a:cxnLst/>
            <a:rect l="l" t="t" r="r" b="b"/>
            <a:pathLst>
              <a:path w="599439" h="564514">
                <a:moveTo>
                  <a:pt x="0" y="0"/>
                </a:moveTo>
                <a:lnTo>
                  <a:pt x="598865" y="0"/>
                </a:lnTo>
                <a:lnTo>
                  <a:pt x="598865" y="563916"/>
                </a:lnTo>
                <a:lnTo>
                  <a:pt x="0" y="563916"/>
                </a:lnTo>
                <a:lnTo>
                  <a:pt x="0" y="0"/>
                </a:lnTo>
                <a:close/>
              </a:path>
            </a:pathLst>
          </a:custGeom>
          <a:ln w="31749">
            <a:solidFill>
              <a:srgbClr val="000000"/>
            </a:solidFill>
          </a:ln>
        </p:spPr>
        <p:txBody>
          <a:bodyPr wrap="square" lIns="0" tIns="0" rIns="0" bIns="0" rtlCol="0"/>
          <a:lstStyle/>
          <a:p/>
        </p:txBody>
      </p:sp>
      <p:sp>
        <p:nvSpPr>
          <p:cNvPr id="156" name="object 156"/>
          <p:cNvSpPr/>
          <p:nvPr/>
        </p:nvSpPr>
        <p:spPr>
          <a:xfrm>
            <a:off x="1917044" y="2799534"/>
            <a:ext cx="716915" cy="708660"/>
          </a:xfrm>
          <a:custGeom>
            <a:avLst/>
            <a:gdLst/>
            <a:ahLst/>
            <a:cxnLst/>
            <a:rect l="l" t="t" r="r" b="b"/>
            <a:pathLst>
              <a:path w="716914" h="708660">
                <a:moveTo>
                  <a:pt x="0" y="0"/>
                </a:moveTo>
                <a:lnTo>
                  <a:pt x="716549" y="708338"/>
                </a:lnTo>
              </a:path>
            </a:pathLst>
          </a:custGeom>
          <a:ln w="28574">
            <a:solidFill>
              <a:srgbClr val="FF2600"/>
            </a:solidFill>
          </a:ln>
        </p:spPr>
        <p:txBody>
          <a:bodyPr wrap="square" lIns="0" tIns="0" rIns="0" bIns="0" rtlCol="0"/>
          <a:lstStyle/>
          <a:p/>
        </p:txBody>
      </p:sp>
      <p:sp>
        <p:nvSpPr>
          <p:cNvPr id="157" name="object 157"/>
          <p:cNvSpPr/>
          <p:nvPr/>
        </p:nvSpPr>
        <p:spPr>
          <a:xfrm>
            <a:off x="2552169" y="3426571"/>
            <a:ext cx="100596" cy="100252"/>
          </a:xfrm>
          <a:prstGeom prst="rect">
            <a:avLst/>
          </a:prstGeom>
          <a:blipFill>
            <a:blip r:embed="rId12" cstate="print"/>
            <a:stretch>
              <a:fillRect/>
            </a:stretch>
          </a:blipFill>
        </p:spPr>
        <p:txBody>
          <a:bodyPr wrap="square" lIns="0" tIns="0" rIns="0" bIns="0" rtlCol="0"/>
          <a:lstStyle/>
          <a:p/>
        </p:txBody>
      </p:sp>
      <p:sp>
        <p:nvSpPr>
          <p:cNvPr id="158" name="object 158"/>
          <p:cNvSpPr/>
          <p:nvPr/>
        </p:nvSpPr>
        <p:spPr>
          <a:xfrm>
            <a:off x="1963485" y="3321768"/>
            <a:ext cx="619125" cy="305435"/>
          </a:xfrm>
          <a:custGeom>
            <a:avLst/>
            <a:gdLst/>
            <a:ahLst/>
            <a:cxnLst/>
            <a:rect l="l" t="t" r="r" b="b"/>
            <a:pathLst>
              <a:path w="619125" h="305435">
                <a:moveTo>
                  <a:pt x="0" y="0"/>
                </a:moveTo>
                <a:lnTo>
                  <a:pt x="618661" y="305249"/>
                </a:lnTo>
              </a:path>
            </a:pathLst>
          </a:custGeom>
          <a:ln w="28574">
            <a:solidFill>
              <a:srgbClr val="FF2600"/>
            </a:solidFill>
          </a:ln>
        </p:spPr>
        <p:txBody>
          <a:bodyPr wrap="square" lIns="0" tIns="0" rIns="0" bIns="0" rtlCol="0"/>
          <a:lstStyle/>
          <a:p/>
        </p:txBody>
      </p:sp>
      <p:sp>
        <p:nvSpPr>
          <p:cNvPr id="159" name="object 159"/>
          <p:cNvSpPr/>
          <p:nvPr/>
        </p:nvSpPr>
        <p:spPr>
          <a:xfrm>
            <a:off x="2500086" y="3553397"/>
            <a:ext cx="106236" cy="95370"/>
          </a:xfrm>
          <a:prstGeom prst="rect">
            <a:avLst/>
          </a:prstGeom>
          <a:blipFill>
            <a:blip r:embed="rId13" cstate="print"/>
            <a:stretch>
              <a:fillRect/>
            </a:stretch>
          </a:blipFill>
        </p:spPr>
        <p:txBody>
          <a:bodyPr wrap="square" lIns="0" tIns="0" rIns="0" bIns="0" rtlCol="0"/>
          <a:lstStyle/>
          <a:p/>
        </p:txBody>
      </p:sp>
      <p:sp>
        <p:nvSpPr>
          <p:cNvPr id="160" name="object 160"/>
          <p:cNvSpPr/>
          <p:nvPr/>
        </p:nvSpPr>
        <p:spPr>
          <a:xfrm>
            <a:off x="1963485" y="3650875"/>
            <a:ext cx="619125" cy="305435"/>
          </a:xfrm>
          <a:custGeom>
            <a:avLst/>
            <a:gdLst/>
            <a:ahLst/>
            <a:cxnLst/>
            <a:rect l="l" t="t" r="r" b="b"/>
            <a:pathLst>
              <a:path w="619125" h="305435">
                <a:moveTo>
                  <a:pt x="0" y="305249"/>
                </a:moveTo>
                <a:lnTo>
                  <a:pt x="618661" y="0"/>
                </a:lnTo>
              </a:path>
            </a:pathLst>
          </a:custGeom>
          <a:ln w="28574">
            <a:solidFill>
              <a:srgbClr val="FF2600"/>
            </a:solidFill>
          </a:ln>
        </p:spPr>
        <p:txBody>
          <a:bodyPr wrap="square" lIns="0" tIns="0" rIns="0" bIns="0" rtlCol="0"/>
          <a:lstStyle/>
          <a:p/>
        </p:txBody>
      </p:sp>
      <p:sp>
        <p:nvSpPr>
          <p:cNvPr id="161" name="object 161"/>
          <p:cNvSpPr/>
          <p:nvPr/>
        </p:nvSpPr>
        <p:spPr>
          <a:xfrm>
            <a:off x="2500086" y="3629125"/>
            <a:ext cx="106236" cy="95370"/>
          </a:xfrm>
          <a:prstGeom prst="rect">
            <a:avLst/>
          </a:prstGeom>
          <a:blipFill>
            <a:blip r:embed="rId14" cstate="print"/>
            <a:stretch>
              <a:fillRect/>
            </a:stretch>
          </a:blipFill>
        </p:spPr>
        <p:txBody>
          <a:bodyPr wrap="square" lIns="0" tIns="0" rIns="0" bIns="0" rtlCol="0"/>
          <a:lstStyle/>
          <a:p/>
        </p:txBody>
      </p:sp>
      <p:sp>
        <p:nvSpPr>
          <p:cNvPr id="162" name="object 162"/>
          <p:cNvSpPr/>
          <p:nvPr/>
        </p:nvSpPr>
        <p:spPr>
          <a:xfrm>
            <a:off x="1917044" y="3770020"/>
            <a:ext cx="716915" cy="708660"/>
          </a:xfrm>
          <a:custGeom>
            <a:avLst/>
            <a:gdLst/>
            <a:ahLst/>
            <a:cxnLst/>
            <a:rect l="l" t="t" r="r" b="b"/>
            <a:pathLst>
              <a:path w="716914" h="708660">
                <a:moveTo>
                  <a:pt x="0" y="708339"/>
                </a:moveTo>
                <a:lnTo>
                  <a:pt x="716549" y="0"/>
                </a:lnTo>
              </a:path>
            </a:pathLst>
          </a:custGeom>
          <a:ln w="28574">
            <a:solidFill>
              <a:srgbClr val="FF2600"/>
            </a:solidFill>
          </a:ln>
        </p:spPr>
        <p:txBody>
          <a:bodyPr wrap="square" lIns="0" tIns="0" rIns="0" bIns="0" rtlCol="0"/>
          <a:lstStyle/>
          <a:p/>
        </p:txBody>
      </p:sp>
      <p:sp>
        <p:nvSpPr>
          <p:cNvPr id="163" name="object 163"/>
          <p:cNvSpPr/>
          <p:nvPr/>
        </p:nvSpPr>
        <p:spPr>
          <a:xfrm>
            <a:off x="2552170" y="3751068"/>
            <a:ext cx="100595" cy="100252"/>
          </a:xfrm>
          <a:prstGeom prst="rect">
            <a:avLst/>
          </a:prstGeom>
          <a:blipFill>
            <a:blip r:embed="rId15" cstate="print"/>
            <a:stretch>
              <a:fillRect/>
            </a:stretch>
          </a:blipFill>
        </p:spPr>
        <p:txBody>
          <a:bodyPr wrap="square" lIns="0" tIns="0" rIns="0" bIns="0" rtlCol="0"/>
          <a:lstStyle/>
          <a:p/>
        </p:txBody>
      </p:sp>
      <p:sp>
        <p:nvSpPr>
          <p:cNvPr id="164" name="object 164"/>
          <p:cNvSpPr/>
          <p:nvPr/>
        </p:nvSpPr>
        <p:spPr>
          <a:xfrm>
            <a:off x="1268255" y="2631909"/>
            <a:ext cx="351155" cy="0"/>
          </a:xfrm>
          <a:custGeom>
            <a:avLst/>
            <a:gdLst/>
            <a:ahLst/>
            <a:cxnLst/>
            <a:rect l="l" t="t" r="r" b="b"/>
            <a:pathLst>
              <a:path w="351155">
                <a:moveTo>
                  <a:pt x="0" y="0"/>
                </a:moveTo>
                <a:lnTo>
                  <a:pt x="350867" y="0"/>
                </a:lnTo>
              </a:path>
            </a:pathLst>
          </a:custGeom>
          <a:ln w="28574">
            <a:solidFill>
              <a:srgbClr val="0433FF"/>
            </a:solidFill>
          </a:ln>
        </p:spPr>
        <p:txBody>
          <a:bodyPr wrap="square" lIns="0" tIns="0" rIns="0" bIns="0" rtlCol="0"/>
          <a:lstStyle/>
          <a:p/>
        </p:txBody>
      </p:sp>
      <p:sp>
        <p:nvSpPr>
          <p:cNvPr id="165" name="object 165"/>
          <p:cNvSpPr/>
          <p:nvPr/>
        </p:nvSpPr>
        <p:spPr>
          <a:xfrm>
            <a:off x="1545675" y="2579893"/>
            <a:ext cx="100406" cy="104033"/>
          </a:xfrm>
          <a:prstGeom prst="rect">
            <a:avLst/>
          </a:prstGeom>
          <a:blipFill>
            <a:blip r:embed="rId16" cstate="print"/>
            <a:stretch>
              <a:fillRect/>
            </a:stretch>
          </a:blipFill>
        </p:spPr>
        <p:txBody>
          <a:bodyPr wrap="square" lIns="0" tIns="0" rIns="0" bIns="0" rtlCol="0"/>
          <a:lstStyle/>
          <a:p/>
        </p:txBody>
      </p:sp>
      <p:sp>
        <p:nvSpPr>
          <p:cNvPr id="166" name="object 166"/>
          <p:cNvSpPr/>
          <p:nvPr/>
        </p:nvSpPr>
        <p:spPr>
          <a:xfrm>
            <a:off x="1268255" y="2742918"/>
            <a:ext cx="351155" cy="0"/>
          </a:xfrm>
          <a:custGeom>
            <a:avLst/>
            <a:gdLst/>
            <a:ahLst/>
            <a:cxnLst/>
            <a:rect l="l" t="t" r="r" b="b"/>
            <a:pathLst>
              <a:path w="351155">
                <a:moveTo>
                  <a:pt x="0" y="0"/>
                </a:moveTo>
                <a:lnTo>
                  <a:pt x="350867" y="0"/>
                </a:lnTo>
              </a:path>
            </a:pathLst>
          </a:custGeom>
          <a:ln w="28574">
            <a:solidFill>
              <a:srgbClr val="008F00"/>
            </a:solidFill>
          </a:ln>
        </p:spPr>
        <p:txBody>
          <a:bodyPr wrap="square" lIns="0" tIns="0" rIns="0" bIns="0" rtlCol="0"/>
          <a:lstStyle/>
          <a:p/>
        </p:txBody>
      </p:sp>
      <p:sp>
        <p:nvSpPr>
          <p:cNvPr id="167" name="object 167"/>
          <p:cNvSpPr/>
          <p:nvPr/>
        </p:nvSpPr>
        <p:spPr>
          <a:xfrm>
            <a:off x="1545675" y="2690901"/>
            <a:ext cx="100406" cy="104032"/>
          </a:xfrm>
          <a:prstGeom prst="rect">
            <a:avLst/>
          </a:prstGeom>
          <a:blipFill>
            <a:blip r:embed="rId17" cstate="print"/>
            <a:stretch>
              <a:fillRect/>
            </a:stretch>
          </a:blipFill>
        </p:spPr>
        <p:txBody>
          <a:bodyPr wrap="square" lIns="0" tIns="0" rIns="0" bIns="0" rtlCol="0"/>
          <a:lstStyle/>
          <a:p/>
        </p:txBody>
      </p:sp>
      <p:sp>
        <p:nvSpPr>
          <p:cNvPr id="168" name="object 168"/>
          <p:cNvSpPr/>
          <p:nvPr/>
        </p:nvSpPr>
        <p:spPr>
          <a:xfrm>
            <a:off x="1268255" y="3266264"/>
            <a:ext cx="351155" cy="0"/>
          </a:xfrm>
          <a:custGeom>
            <a:avLst/>
            <a:gdLst/>
            <a:ahLst/>
            <a:cxnLst/>
            <a:rect l="l" t="t" r="r" b="b"/>
            <a:pathLst>
              <a:path w="351155">
                <a:moveTo>
                  <a:pt x="0" y="0"/>
                </a:moveTo>
                <a:lnTo>
                  <a:pt x="350867" y="0"/>
                </a:lnTo>
              </a:path>
            </a:pathLst>
          </a:custGeom>
          <a:ln w="28574">
            <a:solidFill>
              <a:srgbClr val="0433FF"/>
            </a:solidFill>
          </a:ln>
        </p:spPr>
        <p:txBody>
          <a:bodyPr wrap="square" lIns="0" tIns="0" rIns="0" bIns="0" rtlCol="0"/>
          <a:lstStyle/>
          <a:p/>
        </p:txBody>
      </p:sp>
      <p:sp>
        <p:nvSpPr>
          <p:cNvPr id="169" name="object 169"/>
          <p:cNvSpPr/>
          <p:nvPr/>
        </p:nvSpPr>
        <p:spPr>
          <a:xfrm>
            <a:off x="1545675" y="3214247"/>
            <a:ext cx="100406" cy="104033"/>
          </a:xfrm>
          <a:prstGeom prst="rect">
            <a:avLst/>
          </a:prstGeom>
          <a:blipFill>
            <a:blip r:embed="rId16" cstate="print"/>
            <a:stretch>
              <a:fillRect/>
            </a:stretch>
          </a:blipFill>
        </p:spPr>
        <p:txBody>
          <a:bodyPr wrap="square" lIns="0" tIns="0" rIns="0" bIns="0" rtlCol="0"/>
          <a:lstStyle/>
          <a:p/>
        </p:txBody>
      </p:sp>
      <p:sp>
        <p:nvSpPr>
          <p:cNvPr id="170" name="object 170"/>
          <p:cNvSpPr/>
          <p:nvPr/>
        </p:nvSpPr>
        <p:spPr>
          <a:xfrm>
            <a:off x="1268255" y="3377271"/>
            <a:ext cx="351155" cy="0"/>
          </a:xfrm>
          <a:custGeom>
            <a:avLst/>
            <a:gdLst/>
            <a:ahLst/>
            <a:cxnLst/>
            <a:rect l="l" t="t" r="r" b="b"/>
            <a:pathLst>
              <a:path w="351155">
                <a:moveTo>
                  <a:pt x="0" y="0"/>
                </a:moveTo>
                <a:lnTo>
                  <a:pt x="350867" y="0"/>
                </a:lnTo>
              </a:path>
            </a:pathLst>
          </a:custGeom>
          <a:ln w="28574">
            <a:solidFill>
              <a:srgbClr val="008F00"/>
            </a:solidFill>
          </a:ln>
        </p:spPr>
        <p:txBody>
          <a:bodyPr wrap="square" lIns="0" tIns="0" rIns="0" bIns="0" rtlCol="0"/>
          <a:lstStyle/>
          <a:p/>
        </p:txBody>
      </p:sp>
      <p:sp>
        <p:nvSpPr>
          <p:cNvPr id="171" name="object 171"/>
          <p:cNvSpPr/>
          <p:nvPr/>
        </p:nvSpPr>
        <p:spPr>
          <a:xfrm>
            <a:off x="1545675" y="3325254"/>
            <a:ext cx="100406" cy="104033"/>
          </a:xfrm>
          <a:prstGeom prst="rect">
            <a:avLst/>
          </a:prstGeom>
          <a:blipFill>
            <a:blip r:embed="rId17" cstate="print"/>
            <a:stretch>
              <a:fillRect/>
            </a:stretch>
          </a:blipFill>
        </p:spPr>
        <p:txBody>
          <a:bodyPr wrap="square" lIns="0" tIns="0" rIns="0" bIns="0" rtlCol="0"/>
          <a:lstStyle/>
          <a:p/>
        </p:txBody>
      </p:sp>
      <p:sp>
        <p:nvSpPr>
          <p:cNvPr id="172" name="object 172"/>
          <p:cNvSpPr/>
          <p:nvPr/>
        </p:nvSpPr>
        <p:spPr>
          <a:xfrm>
            <a:off x="1268256" y="3900620"/>
            <a:ext cx="351155" cy="0"/>
          </a:xfrm>
          <a:custGeom>
            <a:avLst/>
            <a:gdLst/>
            <a:ahLst/>
            <a:cxnLst/>
            <a:rect l="l" t="t" r="r" b="b"/>
            <a:pathLst>
              <a:path w="351155">
                <a:moveTo>
                  <a:pt x="0" y="0"/>
                </a:moveTo>
                <a:lnTo>
                  <a:pt x="350867" y="0"/>
                </a:lnTo>
              </a:path>
            </a:pathLst>
          </a:custGeom>
          <a:ln w="28574">
            <a:solidFill>
              <a:srgbClr val="0433FF"/>
            </a:solidFill>
          </a:ln>
        </p:spPr>
        <p:txBody>
          <a:bodyPr wrap="square" lIns="0" tIns="0" rIns="0" bIns="0" rtlCol="0"/>
          <a:lstStyle/>
          <a:p/>
        </p:txBody>
      </p:sp>
      <p:sp>
        <p:nvSpPr>
          <p:cNvPr id="173" name="object 173"/>
          <p:cNvSpPr/>
          <p:nvPr/>
        </p:nvSpPr>
        <p:spPr>
          <a:xfrm>
            <a:off x="1545676" y="3848604"/>
            <a:ext cx="100404" cy="104032"/>
          </a:xfrm>
          <a:prstGeom prst="rect">
            <a:avLst/>
          </a:prstGeom>
          <a:blipFill>
            <a:blip r:embed="rId16" cstate="print"/>
            <a:stretch>
              <a:fillRect/>
            </a:stretch>
          </a:blipFill>
        </p:spPr>
        <p:txBody>
          <a:bodyPr wrap="square" lIns="0" tIns="0" rIns="0" bIns="0" rtlCol="0"/>
          <a:lstStyle/>
          <a:p/>
        </p:txBody>
      </p:sp>
      <p:sp>
        <p:nvSpPr>
          <p:cNvPr id="174" name="object 174"/>
          <p:cNvSpPr/>
          <p:nvPr/>
        </p:nvSpPr>
        <p:spPr>
          <a:xfrm>
            <a:off x="1268256" y="4011628"/>
            <a:ext cx="351155" cy="0"/>
          </a:xfrm>
          <a:custGeom>
            <a:avLst/>
            <a:gdLst/>
            <a:ahLst/>
            <a:cxnLst/>
            <a:rect l="l" t="t" r="r" b="b"/>
            <a:pathLst>
              <a:path w="351155">
                <a:moveTo>
                  <a:pt x="0" y="0"/>
                </a:moveTo>
                <a:lnTo>
                  <a:pt x="350867" y="0"/>
                </a:lnTo>
              </a:path>
            </a:pathLst>
          </a:custGeom>
          <a:ln w="28574">
            <a:solidFill>
              <a:srgbClr val="008F00"/>
            </a:solidFill>
          </a:ln>
        </p:spPr>
        <p:txBody>
          <a:bodyPr wrap="square" lIns="0" tIns="0" rIns="0" bIns="0" rtlCol="0"/>
          <a:lstStyle/>
          <a:p/>
        </p:txBody>
      </p:sp>
      <p:sp>
        <p:nvSpPr>
          <p:cNvPr id="175" name="object 175"/>
          <p:cNvSpPr/>
          <p:nvPr/>
        </p:nvSpPr>
        <p:spPr>
          <a:xfrm>
            <a:off x="1545676" y="3959612"/>
            <a:ext cx="100404" cy="104032"/>
          </a:xfrm>
          <a:prstGeom prst="rect">
            <a:avLst/>
          </a:prstGeom>
          <a:blipFill>
            <a:blip r:embed="rId17" cstate="print"/>
            <a:stretch>
              <a:fillRect/>
            </a:stretch>
          </a:blipFill>
        </p:spPr>
        <p:txBody>
          <a:bodyPr wrap="square" lIns="0" tIns="0" rIns="0" bIns="0" rtlCol="0"/>
          <a:lstStyle/>
          <a:p/>
        </p:txBody>
      </p:sp>
      <p:sp>
        <p:nvSpPr>
          <p:cNvPr id="176" name="object 176"/>
          <p:cNvSpPr/>
          <p:nvPr/>
        </p:nvSpPr>
        <p:spPr>
          <a:xfrm>
            <a:off x="1268256" y="4534977"/>
            <a:ext cx="351155" cy="0"/>
          </a:xfrm>
          <a:custGeom>
            <a:avLst/>
            <a:gdLst/>
            <a:ahLst/>
            <a:cxnLst/>
            <a:rect l="l" t="t" r="r" b="b"/>
            <a:pathLst>
              <a:path w="351155">
                <a:moveTo>
                  <a:pt x="0" y="0"/>
                </a:moveTo>
                <a:lnTo>
                  <a:pt x="350867" y="0"/>
                </a:lnTo>
              </a:path>
            </a:pathLst>
          </a:custGeom>
          <a:ln w="28574">
            <a:solidFill>
              <a:srgbClr val="0433FF"/>
            </a:solidFill>
          </a:ln>
        </p:spPr>
        <p:txBody>
          <a:bodyPr wrap="square" lIns="0" tIns="0" rIns="0" bIns="0" rtlCol="0"/>
          <a:lstStyle/>
          <a:p/>
        </p:txBody>
      </p:sp>
      <p:sp>
        <p:nvSpPr>
          <p:cNvPr id="177" name="object 177"/>
          <p:cNvSpPr/>
          <p:nvPr/>
        </p:nvSpPr>
        <p:spPr>
          <a:xfrm>
            <a:off x="1545676" y="4482960"/>
            <a:ext cx="100404" cy="104033"/>
          </a:xfrm>
          <a:prstGeom prst="rect">
            <a:avLst/>
          </a:prstGeom>
          <a:blipFill>
            <a:blip r:embed="rId16" cstate="print"/>
            <a:stretch>
              <a:fillRect/>
            </a:stretch>
          </a:blipFill>
        </p:spPr>
        <p:txBody>
          <a:bodyPr wrap="square" lIns="0" tIns="0" rIns="0" bIns="0" rtlCol="0"/>
          <a:lstStyle/>
          <a:p/>
        </p:txBody>
      </p:sp>
      <p:sp>
        <p:nvSpPr>
          <p:cNvPr id="178" name="object 178"/>
          <p:cNvSpPr/>
          <p:nvPr/>
        </p:nvSpPr>
        <p:spPr>
          <a:xfrm>
            <a:off x="1268256" y="4645985"/>
            <a:ext cx="351155" cy="0"/>
          </a:xfrm>
          <a:custGeom>
            <a:avLst/>
            <a:gdLst/>
            <a:ahLst/>
            <a:cxnLst/>
            <a:rect l="l" t="t" r="r" b="b"/>
            <a:pathLst>
              <a:path w="351155">
                <a:moveTo>
                  <a:pt x="0" y="0"/>
                </a:moveTo>
                <a:lnTo>
                  <a:pt x="350867" y="0"/>
                </a:lnTo>
              </a:path>
            </a:pathLst>
          </a:custGeom>
          <a:ln w="28574">
            <a:solidFill>
              <a:srgbClr val="008F00"/>
            </a:solidFill>
          </a:ln>
        </p:spPr>
        <p:txBody>
          <a:bodyPr wrap="square" lIns="0" tIns="0" rIns="0" bIns="0" rtlCol="0"/>
          <a:lstStyle/>
          <a:p/>
        </p:txBody>
      </p:sp>
      <p:sp>
        <p:nvSpPr>
          <p:cNvPr id="179" name="object 179"/>
          <p:cNvSpPr/>
          <p:nvPr/>
        </p:nvSpPr>
        <p:spPr>
          <a:xfrm>
            <a:off x="1545676" y="4593968"/>
            <a:ext cx="100404" cy="104033"/>
          </a:xfrm>
          <a:prstGeom prst="rect">
            <a:avLst/>
          </a:prstGeom>
          <a:blipFill>
            <a:blip r:embed="rId18" cstate="print"/>
            <a:stretch>
              <a:fillRect/>
            </a:stretch>
          </a:blipFill>
        </p:spPr>
        <p:txBody>
          <a:bodyPr wrap="square" lIns="0" tIns="0" rIns="0" bIns="0" rtlCol="0"/>
          <a:lstStyle/>
          <a:p/>
        </p:txBody>
      </p:sp>
      <p:sp>
        <p:nvSpPr>
          <p:cNvPr id="180" name="object 180"/>
          <p:cNvSpPr/>
          <p:nvPr/>
        </p:nvSpPr>
        <p:spPr>
          <a:xfrm>
            <a:off x="2923449" y="3638946"/>
            <a:ext cx="351155" cy="0"/>
          </a:xfrm>
          <a:custGeom>
            <a:avLst/>
            <a:gdLst/>
            <a:ahLst/>
            <a:cxnLst/>
            <a:rect l="l" t="t" r="r" b="b"/>
            <a:pathLst>
              <a:path w="351154">
                <a:moveTo>
                  <a:pt x="0" y="0"/>
                </a:moveTo>
                <a:lnTo>
                  <a:pt x="350867" y="0"/>
                </a:lnTo>
              </a:path>
            </a:pathLst>
          </a:custGeom>
          <a:ln w="28574">
            <a:solidFill>
              <a:srgbClr val="000000"/>
            </a:solidFill>
          </a:ln>
        </p:spPr>
        <p:txBody>
          <a:bodyPr wrap="square" lIns="0" tIns="0" rIns="0" bIns="0" rtlCol="0"/>
          <a:lstStyle/>
          <a:p/>
        </p:txBody>
      </p:sp>
      <p:sp>
        <p:nvSpPr>
          <p:cNvPr id="181" name="object 181"/>
          <p:cNvSpPr/>
          <p:nvPr/>
        </p:nvSpPr>
        <p:spPr>
          <a:xfrm>
            <a:off x="3200869" y="3586929"/>
            <a:ext cx="100404" cy="104033"/>
          </a:xfrm>
          <a:prstGeom prst="rect">
            <a:avLst/>
          </a:prstGeom>
          <a:blipFill>
            <a:blip r:embed="rId19" cstate="print"/>
            <a:stretch>
              <a:fillRect/>
            </a:stretch>
          </a:blipFill>
        </p:spPr>
        <p:txBody>
          <a:bodyPr wrap="square" lIns="0" tIns="0" rIns="0" bIns="0" rtlCol="0"/>
          <a:lstStyle/>
          <a:p/>
        </p:txBody>
      </p:sp>
      <p:sp>
        <p:nvSpPr>
          <p:cNvPr id="182" name="object 182"/>
          <p:cNvSpPr/>
          <p:nvPr/>
        </p:nvSpPr>
        <p:spPr>
          <a:xfrm>
            <a:off x="2606324" y="3480381"/>
            <a:ext cx="317500" cy="317500"/>
          </a:xfrm>
          <a:custGeom>
            <a:avLst/>
            <a:gdLst/>
            <a:ahLst/>
            <a:cxnLst/>
            <a:rect l="l" t="t" r="r" b="b"/>
            <a:pathLst>
              <a:path w="317500" h="317500">
                <a:moveTo>
                  <a:pt x="158563" y="0"/>
                </a:moveTo>
                <a:lnTo>
                  <a:pt x="108444" y="8083"/>
                </a:lnTo>
                <a:lnTo>
                  <a:pt x="64917" y="30593"/>
                </a:lnTo>
                <a:lnTo>
                  <a:pt x="30593" y="64918"/>
                </a:lnTo>
                <a:lnTo>
                  <a:pt x="8083" y="108445"/>
                </a:lnTo>
                <a:lnTo>
                  <a:pt x="0" y="158564"/>
                </a:lnTo>
                <a:lnTo>
                  <a:pt x="8083" y="208683"/>
                </a:lnTo>
                <a:lnTo>
                  <a:pt x="30593" y="252210"/>
                </a:lnTo>
                <a:lnTo>
                  <a:pt x="64917" y="286534"/>
                </a:lnTo>
                <a:lnTo>
                  <a:pt x="108444" y="309044"/>
                </a:lnTo>
                <a:lnTo>
                  <a:pt x="158563" y="317127"/>
                </a:lnTo>
                <a:lnTo>
                  <a:pt x="208682" y="309044"/>
                </a:lnTo>
                <a:lnTo>
                  <a:pt x="252209" y="286534"/>
                </a:lnTo>
                <a:lnTo>
                  <a:pt x="286534" y="252210"/>
                </a:lnTo>
                <a:lnTo>
                  <a:pt x="309044" y="208683"/>
                </a:lnTo>
                <a:lnTo>
                  <a:pt x="317127" y="158564"/>
                </a:lnTo>
                <a:lnTo>
                  <a:pt x="309044" y="108445"/>
                </a:lnTo>
                <a:lnTo>
                  <a:pt x="286534" y="64918"/>
                </a:lnTo>
                <a:lnTo>
                  <a:pt x="252209" y="30593"/>
                </a:lnTo>
                <a:lnTo>
                  <a:pt x="208682" y="8083"/>
                </a:lnTo>
                <a:lnTo>
                  <a:pt x="158563" y="0"/>
                </a:lnTo>
                <a:close/>
              </a:path>
            </a:pathLst>
          </a:custGeom>
          <a:solidFill>
            <a:srgbClr val="FFFFFF"/>
          </a:solidFill>
        </p:spPr>
        <p:txBody>
          <a:bodyPr wrap="square" lIns="0" tIns="0" rIns="0" bIns="0" rtlCol="0"/>
          <a:lstStyle/>
          <a:p/>
        </p:txBody>
      </p:sp>
      <p:sp>
        <p:nvSpPr>
          <p:cNvPr id="183" name="object 183"/>
          <p:cNvSpPr/>
          <p:nvPr/>
        </p:nvSpPr>
        <p:spPr>
          <a:xfrm>
            <a:off x="2764888" y="3480381"/>
            <a:ext cx="0" cy="317500"/>
          </a:xfrm>
          <a:custGeom>
            <a:avLst/>
            <a:gdLst/>
            <a:ahLst/>
            <a:cxnLst/>
            <a:rect l="l" t="t" r="r" b="b"/>
            <a:pathLst>
              <a:path h="317500">
                <a:moveTo>
                  <a:pt x="0" y="0"/>
                </a:moveTo>
                <a:lnTo>
                  <a:pt x="0" y="317126"/>
                </a:lnTo>
              </a:path>
            </a:pathLst>
          </a:custGeom>
          <a:ln w="38099">
            <a:solidFill>
              <a:srgbClr val="000000"/>
            </a:solidFill>
          </a:ln>
        </p:spPr>
        <p:txBody>
          <a:bodyPr wrap="square" lIns="0" tIns="0" rIns="0" bIns="0" rtlCol="0"/>
          <a:lstStyle/>
          <a:p/>
        </p:txBody>
      </p:sp>
      <p:sp>
        <p:nvSpPr>
          <p:cNvPr id="184" name="object 184"/>
          <p:cNvSpPr/>
          <p:nvPr/>
        </p:nvSpPr>
        <p:spPr>
          <a:xfrm>
            <a:off x="2606324" y="3638945"/>
            <a:ext cx="317500" cy="0"/>
          </a:xfrm>
          <a:custGeom>
            <a:avLst/>
            <a:gdLst/>
            <a:ahLst/>
            <a:cxnLst/>
            <a:rect l="l" t="t" r="r" b="b"/>
            <a:pathLst>
              <a:path w="317500">
                <a:moveTo>
                  <a:pt x="0" y="0"/>
                </a:moveTo>
                <a:lnTo>
                  <a:pt x="317126" y="0"/>
                </a:lnTo>
              </a:path>
            </a:pathLst>
          </a:custGeom>
          <a:ln w="38099">
            <a:solidFill>
              <a:srgbClr val="000000"/>
            </a:solidFill>
          </a:ln>
        </p:spPr>
        <p:txBody>
          <a:bodyPr wrap="square" lIns="0" tIns="0" rIns="0" bIns="0" rtlCol="0"/>
          <a:lstStyle/>
          <a:p/>
        </p:txBody>
      </p:sp>
      <p:sp>
        <p:nvSpPr>
          <p:cNvPr id="185" name="object 185"/>
          <p:cNvSpPr/>
          <p:nvPr/>
        </p:nvSpPr>
        <p:spPr>
          <a:xfrm>
            <a:off x="2606324" y="3480381"/>
            <a:ext cx="317500" cy="317500"/>
          </a:xfrm>
          <a:custGeom>
            <a:avLst/>
            <a:gdLst/>
            <a:ahLst/>
            <a:cxnLst/>
            <a:rect l="l" t="t" r="r" b="b"/>
            <a:pathLst>
              <a:path w="317500" h="317500">
                <a:moveTo>
                  <a:pt x="0" y="158563"/>
                </a:moveTo>
                <a:lnTo>
                  <a:pt x="8083" y="108445"/>
                </a:lnTo>
                <a:lnTo>
                  <a:pt x="30593" y="64918"/>
                </a:lnTo>
                <a:lnTo>
                  <a:pt x="64918" y="30593"/>
                </a:lnTo>
                <a:lnTo>
                  <a:pt x="108445" y="8083"/>
                </a:lnTo>
                <a:lnTo>
                  <a:pt x="158563" y="0"/>
                </a:lnTo>
                <a:lnTo>
                  <a:pt x="208682" y="8083"/>
                </a:lnTo>
                <a:lnTo>
                  <a:pt x="252209" y="30593"/>
                </a:lnTo>
                <a:lnTo>
                  <a:pt x="286534" y="64918"/>
                </a:lnTo>
                <a:lnTo>
                  <a:pt x="309044" y="108445"/>
                </a:lnTo>
                <a:lnTo>
                  <a:pt x="317127" y="158563"/>
                </a:lnTo>
                <a:lnTo>
                  <a:pt x="309044" y="208682"/>
                </a:lnTo>
                <a:lnTo>
                  <a:pt x="286534" y="252209"/>
                </a:lnTo>
                <a:lnTo>
                  <a:pt x="252209" y="286534"/>
                </a:lnTo>
                <a:lnTo>
                  <a:pt x="208682" y="309044"/>
                </a:lnTo>
                <a:lnTo>
                  <a:pt x="158563" y="317127"/>
                </a:lnTo>
                <a:lnTo>
                  <a:pt x="108445" y="309044"/>
                </a:lnTo>
                <a:lnTo>
                  <a:pt x="64918" y="286534"/>
                </a:lnTo>
                <a:lnTo>
                  <a:pt x="30593" y="252209"/>
                </a:lnTo>
                <a:lnTo>
                  <a:pt x="8083" y="208682"/>
                </a:lnTo>
                <a:lnTo>
                  <a:pt x="0" y="158563"/>
                </a:lnTo>
                <a:close/>
              </a:path>
            </a:pathLst>
          </a:custGeom>
          <a:ln w="38099">
            <a:solidFill>
              <a:srgbClr val="000000"/>
            </a:solidFill>
          </a:ln>
        </p:spPr>
        <p:txBody>
          <a:bodyPr wrap="square" lIns="0" tIns="0" rIns="0" bIns="0" rtlCol="0"/>
          <a:lstStyle/>
          <a:p/>
        </p:txBody>
      </p:sp>
      <p:sp>
        <p:nvSpPr>
          <p:cNvPr id="186" name="object 186"/>
          <p:cNvSpPr/>
          <p:nvPr/>
        </p:nvSpPr>
        <p:spPr>
          <a:xfrm>
            <a:off x="1646359" y="2528849"/>
            <a:ext cx="317500" cy="317500"/>
          </a:xfrm>
          <a:custGeom>
            <a:avLst/>
            <a:gdLst/>
            <a:ahLst/>
            <a:cxnLst/>
            <a:rect l="l" t="t" r="r" b="b"/>
            <a:pathLst>
              <a:path w="317500" h="317500">
                <a:moveTo>
                  <a:pt x="158563" y="0"/>
                </a:moveTo>
                <a:lnTo>
                  <a:pt x="108444" y="8083"/>
                </a:lnTo>
                <a:lnTo>
                  <a:pt x="64917" y="30593"/>
                </a:lnTo>
                <a:lnTo>
                  <a:pt x="30593" y="64918"/>
                </a:lnTo>
                <a:lnTo>
                  <a:pt x="8083" y="108445"/>
                </a:lnTo>
                <a:lnTo>
                  <a:pt x="0" y="158564"/>
                </a:lnTo>
                <a:lnTo>
                  <a:pt x="8083" y="208682"/>
                </a:lnTo>
                <a:lnTo>
                  <a:pt x="30593" y="252209"/>
                </a:lnTo>
                <a:lnTo>
                  <a:pt x="64917" y="286534"/>
                </a:lnTo>
                <a:lnTo>
                  <a:pt x="108444" y="309044"/>
                </a:lnTo>
                <a:lnTo>
                  <a:pt x="158563" y="317127"/>
                </a:lnTo>
                <a:lnTo>
                  <a:pt x="208682" y="309044"/>
                </a:lnTo>
                <a:lnTo>
                  <a:pt x="252209" y="286534"/>
                </a:lnTo>
                <a:lnTo>
                  <a:pt x="286534" y="252209"/>
                </a:lnTo>
                <a:lnTo>
                  <a:pt x="309044" y="208682"/>
                </a:lnTo>
                <a:lnTo>
                  <a:pt x="317127" y="158564"/>
                </a:lnTo>
                <a:lnTo>
                  <a:pt x="309044" y="108445"/>
                </a:lnTo>
                <a:lnTo>
                  <a:pt x="286534" y="64918"/>
                </a:lnTo>
                <a:lnTo>
                  <a:pt x="252209" y="30593"/>
                </a:lnTo>
                <a:lnTo>
                  <a:pt x="208682" y="8083"/>
                </a:lnTo>
                <a:lnTo>
                  <a:pt x="158563" y="0"/>
                </a:lnTo>
                <a:close/>
              </a:path>
            </a:pathLst>
          </a:custGeom>
          <a:solidFill>
            <a:srgbClr val="FFFFFF"/>
          </a:solidFill>
        </p:spPr>
        <p:txBody>
          <a:bodyPr wrap="square" lIns="0" tIns="0" rIns="0" bIns="0" rtlCol="0"/>
          <a:lstStyle/>
          <a:p/>
        </p:txBody>
      </p:sp>
      <p:sp>
        <p:nvSpPr>
          <p:cNvPr id="187" name="object 187"/>
          <p:cNvSpPr/>
          <p:nvPr/>
        </p:nvSpPr>
        <p:spPr>
          <a:xfrm>
            <a:off x="1692801" y="2575291"/>
            <a:ext cx="224790" cy="224790"/>
          </a:xfrm>
          <a:custGeom>
            <a:avLst/>
            <a:gdLst/>
            <a:ahLst/>
            <a:cxnLst/>
            <a:rect l="l" t="t" r="r" b="b"/>
            <a:pathLst>
              <a:path w="224789" h="224789">
                <a:moveTo>
                  <a:pt x="0" y="0"/>
                </a:moveTo>
                <a:lnTo>
                  <a:pt x="224243" y="224242"/>
                </a:lnTo>
              </a:path>
            </a:pathLst>
          </a:custGeom>
          <a:ln w="38099">
            <a:solidFill>
              <a:srgbClr val="000000"/>
            </a:solidFill>
          </a:ln>
        </p:spPr>
        <p:txBody>
          <a:bodyPr wrap="square" lIns="0" tIns="0" rIns="0" bIns="0" rtlCol="0"/>
          <a:lstStyle/>
          <a:p/>
        </p:txBody>
      </p:sp>
      <p:sp>
        <p:nvSpPr>
          <p:cNvPr id="188" name="object 188"/>
          <p:cNvSpPr/>
          <p:nvPr/>
        </p:nvSpPr>
        <p:spPr>
          <a:xfrm>
            <a:off x="1692801" y="2575291"/>
            <a:ext cx="224790" cy="224790"/>
          </a:xfrm>
          <a:custGeom>
            <a:avLst/>
            <a:gdLst/>
            <a:ahLst/>
            <a:cxnLst/>
            <a:rect l="l" t="t" r="r" b="b"/>
            <a:pathLst>
              <a:path w="224789" h="224789">
                <a:moveTo>
                  <a:pt x="224243" y="0"/>
                </a:moveTo>
                <a:lnTo>
                  <a:pt x="0" y="224242"/>
                </a:lnTo>
              </a:path>
            </a:pathLst>
          </a:custGeom>
          <a:ln w="38099">
            <a:solidFill>
              <a:srgbClr val="000000"/>
            </a:solidFill>
          </a:ln>
        </p:spPr>
        <p:txBody>
          <a:bodyPr wrap="square" lIns="0" tIns="0" rIns="0" bIns="0" rtlCol="0"/>
          <a:lstStyle/>
          <a:p/>
        </p:txBody>
      </p:sp>
      <p:sp>
        <p:nvSpPr>
          <p:cNvPr id="189" name="object 189"/>
          <p:cNvSpPr/>
          <p:nvPr/>
        </p:nvSpPr>
        <p:spPr>
          <a:xfrm>
            <a:off x="1646359" y="2528849"/>
            <a:ext cx="317500" cy="317500"/>
          </a:xfrm>
          <a:custGeom>
            <a:avLst/>
            <a:gdLst/>
            <a:ahLst/>
            <a:cxnLst/>
            <a:rect l="l" t="t" r="r" b="b"/>
            <a:pathLst>
              <a:path w="317500" h="317500">
                <a:moveTo>
                  <a:pt x="0" y="158563"/>
                </a:moveTo>
                <a:lnTo>
                  <a:pt x="8083" y="108445"/>
                </a:lnTo>
                <a:lnTo>
                  <a:pt x="30593" y="64918"/>
                </a:lnTo>
                <a:lnTo>
                  <a:pt x="64918" y="30593"/>
                </a:lnTo>
                <a:lnTo>
                  <a:pt x="108445" y="8083"/>
                </a:lnTo>
                <a:lnTo>
                  <a:pt x="158563" y="0"/>
                </a:lnTo>
                <a:lnTo>
                  <a:pt x="208682" y="8083"/>
                </a:lnTo>
                <a:lnTo>
                  <a:pt x="252209" y="30593"/>
                </a:lnTo>
                <a:lnTo>
                  <a:pt x="286534" y="64918"/>
                </a:lnTo>
                <a:lnTo>
                  <a:pt x="309044" y="108445"/>
                </a:lnTo>
                <a:lnTo>
                  <a:pt x="317127" y="158563"/>
                </a:lnTo>
                <a:lnTo>
                  <a:pt x="309044" y="208682"/>
                </a:lnTo>
                <a:lnTo>
                  <a:pt x="286534" y="252209"/>
                </a:lnTo>
                <a:lnTo>
                  <a:pt x="252209" y="286534"/>
                </a:lnTo>
                <a:lnTo>
                  <a:pt x="208682" y="309044"/>
                </a:lnTo>
                <a:lnTo>
                  <a:pt x="158563" y="317127"/>
                </a:lnTo>
                <a:lnTo>
                  <a:pt x="108445" y="309044"/>
                </a:lnTo>
                <a:lnTo>
                  <a:pt x="64918" y="286534"/>
                </a:lnTo>
                <a:lnTo>
                  <a:pt x="30593" y="252209"/>
                </a:lnTo>
                <a:lnTo>
                  <a:pt x="8083" y="208682"/>
                </a:lnTo>
                <a:lnTo>
                  <a:pt x="0" y="158563"/>
                </a:lnTo>
                <a:close/>
              </a:path>
            </a:pathLst>
          </a:custGeom>
          <a:ln w="38099">
            <a:solidFill>
              <a:srgbClr val="000000"/>
            </a:solidFill>
          </a:ln>
        </p:spPr>
        <p:txBody>
          <a:bodyPr wrap="square" lIns="0" tIns="0" rIns="0" bIns="0" rtlCol="0"/>
          <a:lstStyle/>
          <a:p/>
        </p:txBody>
      </p:sp>
      <p:sp>
        <p:nvSpPr>
          <p:cNvPr id="190" name="object 190"/>
          <p:cNvSpPr/>
          <p:nvPr/>
        </p:nvSpPr>
        <p:spPr>
          <a:xfrm>
            <a:off x="1646359" y="3163204"/>
            <a:ext cx="317500" cy="317500"/>
          </a:xfrm>
          <a:custGeom>
            <a:avLst/>
            <a:gdLst/>
            <a:ahLst/>
            <a:cxnLst/>
            <a:rect l="l" t="t" r="r" b="b"/>
            <a:pathLst>
              <a:path w="317500" h="317500">
                <a:moveTo>
                  <a:pt x="158563" y="0"/>
                </a:moveTo>
                <a:lnTo>
                  <a:pt x="108444" y="8083"/>
                </a:lnTo>
                <a:lnTo>
                  <a:pt x="64917" y="30593"/>
                </a:lnTo>
                <a:lnTo>
                  <a:pt x="30593" y="64918"/>
                </a:lnTo>
                <a:lnTo>
                  <a:pt x="8083" y="108445"/>
                </a:lnTo>
                <a:lnTo>
                  <a:pt x="0" y="158563"/>
                </a:lnTo>
                <a:lnTo>
                  <a:pt x="8083" y="208682"/>
                </a:lnTo>
                <a:lnTo>
                  <a:pt x="30593" y="252209"/>
                </a:lnTo>
                <a:lnTo>
                  <a:pt x="64917" y="286534"/>
                </a:lnTo>
                <a:lnTo>
                  <a:pt x="108444" y="309044"/>
                </a:lnTo>
                <a:lnTo>
                  <a:pt x="158563" y="317127"/>
                </a:lnTo>
                <a:lnTo>
                  <a:pt x="208682" y="309044"/>
                </a:lnTo>
                <a:lnTo>
                  <a:pt x="252209" y="286534"/>
                </a:lnTo>
                <a:lnTo>
                  <a:pt x="286534" y="252209"/>
                </a:lnTo>
                <a:lnTo>
                  <a:pt x="309044" y="208682"/>
                </a:lnTo>
                <a:lnTo>
                  <a:pt x="317127" y="158563"/>
                </a:lnTo>
                <a:lnTo>
                  <a:pt x="309044" y="108445"/>
                </a:lnTo>
                <a:lnTo>
                  <a:pt x="286534" y="64918"/>
                </a:lnTo>
                <a:lnTo>
                  <a:pt x="252209" y="30593"/>
                </a:lnTo>
                <a:lnTo>
                  <a:pt x="208682" y="8083"/>
                </a:lnTo>
                <a:lnTo>
                  <a:pt x="158563" y="0"/>
                </a:lnTo>
                <a:close/>
              </a:path>
            </a:pathLst>
          </a:custGeom>
          <a:solidFill>
            <a:srgbClr val="FFFFFF"/>
          </a:solidFill>
        </p:spPr>
        <p:txBody>
          <a:bodyPr wrap="square" lIns="0" tIns="0" rIns="0" bIns="0" rtlCol="0"/>
          <a:lstStyle/>
          <a:p/>
        </p:txBody>
      </p:sp>
      <p:sp>
        <p:nvSpPr>
          <p:cNvPr id="191" name="object 191"/>
          <p:cNvSpPr/>
          <p:nvPr/>
        </p:nvSpPr>
        <p:spPr>
          <a:xfrm>
            <a:off x="1692801" y="3209646"/>
            <a:ext cx="224790" cy="224790"/>
          </a:xfrm>
          <a:custGeom>
            <a:avLst/>
            <a:gdLst/>
            <a:ahLst/>
            <a:cxnLst/>
            <a:rect l="l" t="t" r="r" b="b"/>
            <a:pathLst>
              <a:path w="224789" h="224789">
                <a:moveTo>
                  <a:pt x="0" y="0"/>
                </a:moveTo>
                <a:lnTo>
                  <a:pt x="224243" y="224242"/>
                </a:lnTo>
              </a:path>
            </a:pathLst>
          </a:custGeom>
          <a:ln w="38099">
            <a:solidFill>
              <a:srgbClr val="000000"/>
            </a:solidFill>
          </a:ln>
        </p:spPr>
        <p:txBody>
          <a:bodyPr wrap="square" lIns="0" tIns="0" rIns="0" bIns="0" rtlCol="0"/>
          <a:lstStyle/>
          <a:p/>
        </p:txBody>
      </p:sp>
      <p:sp>
        <p:nvSpPr>
          <p:cNvPr id="192" name="object 192"/>
          <p:cNvSpPr/>
          <p:nvPr/>
        </p:nvSpPr>
        <p:spPr>
          <a:xfrm>
            <a:off x="1692801" y="3209646"/>
            <a:ext cx="224790" cy="224790"/>
          </a:xfrm>
          <a:custGeom>
            <a:avLst/>
            <a:gdLst/>
            <a:ahLst/>
            <a:cxnLst/>
            <a:rect l="l" t="t" r="r" b="b"/>
            <a:pathLst>
              <a:path w="224789" h="224789">
                <a:moveTo>
                  <a:pt x="224243" y="0"/>
                </a:moveTo>
                <a:lnTo>
                  <a:pt x="0" y="224242"/>
                </a:lnTo>
              </a:path>
            </a:pathLst>
          </a:custGeom>
          <a:ln w="38099">
            <a:solidFill>
              <a:srgbClr val="000000"/>
            </a:solidFill>
          </a:ln>
        </p:spPr>
        <p:txBody>
          <a:bodyPr wrap="square" lIns="0" tIns="0" rIns="0" bIns="0" rtlCol="0"/>
          <a:lstStyle/>
          <a:p/>
        </p:txBody>
      </p:sp>
      <p:sp>
        <p:nvSpPr>
          <p:cNvPr id="193" name="object 193"/>
          <p:cNvSpPr/>
          <p:nvPr/>
        </p:nvSpPr>
        <p:spPr>
          <a:xfrm>
            <a:off x="1646359" y="3163204"/>
            <a:ext cx="317500" cy="317500"/>
          </a:xfrm>
          <a:custGeom>
            <a:avLst/>
            <a:gdLst/>
            <a:ahLst/>
            <a:cxnLst/>
            <a:rect l="l" t="t" r="r" b="b"/>
            <a:pathLst>
              <a:path w="317500" h="317500">
                <a:moveTo>
                  <a:pt x="0" y="158563"/>
                </a:moveTo>
                <a:lnTo>
                  <a:pt x="8083" y="108445"/>
                </a:lnTo>
                <a:lnTo>
                  <a:pt x="30593" y="64918"/>
                </a:lnTo>
                <a:lnTo>
                  <a:pt x="64918" y="30593"/>
                </a:lnTo>
                <a:lnTo>
                  <a:pt x="108445" y="8083"/>
                </a:lnTo>
                <a:lnTo>
                  <a:pt x="158563" y="0"/>
                </a:lnTo>
                <a:lnTo>
                  <a:pt x="208682" y="8083"/>
                </a:lnTo>
                <a:lnTo>
                  <a:pt x="252209" y="30593"/>
                </a:lnTo>
                <a:lnTo>
                  <a:pt x="286534" y="64918"/>
                </a:lnTo>
                <a:lnTo>
                  <a:pt x="309044" y="108445"/>
                </a:lnTo>
                <a:lnTo>
                  <a:pt x="317127" y="158563"/>
                </a:lnTo>
                <a:lnTo>
                  <a:pt x="309044" y="208682"/>
                </a:lnTo>
                <a:lnTo>
                  <a:pt x="286534" y="252209"/>
                </a:lnTo>
                <a:lnTo>
                  <a:pt x="252209" y="286534"/>
                </a:lnTo>
                <a:lnTo>
                  <a:pt x="208682" y="309044"/>
                </a:lnTo>
                <a:lnTo>
                  <a:pt x="158563" y="317127"/>
                </a:lnTo>
                <a:lnTo>
                  <a:pt x="108445" y="309044"/>
                </a:lnTo>
                <a:lnTo>
                  <a:pt x="64918" y="286534"/>
                </a:lnTo>
                <a:lnTo>
                  <a:pt x="30593" y="252209"/>
                </a:lnTo>
                <a:lnTo>
                  <a:pt x="8083" y="208682"/>
                </a:lnTo>
                <a:lnTo>
                  <a:pt x="0" y="158563"/>
                </a:lnTo>
                <a:close/>
              </a:path>
            </a:pathLst>
          </a:custGeom>
          <a:ln w="38099">
            <a:solidFill>
              <a:srgbClr val="000000"/>
            </a:solidFill>
          </a:ln>
        </p:spPr>
        <p:txBody>
          <a:bodyPr wrap="square" lIns="0" tIns="0" rIns="0" bIns="0" rtlCol="0"/>
          <a:lstStyle/>
          <a:p/>
        </p:txBody>
      </p:sp>
      <p:sp>
        <p:nvSpPr>
          <p:cNvPr id="194" name="object 194"/>
          <p:cNvSpPr/>
          <p:nvPr/>
        </p:nvSpPr>
        <p:spPr>
          <a:xfrm>
            <a:off x="1646359" y="3797561"/>
            <a:ext cx="317500" cy="317500"/>
          </a:xfrm>
          <a:custGeom>
            <a:avLst/>
            <a:gdLst/>
            <a:ahLst/>
            <a:cxnLst/>
            <a:rect l="l" t="t" r="r" b="b"/>
            <a:pathLst>
              <a:path w="317500" h="317500">
                <a:moveTo>
                  <a:pt x="158564" y="0"/>
                </a:moveTo>
                <a:lnTo>
                  <a:pt x="108445" y="8083"/>
                </a:lnTo>
                <a:lnTo>
                  <a:pt x="64918" y="30593"/>
                </a:lnTo>
                <a:lnTo>
                  <a:pt x="30593" y="64918"/>
                </a:lnTo>
                <a:lnTo>
                  <a:pt x="8083" y="108445"/>
                </a:lnTo>
                <a:lnTo>
                  <a:pt x="0" y="158563"/>
                </a:lnTo>
                <a:lnTo>
                  <a:pt x="8083" y="208682"/>
                </a:lnTo>
                <a:lnTo>
                  <a:pt x="30593" y="252209"/>
                </a:lnTo>
                <a:lnTo>
                  <a:pt x="64918" y="286534"/>
                </a:lnTo>
                <a:lnTo>
                  <a:pt x="108445" y="309044"/>
                </a:lnTo>
                <a:lnTo>
                  <a:pt x="158564" y="317127"/>
                </a:lnTo>
                <a:lnTo>
                  <a:pt x="208683" y="309044"/>
                </a:lnTo>
                <a:lnTo>
                  <a:pt x="252210" y="286534"/>
                </a:lnTo>
                <a:lnTo>
                  <a:pt x="286534" y="252209"/>
                </a:lnTo>
                <a:lnTo>
                  <a:pt x="309044" y="208682"/>
                </a:lnTo>
                <a:lnTo>
                  <a:pt x="317127" y="158563"/>
                </a:lnTo>
                <a:lnTo>
                  <a:pt x="309044" y="108445"/>
                </a:lnTo>
                <a:lnTo>
                  <a:pt x="286534" y="64918"/>
                </a:lnTo>
                <a:lnTo>
                  <a:pt x="252210" y="30593"/>
                </a:lnTo>
                <a:lnTo>
                  <a:pt x="208683" y="8083"/>
                </a:lnTo>
                <a:lnTo>
                  <a:pt x="158564" y="0"/>
                </a:lnTo>
                <a:close/>
              </a:path>
            </a:pathLst>
          </a:custGeom>
          <a:solidFill>
            <a:srgbClr val="FFFFFF"/>
          </a:solidFill>
        </p:spPr>
        <p:txBody>
          <a:bodyPr wrap="square" lIns="0" tIns="0" rIns="0" bIns="0" rtlCol="0"/>
          <a:lstStyle/>
          <a:p/>
        </p:txBody>
      </p:sp>
      <p:sp>
        <p:nvSpPr>
          <p:cNvPr id="195" name="object 195"/>
          <p:cNvSpPr/>
          <p:nvPr/>
        </p:nvSpPr>
        <p:spPr>
          <a:xfrm>
            <a:off x="1692801" y="3844003"/>
            <a:ext cx="224790" cy="224790"/>
          </a:xfrm>
          <a:custGeom>
            <a:avLst/>
            <a:gdLst/>
            <a:ahLst/>
            <a:cxnLst/>
            <a:rect l="l" t="t" r="r" b="b"/>
            <a:pathLst>
              <a:path w="224789" h="224789">
                <a:moveTo>
                  <a:pt x="0" y="0"/>
                </a:moveTo>
                <a:lnTo>
                  <a:pt x="224243" y="224243"/>
                </a:lnTo>
              </a:path>
            </a:pathLst>
          </a:custGeom>
          <a:ln w="38099">
            <a:solidFill>
              <a:srgbClr val="000000"/>
            </a:solidFill>
          </a:ln>
        </p:spPr>
        <p:txBody>
          <a:bodyPr wrap="square" lIns="0" tIns="0" rIns="0" bIns="0" rtlCol="0"/>
          <a:lstStyle/>
          <a:p/>
        </p:txBody>
      </p:sp>
      <p:sp>
        <p:nvSpPr>
          <p:cNvPr id="196" name="object 196"/>
          <p:cNvSpPr/>
          <p:nvPr/>
        </p:nvSpPr>
        <p:spPr>
          <a:xfrm>
            <a:off x="1692801" y="3844003"/>
            <a:ext cx="224790" cy="224790"/>
          </a:xfrm>
          <a:custGeom>
            <a:avLst/>
            <a:gdLst/>
            <a:ahLst/>
            <a:cxnLst/>
            <a:rect l="l" t="t" r="r" b="b"/>
            <a:pathLst>
              <a:path w="224789" h="224789">
                <a:moveTo>
                  <a:pt x="224243" y="0"/>
                </a:moveTo>
                <a:lnTo>
                  <a:pt x="0" y="224243"/>
                </a:lnTo>
              </a:path>
            </a:pathLst>
          </a:custGeom>
          <a:ln w="38099">
            <a:solidFill>
              <a:srgbClr val="000000"/>
            </a:solidFill>
          </a:ln>
        </p:spPr>
        <p:txBody>
          <a:bodyPr wrap="square" lIns="0" tIns="0" rIns="0" bIns="0" rtlCol="0"/>
          <a:lstStyle/>
          <a:p/>
        </p:txBody>
      </p:sp>
      <p:sp>
        <p:nvSpPr>
          <p:cNvPr id="197" name="object 197"/>
          <p:cNvSpPr/>
          <p:nvPr/>
        </p:nvSpPr>
        <p:spPr>
          <a:xfrm>
            <a:off x="1646359" y="3797561"/>
            <a:ext cx="317500" cy="317500"/>
          </a:xfrm>
          <a:custGeom>
            <a:avLst/>
            <a:gdLst/>
            <a:ahLst/>
            <a:cxnLst/>
            <a:rect l="l" t="t" r="r" b="b"/>
            <a:pathLst>
              <a:path w="317500" h="317500">
                <a:moveTo>
                  <a:pt x="0" y="158563"/>
                </a:moveTo>
                <a:lnTo>
                  <a:pt x="8083" y="108445"/>
                </a:lnTo>
                <a:lnTo>
                  <a:pt x="30593" y="64918"/>
                </a:lnTo>
                <a:lnTo>
                  <a:pt x="64918" y="30593"/>
                </a:lnTo>
                <a:lnTo>
                  <a:pt x="108445" y="8083"/>
                </a:lnTo>
                <a:lnTo>
                  <a:pt x="158563" y="0"/>
                </a:lnTo>
                <a:lnTo>
                  <a:pt x="208682" y="8083"/>
                </a:lnTo>
                <a:lnTo>
                  <a:pt x="252209" y="30593"/>
                </a:lnTo>
                <a:lnTo>
                  <a:pt x="286534" y="64918"/>
                </a:lnTo>
                <a:lnTo>
                  <a:pt x="309044" y="108445"/>
                </a:lnTo>
                <a:lnTo>
                  <a:pt x="317127" y="158563"/>
                </a:lnTo>
                <a:lnTo>
                  <a:pt x="309044" y="208682"/>
                </a:lnTo>
                <a:lnTo>
                  <a:pt x="286534" y="252209"/>
                </a:lnTo>
                <a:lnTo>
                  <a:pt x="252209" y="286534"/>
                </a:lnTo>
                <a:lnTo>
                  <a:pt x="208682" y="309044"/>
                </a:lnTo>
                <a:lnTo>
                  <a:pt x="158563" y="317127"/>
                </a:lnTo>
                <a:lnTo>
                  <a:pt x="108445" y="309044"/>
                </a:lnTo>
                <a:lnTo>
                  <a:pt x="64918" y="286534"/>
                </a:lnTo>
                <a:lnTo>
                  <a:pt x="30593" y="252209"/>
                </a:lnTo>
                <a:lnTo>
                  <a:pt x="8083" y="208682"/>
                </a:lnTo>
                <a:lnTo>
                  <a:pt x="0" y="158563"/>
                </a:lnTo>
                <a:close/>
              </a:path>
            </a:pathLst>
          </a:custGeom>
          <a:ln w="38099">
            <a:solidFill>
              <a:srgbClr val="000000"/>
            </a:solidFill>
          </a:ln>
        </p:spPr>
        <p:txBody>
          <a:bodyPr wrap="square" lIns="0" tIns="0" rIns="0" bIns="0" rtlCol="0"/>
          <a:lstStyle/>
          <a:p/>
        </p:txBody>
      </p:sp>
      <p:sp>
        <p:nvSpPr>
          <p:cNvPr id="198" name="object 198"/>
          <p:cNvSpPr/>
          <p:nvPr/>
        </p:nvSpPr>
        <p:spPr>
          <a:xfrm>
            <a:off x="1646359" y="4431917"/>
            <a:ext cx="317500" cy="317500"/>
          </a:xfrm>
          <a:custGeom>
            <a:avLst/>
            <a:gdLst/>
            <a:ahLst/>
            <a:cxnLst/>
            <a:rect l="l" t="t" r="r" b="b"/>
            <a:pathLst>
              <a:path w="317500" h="317500">
                <a:moveTo>
                  <a:pt x="158564" y="0"/>
                </a:moveTo>
                <a:lnTo>
                  <a:pt x="108445" y="8083"/>
                </a:lnTo>
                <a:lnTo>
                  <a:pt x="64918" y="30593"/>
                </a:lnTo>
                <a:lnTo>
                  <a:pt x="30593" y="64918"/>
                </a:lnTo>
                <a:lnTo>
                  <a:pt x="8083" y="108445"/>
                </a:lnTo>
                <a:lnTo>
                  <a:pt x="0" y="158563"/>
                </a:lnTo>
                <a:lnTo>
                  <a:pt x="8083" y="208682"/>
                </a:lnTo>
                <a:lnTo>
                  <a:pt x="30593" y="252209"/>
                </a:lnTo>
                <a:lnTo>
                  <a:pt x="64918" y="286534"/>
                </a:lnTo>
                <a:lnTo>
                  <a:pt x="108445" y="309044"/>
                </a:lnTo>
                <a:lnTo>
                  <a:pt x="158564" y="317127"/>
                </a:lnTo>
                <a:lnTo>
                  <a:pt x="208683" y="309044"/>
                </a:lnTo>
                <a:lnTo>
                  <a:pt x="252210" y="286534"/>
                </a:lnTo>
                <a:lnTo>
                  <a:pt x="286534" y="252209"/>
                </a:lnTo>
                <a:lnTo>
                  <a:pt x="309044" y="208682"/>
                </a:lnTo>
                <a:lnTo>
                  <a:pt x="317127" y="158563"/>
                </a:lnTo>
                <a:lnTo>
                  <a:pt x="309044" y="108445"/>
                </a:lnTo>
                <a:lnTo>
                  <a:pt x="286534" y="64918"/>
                </a:lnTo>
                <a:lnTo>
                  <a:pt x="252210" y="30593"/>
                </a:lnTo>
                <a:lnTo>
                  <a:pt x="208683" y="8083"/>
                </a:lnTo>
                <a:lnTo>
                  <a:pt x="158564" y="0"/>
                </a:lnTo>
                <a:close/>
              </a:path>
            </a:pathLst>
          </a:custGeom>
          <a:solidFill>
            <a:srgbClr val="FFFFFF"/>
          </a:solidFill>
        </p:spPr>
        <p:txBody>
          <a:bodyPr wrap="square" lIns="0" tIns="0" rIns="0" bIns="0" rtlCol="0"/>
          <a:lstStyle/>
          <a:p/>
        </p:txBody>
      </p:sp>
      <p:sp>
        <p:nvSpPr>
          <p:cNvPr id="199" name="object 199"/>
          <p:cNvSpPr/>
          <p:nvPr/>
        </p:nvSpPr>
        <p:spPr>
          <a:xfrm>
            <a:off x="1692801" y="4478359"/>
            <a:ext cx="224790" cy="224790"/>
          </a:xfrm>
          <a:custGeom>
            <a:avLst/>
            <a:gdLst/>
            <a:ahLst/>
            <a:cxnLst/>
            <a:rect l="l" t="t" r="r" b="b"/>
            <a:pathLst>
              <a:path w="224789" h="224789">
                <a:moveTo>
                  <a:pt x="0" y="0"/>
                </a:moveTo>
                <a:lnTo>
                  <a:pt x="224243" y="224243"/>
                </a:lnTo>
              </a:path>
            </a:pathLst>
          </a:custGeom>
          <a:ln w="38099">
            <a:solidFill>
              <a:srgbClr val="000000"/>
            </a:solidFill>
          </a:ln>
        </p:spPr>
        <p:txBody>
          <a:bodyPr wrap="square" lIns="0" tIns="0" rIns="0" bIns="0" rtlCol="0"/>
          <a:lstStyle/>
          <a:p/>
        </p:txBody>
      </p:sp>
      <p:sp>
        <p:nvSpPr>
          <p:cNvPr id="200" name="object 200"/>
          <p:cNvSpPr/>
          <p:nvPr/>
        </p:nvSpPr>
        <p:spPr>
          <a:xfrm>
            <a:off x="1692801" y="4478359"/>
            <a:ext cx="224790" cy="224790"/>
          </a:xfrm>
          <a:custGeom>
            <a:avLst/>
            <a:gdLst/>
            <a:ahLst/>
            <a:cxnLst/>
            <a:rect l="l" t="t" r="r" b="b"/>
            <a:pathLst>
              <a:path w="224789" h="224789">
                <a:moveTo>
                  <a:pt x="224243" y="0"/>
                </a:moveTo>
                <a:lnTo>
                  <a:pt x="0" y="224243"/>
                </a:lnTo>
              </a:path>
            </a:pathLst>
          </a:custGeom>
          <a:ln w="38099">
            <a:solidFill>
              <a:srgbClr val="000000"/>
            </a:solidFill>
          </a:ln>
        </p:spPr>
        <p:txBody>
          <a:bodyPr wrap="square" lIns="0" tIns="0" rIns="0" bIns="0" rtlCol="0"/>
          <a:lstStyle/>
          <a:p/>
        </p:txBody>
      </p:sp>
      <p:sp>
        <p:nvSpPr>
          <p:cNvPr id="201" name="object 201"/>
          <p:cNvSpPr/>
          <p:nvPr/>
        </p:nvSpPr>
        <p:spPr>
          <a:xfrm>
            <a:off x="1646359" y="4431917"/>
            <a:ext cx="317500" cy="317500"/>
          </a:xfrm>
          <a:custGeom>
            <a:avLst/>
            <a:gdLst/>
            <a:ahLst/>
            <a:cxnLst/>
            <a:rect l="l" t="t" r="r" b="b"/>
            <a:pathLst>
              <a:path w="317500" h="317500">
                <a:moveTo>
                  <a:pt x="0" y="158563"/>
                </a:moveTo>
                <a:lnTo>
                  <a:pt x="8083" y="108445"/>
                </a:lnTo>
                <a:lnTo>
                  <a:pt x="30593" y="64918"/>
                </a:lnTo>
                <a:lnTo>
                  <a:pt x="64918" y="30593"/>
                </a:lnTo>
                <a:lnTo>
                  <a:pt x="108445" y="8083"/>
                </a:lnTo>
                <a:lnTo>
                  <a:pt x="158563" y="0"/>
                </a:lnTo>
                <a:lnTo>
                  <a:pt x="208682" y="8083"/>
                </a:lnTo>
                <a:lnTo>
                  <a:pt x="252209" y="30593"/>
                </a:lnTo>
                <a:lnTo>
                  <a:pt x="286534" y="64918"/>
                </a:lnTo>
                <a:lnTo>
                  <a:pt x="309044" y="108445"/>
                </a:lnTo>
                <a:lnTo>
                  <a:pt x="317127" y="158563"/>
                </a:lnTo>
                <a:lnTo>
                  <a:pt x="309044" y="208682"/>
                </a:lnTo>
                <a:lnTo>
                  <a:pt x="286534" y="252209"/>
                </a:lnTo>
                <a:lnTo>
                  <a:pt x="252209" y="286534"/>
                </a:lnTo>
                <a:lnTo>
                  <a:pt x="208682" y="309044"/>
                </a:lnTo>
                <a:lnTo>
                  <a:pt x="158563" y="317127"/>
                </a:lnTo>
                <a:lnTo>
                  <a:pt x="108445" y="309044"/>
                </a:lnTo>
                <a:lnTo>
                  <a:pt x="64918" y="286534"/>
                </a:lnTo>
                <a:lnTo>
                  <a:pt x="30593" y="252209"/>
                </a:lnTo>
                <a:lnTo>
                  <a:pt x="8083" y="208682"/>
                </a:lnTo>
                <a:lnTo>
                  <a:pt x="0" y="158563"/>
                </a:lnTo>
                <a:close/>
              </a:path>
            </a:pathLst>
          </a:custGeom>
          <a:ln w="38099">
            <a:solidFill>
              <a:srgbClr val="000000"/>
            </a:solidFill>
          </a:ln>
        </p:spPr>
        <p:txBody>
          <a:bodyPr wrap="square" lIns="0" tIns="0" rIns="0" bIns="0" rtlCol="0"/>
          <a:lstStyle/>
          <a:p/>
        </p:txBody>
      </p:sp>
      <p:sp>
        <p:nvSpPr>
          <p:cNvPr id="202" name="object 202"/>
          <p:cNvSpPr txBox="1"/>
          <p:nvPr/>
        </p:nvSpPr>
        <p:spPr>
          <a:xfrm>
            <a:off x="1158344" y="1818808"/>
            <a:ext cx="219710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panose="020F0502020204030204"/>
                <a:cs typeface="Calibri" panose="020F0502020204030204"/>
              </a:rPr>
              <a:t>CNN</a:t>
            </a:r>
            <a:r>
              <a:rPr sz="2400" b="1" spc="-35" dirty="0">
                <a:latin typeface="Calibri" panose="020F0502020204030204"/>
                <a:cs typeface="Calibri" panose="020F0502020204030204"/>
              </a:rPr>
              <a:t> </a:t>
            </a:r>
            <a:r>
              <a:rPr sz="2400" b="1" spc="-10" dirty="0">
                <a:latin typeface="Calibri" panose="020F0502020204030204"/>
                <a:cs typeface="Calibri" panose="020F0502020204030204"/>
              </a:rPr>
              <a:t>Convolution</a:t>
            </a:r>
            <a:endParaRPr sz="2400">
              <a:latin typeface="Calibri" panose="020F0502020204030204"/>
              <a:cs typeface="Calibri" panose="020F0502020204030204"/>
            </a:endParaRPr>
          </a:p>
        </p:txBody>
      </p:sp>
      <p:sp>
        <p:nvSpPr>
          <p:cNvPr id="203" name="object 203"/>
          <p:cNvSpPr/>
          <p:nvPr/>
        </p:nvSpPr>
        <p:spPr>
          <a:xfrm>
            <a:off x="6044057" y="2761301"/>
            <a:ext cx="290195" cy="290195"/>
          </a:xfrm>
          <a:custGeom>
            <a:avLst/>
            <a:gdLst/>
            <a:ahLst/>
            <a:cxnLst/>
            <a:rect l="l" t="t" r="r" b="b"/>
            <a:pathLst>
              <a:path w="290195" h="290194">
                <a:moveTo>
                  <a:pt x="144848" y="0"/>
                </a:moveTo>
                <a:lnTo>
                  <a:pt x="99065" y="7384"/>
                </a:lnTo>
                <a:lnTo>
                  <a:pt x="59303" y="27947"/>
                </a:lnTo>
                <a:lnTo>
                  <a:pt x="27947" y="59302"/>
                </a:lnTo>
                <a:lnTo>
                  <a:pt x="7384" y="99064"/>
                </a:lnTo>
                <a:lnTo>
                  <a:pt x="0" y="144848"/>
                </a:lnTo>
                <a:lnTo>
                  <a:pt x="7384" y="190631"/>
                </a:lnTo>
                <a:lnTo>
                  <a:pt x="27947" y="230393"/>
                </a:lnTo>
                <a:lnTo>
                  <a:pt x="59303" y="261748"/>
                </a:lnTo>
                <a:lnTo>
                  <a:pt x="99065" y="282311"/>
                </a:lnTo>
                <a:lnTo>
                  <a:pt x="144848" y="289695"/>
                </a:lnTo>
                <a:lnTo>
                  <a:pt x="190631" y="282311"/>
                </a:lnTo>
                <a:lnTo>
                  <a:pt x="230393" y="261748"/>
                </a:lnTo>
                <a:lnTo>
                  <a:pt x="261748" y="230393"/>
                </a:lnTo>
                <a:lnTo>
                  <a:pt x="282311" y="190631"/>
                </a:lnTo>
                <a:lnTo>
                  <a:pt x="289695" y="144848"/>
                </a:lnTo>
                <a:lnTo>
                  <a:pt x="282311" y="99064"/>
                </a:lnTo>
                <a:lnTo>
                  <a:pt x="261748" y="59302"/>
                </a:lnTo>
                <a:lnTo>
                  <a:pt x="230393" y="27947"/>
                </a:lnTo>
                <a:lnTo>
                  <a:pt x="190631" y="7384"/>
                </a:lnTo>
                <a:lnTo>
                  <a:pt x="144848" y="0"/>
                </a:lnTo>
                <a:close/>
              </a:path>
            </a:pathLst>
          </a:custGeom>
          <a:solidFill>
            <a:srgbClr val="FFFFFF"/>
          </a:solidFill>
        </p:spPr>
        <p:txBody>
          <a:bodyPr wrap="square" lIns="0" tIns="0" rIns="0" bIns="0" rtlCol="0"/>
          <a:lstStyle/>
          <a:p/>
        </p:txBody>
      </p:sp>
      <p:sp>
        <p:nvSpPr>
          <p:cNvPr id="204" name="object 204"/>
          <p:cNvSpPr/>
          <p:nvPr/>
        </p:nvSpPr>
        <p:spPr>
          <a:xfrm>
            <a:off x="6086481" y="2803726"/>
            <a:ext cx="205104" cy="205104"/>
          </a:xfrm>
          <a:custGeom>
            <a:avLst/>
            <a:gdLst/>
            <a:ahLst/>
            <a:cxnLst/>
            <a:rect l="l" t="t" r="r" b="b"/>
            <a:pathLst>
              <a:path w="205104" h="205105">
                <a:moveTo>
                  <a:pt x="0" y="0"/>
                </a:moveTo>
                <a:lnTo>
                  <a:pt x="204844" y="204844"/>
                </a:lnTo>
              </a:path>
            </a:pathLst>
          </a:custGeom>
          <a:ln w="38099">
            <a:solidFill>
              <a:srgbClr val="000000"/>
            </a:solidFill>
          </a:ln>
        </p:spPr>
        <p:txBody>
          <a:bodyPr wrap="square" lIns="0" tIns="0" rIns="0" bIns="0" rtlCol="0"/>
          <a:lstStyle/>
          <a:p/>
        </p:txBody>
      </p:sp>
      <p:sp>
        <p:nvSpPr>
          <p:cNvPr id="205" name="object 205"/>
          <p:cNvSpPr/>
          <p:nvPr/>
        </p:nvSpPr>
        <p:spPr>
          <a:xfrm>
            <a:off x="6086481" y="2803726"/>
            <a:ext cx="205104" cy="205104"/>
          </a:xfrm>
          <a:custGeom>
            <a:avLst/>
            <a:gdLst/>
            <a:ahLst/>
            <a:cxnLst/>
            <a:rect l="l" t="t" r="r" b="b"/>
            <a:pathLst>
              <a:path w="205104" h="205105">
                <a:moveTo>
                  <a:pt x="204844" y="0"/>
                </a:moveTo>
                <a:lnTo>
                  <a:pt x="0" y="204844"/>
                </a:lnTo>
              </a:path>
            </a:pathLst>
          </a:custGeom>
          <a:ln w="38099">
            <a:solidFill>
              <a:srgbClr val="000000"/>
            </a:solidFill>
          </a:ln>
        </p:spPr>
        <p:txBody>
          <a:bodyPr wrap="square" lIns="0" tIns="0" rIns="0" bIns="0" rtlCol="0"/>
          <a:lstStyle/>
          <a:p/>
        </p:txBody>
      </p:sp>
      <p:sp>
        <p:nvSpPr>
          <p:cNvPr id="206" name="object 206"/>
          <p:cNvSpPr/>
          <p:nvPr/>
        </p:nvSpPr>
        <p:spPr>
          <a:xfrm>
            <a:off x="6044057" y="2761301"/>
            <a:ext cx="290195" cy="290195"/>
          </a:xfrm>
          <a:custGeom>
            <a:avLst/>
            <a:gdLst/>
            <a:ahLst/>
            <a:cxnLst/>
            <a:rect l="l" t="t" r="r" b="b"/>
            <a:pathLst>
              <a:path w="290195" h="290194">
                <a:moveTo>
                  <a:pt x="0" y="144848"/>
                </a:moveTo>
                <a:lnTo>
                  <a:pt x="7384" y="99064"/>
                </a:lnTo>
                <a:lnTo>
                  <a:pt x="27947" y="59302"/>
                </a:lnTo>
                <a:lnTo>
                  <a:pt x="59302" y="27947"/>
                </a:lnTo>
                <a:lnTo>
                  <a:pt x="99064" y="7384"/>
                </a:lnTo>
                <a:lnTo>
                  <a:pt x="144848" y="0"/>
                </a:lnTo>
                <a:lnTo>
                  <a:pt x="190631" y="7384"/>
                </a:lnTo>
                <a:lnTo>
                  <a:pt x="230393" y="27947"/>
                </a:lnTo>
                <a:lnTo>
                  <a:pt x="261748" y="59302"/>
                </a:lnTo>
                <a:lnTo>
                  <a:pt x="282311" y="99064"/>
                </a:lnTo>
                <a:lnTo>
                  <a:pt x="289695" y="144848"/>
                </a:lnTo>
                <a:lnTo>
                  <a:pt x="282311" y="190631"/>
                </a:lnTo>
                <a:lnTo>
                  <a:pt x="261748" y="230393"/>
                </a:lnTo>
                <a:lnTo>
                  <a:pt x="230393" y="261748"/>
                </a:lnTo>
                <a:lnTo>
                  <a:pt x="190631" y="282311"/>
                </a:lnTo>
                <a:lnTo>
                  <a:pt x="144848" y="289695"/>
                </a:lnTo>
                <a:lnTo>
                  <a:pt x="99064" y="282311"/>
                </a:lnTo>
                <a:lnTo>
                  <a:pt x="59302" y="261748"/>
                </a:lnTo>
                <a:lnTo>
                  <a:pt x="27947" y="230393"/>
                </a:lnTo>
                <a:lnTo>
                  <a:pt x="7384" y="190631"/>
                </a:lnTo>
                <a:lnTo>
                  <a:pt x="0" y="144848"/>
                </a:lnTo>
                <a:close/>
              </a:path>
            </a:pathLst>
          </a:custGeom>
          <a:ln w="38099">
            <a:solidFill>
              <a:srgbClr val="000000"/>
            </a:solidFill>
          </a:ln>
        </p:spPr>
        <p:txBody>
          <a:bodyPr wrap="square" lIns="0" tIns="0" rIns="0" bIns="0" rtlCol="0"/>
          <a:lstStyle/>
          <a:p/>
        </p:txBody>
      </p:sp>
      <p:sp>
        <p:nvSpPr>
          <p:cNvPr id="207" name="object 207"/>
          <p:cNvSpPr/>
          <p:nvPr/>
        </p:nvSpPr>
        <p:spPr>
          <a:xfrm>
            <a:off x="5182304" y="2761301"/>
            <a:ext cx="290195" cy="290195"/>
          </a:xfrm>
          <a:custGeom>
            <a:avLst/>
            <a:gdLst/>
            <a:ahLst/>
            <a:cxnLst/>
            <a:rect l="l" t="t" r="r" b="b"/>
            <a:pathLst>
              <a:path w="290195" h="290194">
                <a:moveTo>
                  <a:pt x="144848" y="0"/>
                </a:moveTo>
                <a:lnTo>
                  <a:pt x="99065" y="7384"/>
                </a:lnTo>
                <a:lnTo>
                  <a:pt x="59303" y="27947"/>
                </a:lnTo>
                <a:lnTo>
                  <a:pt x="27947" y="59302"/>
                </a:lnTo>
                <a:lnTo>
                  <a:pt x="7384" y="99064"/>
                </a:lnTo>
                <a:lnTo>
                  <a:pt x="0" y="144848"/>
                </a:lnTo>
                <a:lnTo>
                  <a:pt x="7384" y="190631"/>
                </a:lnTo>
                <a:lnTo>
                  <a:pt x="27947" y="230393"/>
                </a:lnTo>
                <a:lnTo>
                  <a:pt x="59303" y="261748"/>
                </a:lnTo>
                <a:lnTo>
                  <a:pt x="99065" y="282311"/>
                </a:lnTo>
                <a:lnTo>
                  <a:pt x="144848" y="289695"/>
                </a:lnTo>
                <a:lnTo>
                  <a:pt x="190631" y="282311"/>
                </a:lnTo>
                <a:lnTo>
                  <a:pt x="230393" y="261748"/>
                </a:lnTo>
                <a:lnTo>
                  <a:pt x="261748" y="230393"/>
                </a:lnTo>
                <a:lnTo>
                  <a:pt x="282311" y="190631"/>
                </a:lnTo>
                <a:lnTo>
                  <a:pt x="289695" y="144848"/>
                </a:lnTo>
                <a:lnTo>
                  <a:pt x="282311" y="99064"/>
                </a:lnTo>
                <a:lnTo>
                  <a:pt x="261748" y="59302"/>
                </a:lnTo>
                <a:lnTo>
                  <a:pt x="230393" y="27947"/>
                </a:lnTo>
                <a:lnTo>
                  <a:pt x="190631" y="7384"/>
                </a:lnTo>
                <a:lnTo>
                  <a:pt x="144848" y="0"/>
                </a:lnTo>
                <a:close/>
              </a:path>
            </a:pathLst>
          </a:custGeom>
          <a:solidFill>
            <a:srgbClr val="FFFFFF"/>
          </a:solidFill>
        </p:spPr>
        <p:txBody>
          <a:bodyPr wrap="square" lIns="0" tIns="0" rIns="0" bIns="0" rtlCol="0"/>
          <a:lstStyle/>
          <a:p/>
        </p:txBody>
      </p:sp>
      <p:sp>
        <p:nvSpPr>
          <p:cNvPr id="208" name="object 208"/>
          <p:cNvSpPr/>
          <p:nvPr/>
        </p:nvSpPr>
        <p:spPr>
          <a:xfrm>
            <a:off x="5224729" y="2803726"/>
            <a:ext cx="205104" cy="205104"/>
          </a:xfrm>
          <a:custGeom>
            <a:avLst/>
            <a:gdLst/>
            <a:ahLst/>
            <a:cxnLst/>
            <a:rect l="l" t="t" r="r" b="b"/>
            <a:pathLst>
              <a:path w="205104" h="205105">
                <a:moveTo>
                  <a:pt x="0" y="0"/>
                </a:moveTo>
                <a:lnTo>
                  <a:pt x="204844" y="204844"/>
                </a:lnTo>
              </a:path>
            </a:pathLst>
          </a:custGeom>
          <a:ln w="38099">
            <a:solidFill>
              <a:srgbClr val="000000"/>
            </a:solidFill>
          </a:ln>
        </p:spPr>
        <p:txBody>
          <a:bodyPr wrap="square" lIns="0" tIns="0" rIns="0" bIns="0" rtlCol="0"/>
          <a:lstStyle/>
          <a:p/>
        </p:txBody>
      </p:sp>
      <p:sp>
        <p:nvSpPr>
          <p:cNvPr id="209" name="object 209"/>
          <p:cNvSpPr/>
          <p:nvPr/>
        </p:nvSpPr>
        <p:spPr>
          <a:xfrm>
            <a:off x="5224729" y="2803726"/>
            <a:ext cx="205104" cy="205104"/>
          </a:xfrm>
          <a:custGeom>
            <a:avLst/>
            <a:gdLst/>
            <a:ahLst/>
            <a:cxnLst/>
            <a:rect l="l" t="t" r="r" b="b"/>
            <a:pathLst>
              <a:path w="205104" h="205105">
                <a:moveTo>
                  <a:pt x="204844" y="0"/>
                </a:moveTo>
                <a:lnTo>
                  <a:pt x="0" y="204844"/>
                </a:lnTo>
              </a:path>
            </a:pathLst>
          </a:custGeom>
          <a:ln w="38099">
            <a:solidFill>
              <a:srgbClr val="000000"/>
            </a:solidFill>
          </a:ln>
        </p:spPr>
        <p:txBody>
          <a:bodyPr wrap="square" lIns="0" tIns="0" rIns="0" bIns="0" rtlCol="0"/>
          <a:lstStyle/>
          <a:p/>
        </p:txBody>
      </p:sp>
      <p:sp>
        <p:nvSpPr>
          <p:cNvPr id="210" name="object 210"/>
          <p:cNvSpPr/>
          <p:nvPr/>
        </p:nvSpPr>
        <p:spPr>
          <a:xfrm>
            <a:off x="5182304" y="2761301"/>
            <a:ext cx="290195" cy="290195"/>
          </a:xfrm>
          <a:custGeom>
            <a:avLst/>
            <a:gdLst/>
            <a:ahLst/>
            <a:cxnLst/>
            <a:rect l="l" t="t" r="r" b="b"/>
            <a:pathLst>
              <a:path w="290195" h="290194">
                <a:moveTo>
                  <a:pt x="0" y="144848"/>
                </a:moveTo>
                <a:lnTo>
                  <a:pt x="7384" y="99064"/>
                </a:lnTo>
                <a:lnTo>
                  <a:pt x="27947" y="59302"/>
                </a:lnTo>
                <a:lnTo>
                  <a:pt x="59302" y="27947"/>
                </a:lnTo>
                <a:lnTo>
                  <a:pt x="99064" y="7384"/>
                </a:lnTo>
                <a:lnTo>
                  <a:pt x="144848" y="0"/>
                </a:lnTo>
                <a:lnTo>
                  <a:pt x="190631" y="7384"/>
                </a:lnTo>
                <a:lnTo>
                  <a:pt x="230393" y="27947"/>
                </a:lnTo>
                <a:lnTo>
                  <a:pt x="261748" y="59302"/>
                </a:lnTo>
                <a:lnTo>
                  <a:pt x="282311" y="99064"/>
                </a:lnTo>
                <a:lnTo>
                  <a:pt x="289695" y="144848"/>
                </a:lnTo>
                <a:lnTo>
                  <a:pt x="282311" y="190631"/>
                </a:lnTo>
                <a:lnTo>
                  <a:pt x="261748" y="230393"/>
                </a:lnTo>
                <a:lnTo>
                  <a:pt x="230393" y="261748"/>
                </a:lnTo>
                <a:lnTo>
                  <a:pt x="190631" y="282311"/>
                </a:lnTo>
                <a:lnTo>
                  <a:pt x="144848" y="289695"/>
                </a:lnTo>
                <a:lnTo>
                  <a:pt x="99064" y="282311"/>
                </a:lnTo>
                <a:lnTo>
                  <a:pt x="59302" y="261748"/>
                </a:lnTo>
                <a:lnTo>
                  <a:pt x="27947" y="230393"/>
                </a:lnTo>
                <a:lnTo>
                  <a:pt x="7384" y="190631"/>
                </a:lnTo>
                <a:lnTo>
                  <a:pt x="0" y="144848"/>
                </a:lnTo>
                <a:close/>
              </a:path>
            </a:pathLst>
          </a:custGeom>
          <a:ln w="38099">
            <a:solidFill>
              <a:srgbClr val="000000"/>
            </a:solidFill>
          </a:ln>
        </p:spPr>
        <p:txBody>
          <a:bodyPr wrap="square" lIns="0" tIns="0" rIns="0" bIns="0" rtlCol="0"/>
          <a:lstStyle/>
          <a:p/>
        </p:txBody>
      </p:sp>
      <p:sp>
        <p:nvSpPr>
          <p:cNvPr id="211" name="object 211"/>
          <p:cNvSpPr/>
          <p:nvPr/>
        </p:nvSpPr>
        <p:spPr>
          <a:xfrm>
            <a:off x="6284038" y="2958390"/>
            <a:ext cx="290195" cy="290195"/>
          </a:xfrm>
          <a:custGeom>
            <a:avLst/>
            <a:gdLst/>
            <a:ahLst/>
            <a:cxnLst/>
            <a:rect l="l" t="t" r="r" b="b"/>
            <a:pathLst>
              <a:path w="290195" h="290194">
                <a:moveTo>
                  <a:pt x="144848" y="0"/>
                </a:moveTo>
                <a:lnTo>
                  <a:pt x="99065" y="7384"/>
                </a:lnTo>
                <a:lnTo>
                  <a:pt x="59303" y="27947"/>
                </a:lnTo>
                <a:lnTo>
                  <a:pt x="27947" y="59303"/>
                </a:lnTo>
                <a:lnTo>
                  <a:pt x="7384" y="99065"/>
                </a:lnTo>
                <a:lnTo>
                  <a:pt x="0" y="144848"/>
                </a:lnTo>
                <a:lnTo>
                  <a:pt x="7384" y="190631"/>
                </a:lnTo>
                <a:lnTo>
                  <a:pt x="27947" y="230393"/>
                </a:lnTo>
                <a:lnTo>
                  <a:pt x="59303" y="261748"/>
                </a:lnTo>
                <a:lnTo>
                  <a:pt x="99065" y="282311"/>
                </a:lnTo>
                <a:lnTo>
                  <a:pt x="144848" y="289695"/>
                </a:lnTo>
                <a:lnTo>
                  <a:pt x="190631" y="282311"/>
                </a:lnTo>
                <a:lnTo>
                  <a:pt x="230393" y="261748"/>
                </a:lnTo>
                <a:lnTo>
                  <a:pt x="261748" y="230393"/>
                </a:lnTo>
                <a:lnTo>
                  <a:pt x="282311" y="190631"/>
                </a:lnTo>
                <a:lnTo>
                  <a:pt x="289695" y="144848"/>
                </a:lnTo>
                <a:lnTo>
                  <a:pt x="282311" y="99065"/>
                </a:lnTo>
                <a:lnTo>
                  <a:pt x="261748" y="59303"/>
                </a:lnTo>
                <a:lnTo>
                  <a:pt x="230393" y="27947"/>
                </a:lnTo>
                <a:lnTo>
                  <a:pt x="190631" y="7384"/>
                </a:lnTo>
                <a:lnTo>
                  <a:pt x="144848" y="0"/>
                </a:lnTo>
                <a:close/>
              </a:path>
            </a:pathLst>
          </a:custGeom>
          <a:solidFill>
            <a:srgbClr val="FFFFFF"/>
          </a:solidFill>
        </p:spPr>
        <p:txBody>
          <a:bodyPr wrap="square" lIns="0" tIns="0" rIns="0" bIns="0" rtlCol="0"/>
          <a:lstStyle/>
          <a:p/>
        </p:txBody>
      </p:sp>
      <p:sp>
        <p:nvSpPr>
          <p:cNvPr id="212" name="object 212"/>
          <p:cNvSpPr/>
          <p:nvPr/>
        </p:nvSpPr>
        <p:spPr>
          <a:xfrm>
            <a:off x="6428886" y="2958390"/>
            <a:ext cx="0" cy="290195"/>
          </a:xfrm>
          <a:custGeom>
            <a:avLst/>
            <a:gdLst/>
            <a:ahLst/>
            <a:cxnLst/>
            <a:rect l="l" t="t" r="r" b="b"/>
            <a:pathLst>
              <a:path h="290194">
                <a:moveTo>
                  <a:pt x="0" y="0"/>
                </a:moveTo>
                <a:lnTo>
                  <a:pt x="0" y="289695"/>
                </a:lnTo>
              </a:path>
            </a:pathLst>
          </a:custGeom>
          <a:ln w="38099">
            <a:solidFill>
              <a:srgbClr val="000000"/>
            </a:solidFill>
          </a:ln>
        </p:spPr>
        <p:txBody>
          <a:bodyPr wrap="square" lIns="0" tIns="0" rIns="0" bIns="0" rtlCol="0"/>
          <a:lstStyle/>
          <a:p/>
        </p:txBody>
      </p:sp>
      <p:sp>
        <p:nvSpPr>
          <p:cNvPr id="213" name="object 213"/>
          <p:cNvSpPr/>
          <p:nvPr/>
        </p:nvSpPr>
        <p:spPr>
          <a:xfrm>
            <a:off x="6284038" y="3103238"/>
            <a:ext cx="290195" cy="0"/>
          </a:xfrm>
          <a:custGeom>
            <a:avLst/>
            <a:gdLst/>
            <a:ahLst/>
            <a:cxnLst/>
            <a:rect l="l" t="t" r="r" b="b"/>
            <a:pathLst>
              <a:path w="290195">
                <a:moveTo>
                  <a:pt x="0" y="0"/>
                </a:moveTo>
                <a:lnTo>
                  <a:pt x="289694" y="0"/>
                </a:lnTo>
              </a:path>
            </a:pathLst>
          </a:custGeom>
          <a:ln w="38099">
            <a:solidFill>
              <a:srgbClr val="000000"/>
            </a:solidFill>
          </a:ln>
        </p:spPr>
        <p:txBody>
          <a:bodyPr wrap="square" lIns="0" tIns="0" rIns="0" bIns="0" rtlCol="0"/>
          <a:lstStyle/>
          <a:p/>
        </p:txBody>
      </p:sp>
      <p:sp>
        <p:nvSpPr>
          <p:cNvPr id="214" name="object 214"/>
          <p:cNvSpPr/>
          <p:nvPr/>
        </p:nvSpPr>
        <p:spPr>
          <a:xfrm>
            <a:off x="6284038" y="2958390"/>
            <a:ext cx="290195" cy="290195"/>
          </a:xfrm>
          <a:custGeom>
            <a:avLst/>
            <a:gdLst/>
            <a:ahLst/>
            <a:cxnLst/>
            <a:rect l="l" t="t" r="r" b="b"/>
            <a:pathLst>
              <a:path w="290195" h="290194">
                <a:moveTo>
                  <a:pt x="0" y="144848"/>
                </a:moveTo>
                <a:lnTo>
                  <a:pt x="7384" y="99064"/>
                </a:lnTo>
                <a:lnTo>
                  <a:pt x="27947" y="59302"/>
                </a:lnTo>
                <a:lnTo>
                  <a:pt x="59302" y="27947"/>
                </a:lnTo>
                <a:lnTo>
                  <a:pt x="99064" y="7384"/>
                </a:lnTo>
                <a:lnTo>
                  <a:pt x="144848" y="0"/>
                </a:lnTo>
                <a:lnTo>
                  <a:pt x="190631" y="7384"/>
                </a:lnTo>
                <a:lnTo>
                  <a:pt x="230393" y="27947"/>
                </a:lnTo>
                <a:lnTo>
                  <a:pt x="261748" y="59302"/>
                </a:lnTo>
                <a:lnTo>
                  <a:pt x="282311" y="99064"/>
                </a:lnTo>
                <a:lnTo>
                  <a:pt x="289696" y="144848"/>
                </a:lnTo>
                <a:lnTo>
                  <a:pt x="282311" y="190631"/>
                </a:lnTo>
                <a:lnTo>
                  <a:pt x="261748" y="230393"/>
                </a:lnTo>
                <a:lnTo>
                  <a:pt x="230393" y="261748"/>
                </a:lnTo>
                <a:lnTo>
                  <a:pt x="190631" y="282311"/>
                </a:lnTo>
                <a:lnTo>
                  <a:pt x="144848" y="289695"/>
                </a:lnTo>
                <a:lnTo>
                  <a:pt x="99064" y="282311"/>
                </a:lnTo>
                <a:lnTo>
                  <a:pt x="59302" y="261748"/>
                </a:lnTo>
                <a:lnTo>
                  <a:pt x="27947" y="230393"/>
                </a:lnTo>
                <a:lnTo>
                  <a:pt x="7384" y="190631"/>
                </a:lnTo>
                <a:lnTo>
                  <a:pt x="0" y="144848"/>
                </a:lnTo>
                <a:close/>
              </a:path>
            </a:pathLst>
          </a:custGeom>
          <a:ln w="38099">
            <a:solidFill>
              <a:srgbClr val="000000"/>
            </a:solidFill>
          </a:ln>
        </p:spPr>
        <p:txBody>
          <a:bodyPr wrap="square" lIns="0" tIns="0" rIns="0" bIns="0" rtlCol="0"/>
          <a:lstStyle/>
          <a:p/>
        </p:txBody>
      </p:sp>
      <p:sp>
        <p:nvSpPr>
          <p:cNvPr id="215" name="object 215"/>
          <p:cNvSpPr/>
          <p:nvPr/>
        </p:nvSpPr>
        <p:spPr>
          <a:xfrm>
            <a:off x="6056840" y="3653221"/>
            <a:ext cx="290195" cy="290195"/>
          </a:xfrm>
          <a:custGeom>
            <a:avLst/>
            <a:gdLst/>
            <a:ahLst/>
            <a:cxnLst/>
            <a:rect l="l" t="t" r="r" b="b"/>
            <a:pathLst>
              <a:path w="290195" h="290195">
                <a:moveTo>
                  <a:pt x="144848" y="0"/>
                </a:moveTo>
                <a:lnTo>
                  <a:pt x="99065" y="7384"/>
                </a:lnTo>
                <a:lnTo>
                  <a:pt x="59303" y="27947"/>
                </a:lnTo>
                <a:lnTo>
                  <a:pt x="27947" y="59303"/>
                </a:lnTo>
                <a:lnTo>
                  <a:pt x="7384" y="99065"/>
                </a:lnTo>
                <a:lnTo>
                  <a:pt x="0" y="144848"/>
                </a:lnTo>
                <a:lnTo>
                  <a:pt x="7384" y="190631"/>
                </a:lnTo>
                <a:lnTo>
                  <a:pt x="27947" y="230393"/>
                </a:lnTo>
                <a:lnTo>
                  <a:pt x="59303" y="261748"/>
                </a:lnTo>
                <a:lnTo>
                  <a:pt x="99065" y="282311"/>
                </a:lnTo>
                <a:lnTo>
                  <a:pt x="144848" y="289695"/>
                </a:lnTo>
                <a:lnTo>
                  <a:pt x="190631" y="282311"/>
                </a:lnTo>
                <a:lnTo>
                  <a:pt x="230393" y="261748"/>
                </a:lnTo>
                <a:lnTo>
                  <a:pt x="261748" y="230393"/>
                </a:lnTo>
                <a:lnTo>
                  <a:pt x="282311" y="190631"/>
                </a:lnTo>
                <a:lnTo>
                  <a:pt x="289695" y="144848"/>
                </a:lnTo>
                <a:lnTo>
                  <a:pt x="282311" y="99065"/>
                </a:lnTo>
                <a:lnTo>
                  <a:pt x="261748" y="59303"/>
                </a:lnTo>
                <a:lnTo>
                  <a:pt x="230393" y="27947"/>
                </a:lnTo>
                <a:lnTo>
                  <a:pt x="190631" y="7384"/>
                </a:lnTo>
                <a:lnTo>
                  <a:pt x="144848" y="0"/>
                </a:lnTo>
                <a:close/>
              </a:path>
            </a:pathLst>
          </a:custGeom>
          <a:solidFill>
            <a:srgbClr val="FFFFFF"/>
          </a:solidFill>
        </p:spPr>
        <p:txBody>
          <a:bodyPr wrap="square" lIns="0" tIns="0" rIns="0" bIns="0" rtlCol="0"/>
          <a:lstStyle/>
          <a:p/>
        </p:txBody>
      </p:sp>
      <p:sp>
        <p:nvSpPr>
          <p:cNvPr id="216" name="object 216"/>
          <p:cNvSpPr/>
          <p:nvPr/>
        </p:nvSpPr>
        <p:spPr>
          <a:xfrm>
            <a:off x="6099265" y="3695645"/>
            <a:ext cx="205104" cy="205104"/>
          </a:xfrm>
          <a:custGeom>
            <a:avLst/>
            <a:gdLst/>
            <a:ahLst/>
            <a:cxnLst/>
            <a:rect l="l" t="t" r="r" b="b"/>
            <a:pathLst>
              <a:path w="205104" h="205104">
                <a:moveTo>
                  <a:pt x="0" y="0"/>
                </a:moveTo>
                <a:lnTo>
                  <a:pt x="204844" y="204845"/>
                </a:lnTo>
              </a:path>
            </a:pathLst>
          </a:custGeom>
          <a:ln w="38099">
            <a:solidFill>
              <a:srgbClr val="000000"/>
            </a:solidFill>
          </a:ln>
        </p:spPr>
        <p:txBody>
          <a:bodyPr wrap="square" lIns="0" tIns="0" rIns="0" bIns="0" rtlCol="0"/>
          <a:lstStyle/>
          <a:p/>
        </p:txBody>
      </p:sp>
      <p:sp>
        <p:nvSpPr>
          <p:cNvPr id="217" name="object 217"/>
          <p:cNvSpPr/>
          <p:nvPr/>
        </p:nvSpPr>
        <p:spPr>
          <a:xfrm>
            <a:off x="6099265" y="3695645"/>
            <a:ext cx="205104" cy="205104"/>
          </a:xfrm>
          <a:custGeom>
            <a:avLst/>
            <a:gdLst/>
            <a:ahLst/>
            <a:cxnLst/>
            <a:rect l="l" t="t" r="r" b="b"/>
            <a:pathLst>
              <a:path w="205104" h="205104">
                <a:moveTo>
                  <a:pt x="204844" y="0"/>
                </a:moveTo>
                <a:lnTo>
                  <a:pt x="0" y="204845"/>
                </a:lnTo>
              </a:path>
            </a:pathLst>
          </a:custGeom>
          <a:ln w="38099">
            <a:solidFill>
              <a:srgbClr val="000000"/>
            </a:solidFill>
          </a:ln>
        </p:spPr>
        <p:txBody>
          <a:bodyPr wrap="square" lIns="0" tIns="0" rIns="0" bIns="0" rtlCol="0"/>
          <a:lstStyle/>
          <a:p/>
        </p:txBody>
      </p:sp>
      <p:sp>
        <p:nvSpPr>
          <p:cNvPr id="218" name="object 218"/>
          <p:cNvSpPr/>
          <p:nvPr/>
        </p:nvSpPr>
        <p:spPr>
          <a:xfrm>
            <a:off x="6056840" y="3653220"/>
            <a:ext cx="290195" cy="290195"/>
          </a:xfrm>
          <a:custGeom>
            <a:avLst/>
            <a:gdLst/>
            <a:ahLst/>
            <a:cxnLst/>
            <a:rect l="l" t="t" r="r" b="b"/>
            <a:pathLst>
              <a:path w="290195" h="290195">
                <a:moveTo>
                  <a:pt x="0" y="144847"/>
                </a:moveTo>
                <a:lnTo>
                  <a:pt x="7384" y="99064"/>
                </a:lnTo>
                <a:lnTo>
                  <a:pt x="27947" y="59302"/>
                </a:lnTo>
                <a:lnTo>
                  <a:pt x="59302" y="27947"/>
                </a:lnTo>
                <a:lnTo>
                  <a:pt x="99064" y="7384"/>
                </a:lnTo>
                <a:lnTo>
                  <a:pt x="144848" y="0"/>
                </a:lnTo>
                <a:lnTo>
                  <a:pt x="190631" y="7384"/>
                </a:lnTo>
                <a:lnTo>
                  <a:pt x="230393" y="27947"/>
                </a:lnTo>
                <a:lnTo>
                  <a:pt x="261748" y="59302"/>
                </a:lnTo>
                <a:lnTo>
                  <a:pt x="282311" y="99064"/>
                </a:lnTo>
                <a:lnTo>
                  <a:pt x="289695" y="144847"/>
                </a:lnTo>
                <a:lnTo>
                  <a:pt x="282311" y="190631"/>
                </a:lnTo>
                <a:lnTo>
                  <a:pt x="261748" y="230393"/>
                </a:lnTo>
                <a:lnTo>
                  <a:pt x="230393" y="261748"/>
                </a:lnTo>
                <a:lnTo>
                  <a:pt x="190631" y="282311"/>
                </a:lnTo>
                <a:lnTo>
                  <a:pt x="144848" y="289695"/>
                </a:lnTo>
                <a:lnTo>
                  <a:pt x="99064" y="282311"/>
                </a:lnTo>
                <a:lnTo>
                  <a:pt x="59302" y="261748"/>
                </a:lnTo>
                <a:lnTo>
                  <a:pt x="27947" y="230393"/>
                </a:lnTo>
                <a:lnTo>
                  <a:pt x="7384" y="190631"/>
                </a:lnTo>
                <a:lnTo>
                  <a:pt x="0" y="144847"/>
                </a:lnTo>
                <a:close/>
              </a:path>
            </a:pathLst>
          </a:custGeom>
          <a:ln w="38099">
            <a:solidFill>
              <a:srgbClr val="000000"/>
            </a:solidFill>
          </a:ln>
        </p:spPr>
        <p:txBody>
          <a:bodyPr wrap="square" lIns="0" tIns="0" rIns="0" bIns="0" rtlCol="0"/>
          <a:lstStyle/>
          <a:p/>
        </p:txBody>
      </p:sp>
      <p:sp>
        <p:nvSpPr>
          <p:cNvPr id="219" name="object 219"/>
          <p:cNvSpPr/>
          <p:nvPr/>
        </p:nvSpPr>
        <p:spPr>
          <a:xfrm>
            <a:off x="6284038" y="3858002"/>
            <a:ext cx="290195" cy="290195"/>
          </a:xfrm>
          <a:custGeom>
            <a:avLst/>
            <a:gdLst/>
            <a:ahLst/>
            <a:cxnLst/>
            <a:rect l="l" t="t" r="r" b="b"/>
            <a:pathLst>
              <a:path w="290195" h="290195">
                <a:moveTo>
                  <a:pt x="144848" y="0"/>
                </a:moveTo>
                <a:lnTo>
                  <a:pt x="99065" y="7384"/>
                </a:lnTo>
                <a:lnTo>
                  <a:pt x="59303" y="27947"/>
                </a:lnTo>
                <a:lnTo>
                  <a:pt x="27947" y="59303"/>
                </a:lnTo>
                <a:lnTo>
                  <a:pt x="7384" y="99065"/>
                </a:lnTo>
                <a:lnTo>
                  <a:pt x="0" y="144848"/>
                </a:lnTo>
                <a:lnTo>
                  <a:pt x="7384" y="190631"/>
                </a:lnTo>
                <a:lnTo>
                  <a:pt x="27947" y="230393"/>
                </a:lnTo>
                <a:lnTo>
                  <a:pt x="59303" y="261748"/>
                </a:lnTo>
                <a:lnTo>
                  <a:pt x="99065" y="282311"/>
                </a:lnTo>
                <a:lnTo>
                  <a:pt x="144848" y="289695"/>
                </a:lnTo>
                <a:lnTo>
                  <a:pt x="190631" y="282311"/>
                </a:lnTo>
                <a:lnTo>
                  <a:pt x="230393" y="261748"/>
                </a:lnTo>
                <a:lnTo>
                  <a:pt x="261748" y="230393"/>
                </a:lnTo>
                <a:lnTo>
                  <a:pt x="282311" y="190631"/>
                </a:lnTo>
                <a:lnTo>
                  <a:pt x="289695" y="144848"/>
                </a:lnTo>
                <a:lnTo>
                  <a:pt x="282311" y="99065"/>
                </a:lnTo>
                <a:lnTo>
                  <a:pt x="261748" y="59303"/>
                </a:lnTo>
                <a:lnTo>
                  <a:pt x="230393" y="27947"/>
                </a:lnTo>
                <a:lnTo>
                  <a:pt x="190631" y="7384"/>
                </a:lnTo>
                <a:lnTo>
                  <a:pt x="144848" y="0"/>
                </a:lnTo>
                <a:close/>
              </a:path>
            </a:pathLst>
          </a:custGeom>
          <a:solidFill>
            <a:srgbClr val="FFFFFF"/>
          </a:solidFill>
        </p:spPr>
        <p:txBody>
          <a:bodyPr wrap="square" lIns="0" tIns="0" rIns="0" bIns="0" rtlCol="0"/>
          <a:lstStyle/>
          <a:p/>
        </p:txBody>
      </p:sp>
      <p:sp>
        <p:nvSpPr>
          <p:cNvPr id="220" name="object 220"/>
          <p:cNvSpPr/>
          <p:nvPr/>
        </p:nvSpPr>
        <p:spPr>
          <a:xfrm>
            <a:off x="6428886" y="3858002"/>
            <a:ext cx="0" cy="290195"/>
          </a:xfrm>
          <a:custGeom>
            <a:avLst/>
            <a:gdLst/>
            <a:ahLst/>
            <a:cxnLst/>
            <a:rect l="l" t="t" r="r" b="b"/>
            <a:pathLst>
              <a:path h="290195">
                <a:moveTo>
                  <a:pt x="0" y="0"/>
                </a:moveTo>
                <a:lnTo>
                  <a:pt x="0" y="289694"/>
                </a:lnTo>
              </a:path>
            </a:pathLst>
          </a:custGeom>
          <a:ln w="38099">
            <a:solidFill>
              <a:srgbClr val="000000"/>
            </a:solidFill>
          </a:ln>
        </p:spPr>
        <p:txBody>
          <a:bodyPr wrap="square" lIns="0" tIns="0" rIns="0" bIns="0" rtlCol="0"/>
          <a:lstStyle/>
          <a:p/>
        </p:txBody>
      </p:sp>
      <p:sp>
        <p:nvSpPr>
          <p:cNvPr id="221" name="object 221"/>
          <p:cNvSpPr/>
          <p:nvPr/>
        </p:nvSpPr>
        <p:spPr>
          <a:xfrm>
            <a:off x="6284038" y="4002850"/>
            <a:ext cx="290195" cy="0"/>
          </a:xfrm>
          <a:custGeom>
            <a:avLst/>
            <a:gdLst/>
            <a:ahLst/>
            <a:cxnLst/>
            <a:rect l="l" t="t" r="r" b="b"/>
            <a:pathLst>
              <a:path w="290195">
                <a:moveTo>
                  <a:pt x="0" y="0"/>
                </a:moveTo>
                <a:lnTo>
                  <a:pt x="289694" y="0"/>
                </a:lnTo>
              </a:path>
            </a:pathLst>
          </a:custGeom>
          <a:ln w="38099">
            <a:solidFill>
              <a:srgbClr val="000000"/>
            </a:solidFill>
          </a:ln>
        </p:spPr>
        <p:txBody>
          <a:bodyPr wrap="square" lIns="0" tIns="0" rIns="0" bIns="0" rtlCol="0"/>
          <a:lstStyle/>
          <a:p/>
        </p:txBody>
      </p:sp>
      <p:sp>
        <p:nvSpPr>
          <p:cNvPr id="222" name="object 222"/>
          <p:cNvSpPr/>
          <p:nvPr/>
        </p:nvSpPr>
        <p:spPr>
          <a:xfrm>
            <a:off x="6284038" y="3858002"/>
            <a:ext cx="290195" cy="290195"/>
          </a:xfrm>
          <a:custGeom>
            <a:avLst/>
            <a:gdLst/>
            <a:ahLst/>
            <a:cxnLst/>
            <a:rect l="l" t="t" r="r" b="b"/>
            <a:pathLst>
              <a:path w="290195" h="290195">
                <a:moveTo>
                  <a:pt x="0" y="144847"/>
                </a:moveTo>
                <a:lnTo>
                  <a:pt x="7384" y="99064"/>
                </a:lnTo>
                <a:lnTo>
                  <a:pt x="27947" y="59302"/>
                </a:lnTo>
                <a:lnTo>
                  <a:pt x="59302" y="27947"/>
                </a:lnTo>
                <a:lnTo>
                  <a:pt x="99064" y="7384"/>
                </a:lnTo>
                <a:lnTo>
                  <a:pt x="144848" y="0"/>
                </a:lnTo>
                <a:lnTo>
                  <a:pt x="190631" y="7384"/>
                </a:lnTo>
                <a:lnTo>
                  <a:pt x="230393" y="27947"/>
                </a:lnTo>
                <a:lnTo>
                  <a:pt x="261748" y="59302"/>
                </a:lnTo>
                <a:lnTo>
                  <a:pt x="282311" y="99064"/>
                </a:lnTo>
                <a:lnTo>
                  <a:pt x="289696" y="144847"/>
                </a:lnTo>
                <a:lnTo>
                  <a:pt x="282311" y="190631"/>
                </a:lnTo>
                <a:lnTo>
                  <a:pt x="261748" y="230393"/>
                </a:lnTo>
                <a:lnTo>
                  <a:pt x="230393" y="261748"/>
                </a:lnTo>
                <a:lnTo>
                  <a:pt x="190631" y="282311"/>
                </a:lnTo>
                <a:lnTo>
                  <a:pt x="144848" y="289695"/>
                </a:lnTo>
                <a:lnTo>
                  <a:pt x="99064" y="282311"/>
                </a:lnTo>
                <a:lnTo>
                  <a:pt x="59302" y="261748"/>
                </a:lnTo>
                <a:lnTo>
                  <a:pt x="27947" y="230393"/>
                </a:lnTo>
                <a:lnTo>
                  <a:pt x="7384" y="190631"/>
                </a:lnTo>
                <a:lnTo>
                  <a:pt x="0" y="144847"/>
                </a:lnTo>
                <a:close/>
              </a:path>
            </a:pathLst>
          </a:custGeom>
          <a:ln w="38099">
            <a:solidFill>
              <a:srgbClr val="000000"/>
            </a:solidFill>
          </a:ln>
        </p:spPr>
        <p:txBody>
          <a:bodyPr wrap="square" lIns="0" tIns="0" rIns="0" bIns="0" rtlCol="0"/>
          <a:lstStyle/>
          <a:p/>
        </p:txBody>
      </p:sp>
      <p:sp>
        <p:nvSpPr>
          <p:cNvPr id="223" name="object 223"/>
          <p:cNvSpPr/>
          <p:nvPr/>
        </p:nvSpPr>
        <p:spPr>
          <a:xfrm>
            <a:off x="6918786" y="3653988"/>
            <a:ext cx="290195" cy="290195"/>
          </a:xfrm>
          <a:custGeom>
            <a:avLst/>
            <a:gdLst/>
            <a:ahLst/>
            <a:cxnLst/>
            <a:rect l="l" t="t" r="r" b="b"/>
            <a:pathLst>
              <a:path w="290195" h="290195">
                <a:moveTo>
                  <a:pt x="144848" y="0"/>
                </a:moveTo>
                <a:lnTo>
                  <a:pt x="99065" y="7384"/>
                </a:lnTo>
                <a:lnTo>
                  <a:pt x="59303" y="27947"/>
                </a:lnTo>
                <a:lnTo>
                  <a:pt x="27947" y="59303"/>
                </a:lnTo>
                <a:lnTo>
                  <a:pt x="7384" y="99065"/>
                </a:lnTo>
                <a:lnTo>
                  <a:pt x="0" y="144848"/>
                </a:lnTo>
                <a:lnTo>
                  <a:pt x="7384" y="190631"/>
                </a:lnTo>
                <a:lnTo>
                  <a:pt x="27947" y="230393"/>
                </a:lnTo>
                <a:lnTo>
                  <a:pt x="59303" y="261748"/>
                </a:lnTo>
                <a:lnTo>
                  <a:pt x="99065" y="282311"/>
                </a:lnTo>
                <a:lnTo>
                  <a:pt x="144848" y="289695"/>
                </a:lnTo>
                <a:lnTo>
                  <a:pt x="190631" y="282311"/>
                </a:lnTo>
                <a:lnTo>
                  <a:pt x="230394" y="261748"/>
                </a:lnTo>
                <a:lnTo>
                  <a:pt x="261749" y="230393"/>
                </a:lnTo>
                <a:lnTo>
                  <a:pt x="282312" y="190631"/>
                </a:lnTo>
                <a:lnTo>
                  <a:pt x="289697" y="144848"/>
                </a:lnTo>
                <a:lnTo>
                  <a:pt x="282312" y="99065"/>
                </a:lnTo>
                <a:lnTo>
                  <a:pt x="261749" y="59303"/>
                </a:lnTo>
                <a:lnTo>
                  <a:pt x="230394" y="27947"/>
                </a:lnTo>
                <a:lnTo>
                  <a:pt x="190631" y="7384"/>
                </a:lnTo>
                <a:lnTo>
                  <a:pt x="144848" y="0"/>
                </a:lnTo>
                <a:close/>
              </a:path>
            </a:pathLst>
          </a:custGeom>
          <a:solidFill>
            <a:srgbClr val="FFFFFF"/>
          </a:solidFill>
        </p:spPr>
        <p:txBody>
          <a:bodyPr wrap="square" lIns="0" tIns="0" rIns="0" bIns="0" rtlCol="0"/>
          <a:lstStyle/>
          <a:p/>
        </p:txBody>
      </p:sp>
      <p:sp>
        <p:nvSpPr>
          <p:cNvPr id="224" name="object 224"/>
          <p:cNvSpPr/>
          <p:nvPr/>
        </p:nvSpPr>
        <p:spPr>
          <a:xfrm>
            <a:off x="6961212" y="3696413"/>
            <a:ext cx="205104" cy="205104"/>
          </a:xfrm>
          <a:custGeom>
            <a:avLst/>
            <a:gdLst/>
            <a:ahLst/>
            <a:cxnLst/>
            <a:rect l="l" t="t" r="r" b="b"/>
            <a:pathLst>
              <a:path w="205104" h="205104">
                <a:moveTo>
                  <a:pt x="0" y="0"/>
                </a:moveTo>
                <a:lnTo>
                  <a:pt x="204844" y="204845"/>
                </a:lnTo>
              </a:path>
            </a:pathLst>
          </a:custGeom>
          <a:ln w="38099">
            <a:solidFill>
              <a:srgbClr val="000000"/>
            </a:solidFill>
          </a:ln>
        </p:spPr>
        <p:txBody>
          <a:bodyPr wrap="square" lIns="0" tIns="0" rIns="0" bIns="0" rtlCol="0"/>
          <a:lstStyle/>
          <a:p/>
        </p:txBody>
      </p:sp>
      <p:sp>
        <p:nvSpPr>
          <p:cNvPr id="225" name="object 225"/>
          <p:cNvSpPr/>
          <p:nvPr/>
        </p:nvSpPr>
        <p:spPr>
          <a:xfrm>
            <a:off x="6961212" y="3696413"/>
            <a:ext cx="205104" cy="205104"/>
          </a:xfrm>
          <a:custGeom>
            <a:avLst/>
            <a:gdLst/>
            <a:ahLst/>
            <a:cxnLst/>
            <a:rect l="l" t="t" r="r" b="b"/>
            <a:pathLst>
              <a:path w="205104" h="205104">
                <a:moveTo>
                  <a:pt x="204844" y="0"/>
                </a:moveTo>
                <a:lnTo>
                  <a:pt x="0" y="204845"/>
                </a:lnTo>
              </a:path>
            </a:pathLst>
          </a:custGeom>
          <a:ln w="38099">
            <a:solidFill>
              <a:srgbClr val="000000"/>
            </a:solidFill>
          </a:ln>
        </p:spPr>
        <p:txBody>
          <a:bodyPr wrap="square" lIns="0" tIns="0" rIns="0" bIns="0" rtlCol="0"/>
          <a:lstStyle/>
          <a:p/>
        </p:txBody>
      </p:sp>
      <p:sp>
        <p:nvSpPr>
          <p:cNvPr id="226" name="object 226"/>
          <p:cNvSpPr/>
          <p:nvPr/>
        </p:nvSpPr>
        <p:spPr>
          <a:xfrm>
            <a:off x="6918786" y="3653988"/>
            <a:ext cx="290195" cy="290195"/>
          </a:xfrm>
          <a:custGeom>
            <a:avLst/>
            <a:gdLst/>
            <a:ahLst/>
            <a:cxnLst/>
            <a:rect l="l" t="t" r="r" b="b"/>
            <a:pathLst>
              <a:path w="290195" h="290195">
                <a:moveTo>
                  <a:pt x="0" y="144847"/>
                </a:moveTo>
                <a:lnTo>
                  <a:pt x="7384" y="99064"/>
                </a:lnTo>
                <a:lnTo>
                  <a:pt x="27947" y="59302"/>
                </a:lnTo>
                <a:lnTo>
                  <a:pt x="59302" y="27947"/>
                </a:lnTo>
                <a:lnTo>
                  <a:pt x="99064" y="7384"/>
                </a:lnTo>
                <a:lnTo>
                  <a:pt x="144847" y="0"/>
                </a:lnTo>
                <a:lnTo>
                  <a:pt x="190630" y="7384"/>
                </a:lnTo>
                <a:lnTo>
                  <a:pt x="230393" y="27947"/>
                </a:lnTo>
                <a:lnTo>
                  <a:pt x="261748" y="59302"/>
                </a:lnTo>
                <a:lnTo>
                  <a:pt x="282311" y="99064"/>
                </a:lnTo>
                <a:lnTo>
                  <a:pt x="289696" y="144847"/>
                </a:lnTo>
                <a:lnTo>
                  <a:pt x="282311" y="190631"/>
                </a:lnTo>
                <a:lnTo>
                  <a:pt x="261748" y="230393"/>
                </a:lnTo>
                <a:lnTo>
                  <a:pt x="230393" y="261748"/>
                </a:lnTo>
                <a:lnTo>
                  <a:pt x="190630" y="282311"/>
                </a:lnTo>
                <a:lnTo>
                  <a:pt x="144847" y="289695"/>
                </a:lnTo>
                <a:lnTo>
                  <a:pt x="99064" y="282311"/>
                </a:lnTo>
                <a:lnTo>
                  <a:pt x="59302" y="261748"/>
                </a:lnTo>
                <a:lnTo>
                  <a:pt x="27947" y="230393"/>
                </a:lnTo>
                <a:lnTo>
                  <a:pt x="7384" y="190631"/>
                </a:lnTo>
                <a:lnTo>
                  <a:pt x="0" y="144847"/>
                </a:lnTo>
                <a:close/>
              </a:path>
            </a:pathLst>
          </a:custGeom>
          <a:ln w="38099">
            <a:solidFill>
              <a:srgbClr val="000000"/>
            </a:solidFill>
          </a:ln>
        </p:spPr>
        <p:txBody>
          <a:bodyPr wrap="square" lIns="0" tIns="0" rIns="0" bIns="0" rtlCol="0"/>
          <a:lstStyle/>
          <a:p/>
        </p:txBody>
      </p:sp>
      <p:sp>
        <p:nvSpPr>
          <p:cNvPr id="227" name="object 227"/>
          <p:cNvSpPr/>
          <p:nvPr/>
        </p:nvSpPr>
        <p:spPr>
          <a:xfrm>
            <a:off x="7152637" y="3858049"/>
            <a:ext cx="290195" cy="290195"/>
          </a:xfrm>
          <a:custGeom>
            <a:avLst/>
            <a:gdLst/>
            <a:ahLst/>
            <a:cxnLst/>
            <a:rect l="l" t="t" r="r" b="b"/>
            <a:pathLst>
              <a:path w="290195" h="290195">
                <a:moveTo>
                  <a:pt x="144847" y="0"/>
                </a:moveTo>
                <a:lnTo>
                  <a:pt x="99064" y="7384"/>
                </a:lnTo>
                <a:lnTo>
                  <a:pt x="59302" y="27947"/>
                </a:lnTo>
                <a:lnTo>
                  <a:pt x="27947" y="59303"/>
                </a:lnTo>
                <a:lnTo>
                  <a:pt x="7384" y="99065"/>
                </a:lnTo>
                <a:lnTo>
                  <a:pt x="0" y="144848"/>
                </a:lnTo>
                <a:lnTo>
                  <a:pt x="7384" y="190631"/>
                </a:lnTo>
                <a:lnTo>
                  <a:pt x="27947" y="230393"/>
                </a:lnTo>
                <a:lnTo>
                  <a:pt x="59302" y="261748"/>
                </a:lnTo>
                <a:lnTo>
                  <a:pt x="99064" y="282311"/>
                </a:lnTo>
                <a:lnTo>
                  <a:pt x="144847" y="289695"/>
                </a:lnTo>
                <a:lnTo>
                  <a:pt x="190630" y="282311"/>
                </a:lnTo>
                <a:lnTo>
                  <a:pt x="230392" y="261748"/>
                </a:lnTo>
                <a:lnTo>
                  <a:pt x="261748" y="230393"/>
                </a:lnTo>
                <a:lnTo>
                  <a:pt x="282311" y="190631"/>
                </a:lnTo>
                <a:lnTo>
                  <a:pt x="289695" y="144848"/>
                </a:lnTo>
                <a:lnTo>
                  <a:pt x="282311" y="99065"/>
                </a:lnTo>
                <a:lnTo>
                  <a:pt x="261748" y="59303"/>
                </a:lnTo>
                <a:lnTo>
                  <a:pt x="230392" y="27947"/>
                </a:lnTo>
                <a:lnTo>
                  <a:pt x="190630" y="7384"/>
                </a:lnTo>
                <a:lnTo>
                  <a:pt x="144847" y="0"/>
                </a:lnTo>
                <a:close/>
              </a:path>
            </a:pathLst>
          </a:custGeom>
          <a:solidFill>
            <a:srgbClr val="FFFFFF"/>
          </a:solidFill>
        </p:spPr>
        <p:txBody>
          <a:bodyPr wrap="square" lIns="0" tIns="0" rIns="0" bIns="0" rtlCol="0"/>
          <a:lstStyle/>
          <a:p/>
        </p:txBody>
      </p:sp>
      <p:sp>
        <p:nvSpPr>
          <p:cNvPr id="228" name="object 228"/>
          <p:cNvSpPr/>
          <p:nvPr/>
        </p:nvSpPr>
        <p:spPr>
          <a:xfrm>
            <a:off x="7297484" y="3858049"/>
            <a:ext cx="0" cy="290195"/>
          </a:xfrm>
          <a:custGeom>
            <a:avLst/>
            <a:gdLst/>
            <a:ahLst/>
            <a:cxnLst/>
            <a:rect l="l" t="t" r="r" b="b"/>
            <a:pathLst>
              <a:path h="290195">
                <a:moveTo>
                  <a:pt x="0" y="0"/>
                </a:moveTo>
                <a:lnTo>
                  <a:pt x="0" y="289694"/>
                </a:lnTo>
              </a:path>
            </a:pathLst>
          </a:custGeom>
          <a:ln w="38099">
            <a:solidFill>
              <a:srgbClr val="000000"/>
            </a:solidFill>
          </a:ln>
        </p:spPr>
        <p:txBody>
          <a:bodyPr wrap="square" lIns="0" tIns="0" rIns="0" bIns="0" rtlCol="0"/>
          <a:lstStyle/>
          <a:p/>
        </p:txBody>
      </p:sp>
      <p:sp>
        <p:nvSpPr>
          <p:cNvPr id="229" name="object 229"/>
          <p:cNvSpPr/>
          <p:nvPr/>
        </p:nvSpPr>
        <p:spPr>
          <a:xfrm>
            <a:off x="7152637" y="4002897"/>
            <a:ext cx="290195" cy="0"/>
          </a:xfrm>
          <a:custGeom>
            <a:avLst/>
            <a:gdLst/>
            <a:ahLst/>
            <a:cxnLst/>
            <a:rect l="l" t="t" r="r" b="b"/>
            <a:pathLst>
              <a:path w="290195">
                <a:moveTo>
                  <a:pt x="0" y="0"/>
                </a:moveTo>
                <a:lnTo>
                  <a:pt x="289694" y="0"/>
                </a:lnTo>
              </a:path>
            </a:pathLst>
          </a:custGeom>
          <a:ln w="38099">
            <a:solidFill>
              <a:srgbClr val="000000"/>
            </a:solidFill>
          </a:ln>
        </p:spPr>
        <p:txBody>
          <a:bodyPr wrap="square" lIns="0" tIns="0" rIns="0" bIns="0" rtlCol="0"/>
          <a:lstStyle/>
          <a:p/>
        </p:txBody>
      </p:sp>
      <p:sp>
        <p:nvSpPr>
          <p:cNvPr id="230" name="object 230"/>
          <p:cNvSpPr/>
          <p:nvPr/>
        </p:nvSpPr>
        <p:spPr>
          <a:xfrm>
            <a:off x="7152637" y="3858049"/>
            <a:ext cx="290195" cy="290195"/>
          </a:xfrm>
          <a:custGeom>
            <a:avLst/>
            <a:gdLst/>
            <a:ahLst/>
            <a:cxnLst/>
            <a:rect l="l" t="t" r="r" b="b"/>
            <a:pathLst>
              <a:path w="290195" h="290195">
                <a:moveTo>
                  <a:pt x="0" y="144847"/>
                </a:moveTo>
                <a:lnTo>
                  <a:pt x="7384" y="99064"/>
                </a:lnTo>
                <a:lnTo>
                  <a:pt x="27947" y="59302"/>
                </a:lnTo>
                <a:lnTo>
                  <a:pt x="59302" y="27947"/>
                </a:lnTo>
                <a:lnTo>
                  <a:pt x="99064" y="7384"/>
                </a:lnTo>
                <a:lnTo>
                  <a:pt x="144847" y="0"/>
                </a:lnTo>
                <a:lnTo>
                  <a:pt x="190630" y="7384"/>
                </a:lnTo>
                <a:lnTo>
                  <a:pt x="230393" y="27947"/>
                </a:lnTo>
                <a:lnTo>
                  <a:pt x="261748" y="59302"/>
                </a:lnTo>
                <a:lnTo>
                  <a:pt x="282311" y="99064"/>
                </a:lnTo>
                <a:lnTo>
                  <a:pt x="289696" y="144847"/>
                </a:lnTo>
                <a:lnTo>
                  <a:pt x="282311" y="190631"/>
                </a:lnTo>
                <a:lnTo>
                  <a:pt x="261748" y="230393"/>
                </a:lnTo>
                <a:lnTo>
                  <a:pt x="230393" y="261748"/>
                </a:lnTo>
                <a:lnTo>
                  <a:pt x="190630" y="282311"/>
                </a:lnTo>
                <a:lnTo>
                  <a:pt x="144847" y="289695"/>
                </a:lnTo>
                <a:lnTo>
                  <a:pt x="99064" y="282311"/>
                </a:lnTo>
                <a:lnTo>
                  <a:pt x="59302" y="261748"/>
                </a:lnTo>
                <a:lnTo>
                  <a:pt x="27947" y="230393"/>
                </a:lnTo>
                <a:lnTo>
                  <a:pt x="7384" y="190631"/>
                </a:lnTo>
                <a:lnTo>
                  <a:pt x="0" y="144847"/>
                </a:lnTo>
                <a:close/>
              </a:path>
            </a:pathLst>
          </a:custGeom>
          <a:ln w="38099">
            <a:solidFill>
              <a:srgbClr val="000000"/>
            </a:solidFill>
          </a:ln>
        </p:spPr>
        <p:txBody>
          <a:bodyPr wrap="square" lIns="0" tIns="0" rIns="0" bIns="0" rtlCol="0"/>
          <a:lstStyle/>
          <a:p/>
        </p:txBody>
      </p:sp>
      <p:sp>
        <p:nvSpPr>
          <p:cNvPr id="231" name="object 231"/>
          <p:cNvSpPr/>
          <p:nvPr/>
        </p:nvSpPr>
        <p:spPr>
          <a:xfrm>
            <a:off x="3881656" y="3388754"/>
            <a:ext cx="681355" cy="500380"/>
          </a:xfrm>
          <a:custGeom>
            <a:avLst/>
            <a:gdLst/>
            <a:ahLst/>
            <a:cxnLst/>
            <a:rect l="l" t="t" r="r" b="b"/>
            <a:pathLst>
              <a:path w="681354" h="500379">
                <a:moveTo>
                  <a:pt x="430833" y="0"/>
                </a:moveTo>
                <a:lnTo>
                  <a:pt x="430833" y="125096"/>
                </a:lnTo>
                <a:lnTo>
                  <a:pt x="0" y="125096"/>
                </a:lnTo>
                <a:lnTo>
                  <a:pt x="0" y="375287"/>
                </a:lnTo>
                <a:lnTo>
                  <a:pt x="430833" y="375287"/>
                </a:lnTo>
                <a:lnTo>
                  <a:pt x="430833" y="500383"/>
                </a:lnTo>
                <a:lnTo>
                  <a:pt x="681024" y="250192"/>
                </a:lnTo>
                <a:lnTo>
                  <a:pt x="430833" y="0"/>
                </a:lnTo>
                <a:close/>
              </a:path>
            </a:pathLst>
          </a:custGeom>
          <a:solidFill>
            <a:srgbClr val="000000"/>
          </a:solidFill>
        </p:spPr>
        <p:txBody>
          <a:bodyPr wrap="square" lIns="0" tIns="0" rIns="0" bIns="0" rtlCol="0"/>
          <a:lstStyle/>
          <a:p/>
        </p:txBody>
      </p:sp>
      <p:sp>
        <p:nvSpPr>
          <p:cNvPr id="232" name="object 232"/>
          <p:cNvSpPr txBox="1"/>
          <p:nvPr/>
        </p:nvSpPr>
        <p:spPr>
          <a:xfrm>
            <a:off x="3970032" y="2429902"/>
            <a:ext cx="490855" cy="939800"/>
          </a:xfrm>
          <a:prstGeom prst="rect">
            <a:avLst/>
          </a:prstGeom>
        </p:spPr>
        <p:txBody>
          <a:bodyPr vert="horz" wrap="square" lIns="0" tIns="12700" rIns="0" bIns="0" rtlCol="0">
            <a:spAutoFit/>
          </a:bodyPr>
          <a:lstStyle/>
          <a:p>
            <a:pPr marL="12700">
              <a:lnSpc>
                <a:spcPct val="100000"/>
              </a:lnSpc>
              <a:spcBef>
                <a:spcPts val="100"/>
              </a:spcBef>
            </a:pPr>
            <a:r>
              <a:rPr sz="6000" b="1" dirty="0">
                <a:solidFill>
                  <a:srgbClr val="FF0000"/>
                </a:solidFill>
                <a:latin typeface="Arial" panose="020B0604020202020204"/>
                <a:cs typeface="Arial" panose="020B0604020202020204"/>
              </a:rPr>
              <a:t>?</a:t>
            </a:r>
            <a:endParaRPr sz="6000">
              <a:latin typeface="Arial" panose="020B0604020202020204"/>
              <a:cs typeface="Arial" panose="020B0604020202020204"/>
            </a:endParaRPr>
          </a:p>
        </p:txBody>
      </p:sp>
      <p:sp>
        <p:nvSpPr>
          <p:cNvPr id="233" name="object 233"/>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33</a:t>
            </a:r>
            <a:endParaRPr sz="1200">
              <a:latin typeface="Arial" panose="020B0604020202020204"/>
              <a:cs typeface="Arial" panose="020B0604020202020204"/>
            </a:endParaRPr>
          </a:p>
        </p:txBody>
      </p:sp>
      <p:sp>
        <p:nvSpPr>
          <p:cNvPr id="234" name="object 234"/>
          <p:cNvSpPr txBox="1"/>
          <p:nvPr/>
        </p:nvSpPr>
        <p:spPr>
          <a:xfrm>
            <a:off x="98293" y="3238481"/>
            <a:ext cx="876935" cy="566420"/>
          </a:xfrm>
          <a:prstGeom prst="rect">
            <a:avLst/>
          </a:prstGeom>
        </p:spPr>
        <p:txBody>
          <a:bodyPr vert="horz" wrap="square" lIns="0" tIns="27939" rIns="0" bIns="0" rtlCol="0">
            <a:spAutoFit/>
          </a:bodyPr>
          <a:lstStyle/>
          <a:p>
            <a:pPr marL="12700" marR="5080" indent="100965">
              <a:lnSpc>
                <a:spcPts val="2100"/>
              </a:lnSpc>
              <a:spcBef>
                <a:spcPts val="220"/>
              </a:spcBef>
            </a:pPr>
            <a:r>
              <a:rPr sz="1800" b="1" dirty="0">
                <a:solidFill>
                  <a:srgbClr val="3366FF"/>
                </a:solidFill>
                <a:latin typeface="Arial" panose="020B0604020202020204"/>
                <a:cs typeface="Arial" panose="020B0604020202020204"/>
              </a:rPr>
              <a:t>pixels  </a:t>
            </a:r>
            <a:r>
              <a:rPr sz="1800" b="1" spc="-5" dirty="0">
                <a:solidFill>
                  <a:srgbClr val="008000"/>
                </a:solidFill>
                <a:latin typeface="Arial" panose="020B0604020202020204"/>
                <a:cs typeface="Arial" panose="020B0604020202020204"/>
              </a:rPr>
              <a:t>w</a:t>
            </a:r>
            <a:r>
              <a:rPr sz="1800" b="1" dirty="0">
                <a:solidFill>
                  <a:srgbClr val="008000"/>
                </a:solidFill>
                <a:latin typeface="Arial" panose="020B0604020202020204"/>
                <a:cs typeface="Arial" panose="020B0604020202020204"/>
              </a:rPr>
              <a:t>e</a:t>
            </a:r>
            <a:r>
              <a:rPr sz="1800" b="1" spc="-5" dirty="0">
                <a:solidFill>
                  <a:srgbClr val="008000"/>
                </a:solidFill>
                <a:latin typeface="Arial" panose="020B0604020202020204"/>
                <a:cs typeface="Arial" panose="020B0604020202020204"/>
              </a:rPr>
              <a:t>igh</a:t>
            </a:r>
            <a:r>
              <a:rPr sz="1800" b="1" dirty="0">
                <a:solidFill>
                  <a:srgbClr val="008000"/>
                </a:solidFill>
                <a:latin typeface="Arial" panose="020B0604020202020204"/>
                <a:cs typeface="Arial" panose="020B0604020202020204"/>
              </a:rPr>
              <a:t>ts</a:t>
            </a:r>
            <a:endParaRPr sz="1800">
              <a:latin typeface="Arial" panose="020B0604020202020204"/>
              <a:cs typeface="Arial" panose="020B0604020202020204"/>
            </a:endParaRPr>
          </a:p>
        </p:txBody>
      </p:sp>
      <p:sp>
        <p:nvSpPr>
          <p:cNvPr id="235" name="object 235"/>
          <p:cNvSpPr txBox="1"/>
          <p:nvPr/>
        </p:nvSpPr>
        <p:spPr>
          <a:xfrm>
            <a:off x="1014228" y="2361010"/>
            <a:ext cx="2480310" cy="2555875"/>
          </a:xfrm>
          <a:prstGeom prst="rect">
            <a:avLst/>
          </a:prstGeom>
          <a:ln w="28574">
            <a:solidFill>
              <a:srgbClr val="000000"/>
            </a:solidFill>
          </a:ln>
        </p:spPr>
        <p:txBody>
          <a:bodyPr vert="horz" wrap="square" lIns="0" tIns="0" rIns="0" bIns="0" rtlCol="0">
            <a:spAutoFit/>
          </a:bodyPr>
          <a:lstStyle/>
          <a:p>
            <a:pPr>
              <a:lnSpc>
                <a:spcPct val="100000"/>
              </a:lnSpc>
            </a:pPr>
            <a:endParaRPr sz="2000">
              <a:latin typeface="Times New Roman" panose="02020603050405020304"/>
              <a:cs typeface="Times New Roman" panose="02020603050405020304"/>
            </a:endParaRPr>
          </a:p>
          <a:p>
            <a:pPr>
              <a:lnSpc>
                <a:spcPct val="100000"/>
              </a:lnSpc>
            </a:pPr>
            <a:endParaRPr sz="2000">
              <a:latin typeface="Times New Roman" panose="02020603050405020304"/>
              <a:cs typeface="Times New Roman" panose="02020603050405020304"/>
            </a:endParaRPr>
          </a:p>
          <a:p>
            <a:pPr>
              <a:lnSpc>
                <a:spcPct val="100000"/>
              </a:lnSpc>
            </a:pPr>
            <a:endParaRPr sz="2000">
              <a:latin typeface="Times New Roman" panose="02020603050405020304"/>
              <a:cs typeface="Times New Roman" panose="02020603050405020304"/>
            </a:endParaRPr>
          </a:p>
          <a:p>
            <a:pPr>
              <a:lnSpc>
                <a:spcPct val="100000"/>
              </a:lnSpc>
            </a:pPr>
            <a:endParaRPr sz="2000">
              <a:latin typeface="Times New Roman" panose="02020603050405020304"/>
              <a:cs typeface="Times New Roman" panose="02020603050405020304"/>
            </a:endParaRPr>
          </a:p>
          <a:p>
            <a:pPr>
              <a:lnSpc>
                <a:spcPct val="100000"/>
              </a:lnSpc>
            </a:pPr>
            <a:endParaRPr sz="2000">
              <a:latin typeface="Times New Roman" panose="02020603050405020304"/>
              <a:cs typeface="Times New Roman" panose="02020603050405020304"/>
            </a:endParaRPr>
          </a:p>
          <a:p>
            <a:pPr>
              <a:lnSpc>
                <a:spcPct val="100000"/>
              </a:lnSpc>
              <a:spcBef>
                <a:spcPts val="30"/>
              </a:spcBef>
            </a:pPr>
            <a:endParaRPr sz="2150">
              <a:latin typeface="Times New Roman" panose="02020603050405020304"/>
              <a:cs typeface="Times New Roman" panose="02020603050405020304"/>
            </a:endParaRPr>
          </a:p>
          <a:p>
            <a:pPr marL="1263650" marR="566420" indent="-44450">
              <a:lnSpc>
                <a:spcPts val="2100"/>
              </a:lnSpc>
            </a:pPr>
            <a:r>
              <a:rPr sz="1800" b="1" spc="-5" dirty="0">
                <a:solidFill>
                  <a:srgbClr val="FF0000"/>
                </a:solidFill>
                <a:latin typeface="Arial" panose="020B0604020202020204"/>
                <a:cs typeface="Arial" panose="020B0604020202020204"/>
              </a:rPr>
              <a:t>p</a:t>
            </a:r>
            <a:r>
              <a:rPr sz="1800" b="1" dirty="0">
                <a:solidFill>
                  <a:srgbClr val="FF0000"/>
                </a:solidFill>
                <a:latin typeface="Arial" panose="020B0604020202020204"/>
                <a:cs typeface="Arial" panose="020B0604020202020204"/>
              </a:rPr>
              <a:t>art</a:t>
            </a:r>
            <a:r>
              <a:rPr sz="1800" b="1" spc="-5" dirty="0">
                <a:solidFill>
                  <a:srgbClr val="FF0000"/>
                </a:solidFill>
                <a:latin typeface="Arial" panose="020B0604020202020204"/>
                <a:cs typeface="Arial" panose="020B0604020202020204"/>
              </a:rPr>
              <a:t>i</a:t>
            </a:r>
            <a:r>
              <a:rPr sz="1800" b="1" dirty="0">
                <a:solidFill>
                  <a:srgbClr val="FF0000"/>
                </a:solidFill>
                <a:latin typeface="Arial" panose="020B0604020202020204"/>
                <a:cs typeface="Arial" panose="020B0604020202020204"/>
              </a:rPr>
              <a:t>al  </a:t>
            </a:r>
            <a:r>
              <a:rPr sz="1800" b="1" spc="-5" dirty="0">
                <a:solidFill>
                  <a:srgbClr val="FF0000"/>
                </a:solidFill>
                <a:latin typeface="Arial" panose="020B0604020202020204"/>
                <a:cs typeface="Arial" panose="020B0604020202020204"/>
              </a:rPr>
              <a:t>sums</a:t>
            </a:r>
            <a:endParaRPr sz="1800">
              <a:latin typeface="Arial" panose="020B0604020202020204"/>
              <a:cs typeface="Arial" panose="020B0604020202020204"/>
            </a:endParaRPr>
          </a:p>
        </p:txBody>
      </p:sp>
      <p:sp>
        <p:nvSpPr>
          <p:cNvPr id="236" name="object 236"/>
          <p:cNvSpPr txBox="1"/>
          <p:nvPr/>
        </p:nvSpPr>
        <p:spPr>
          <a:xfrm>
            <a:off x="283032" y="5118745"/>
            <a:ext cx="4531995" cy="1200785"/>
          </a:xfrm>
          <a:prstGeom prst="rect">
            <a:avLst/>
          </a:prstGeom>
          <a:ln w="28574">
            <a:solidFill>
              <a:srgbClr val="FF2600"/>
            </a:solidFill>
          </a:ln>
        </p:spPr>
        <p:txBody>
          <a:bodyPr vert="horz" wrap="square" lIns="0" tIns="48895" rIns="0" bIns="0" rtlCol="0">
            <a:spAutoFit/>
          </a:bodyPr>
          <a:lstStyle/>
          <a:p>
            <a:pPr marL="167640" marR="154305" algn="ctr">
              <a:lnSpc>
                <a:spcPct val="99000"/>
              </a:lnSpc>
              <a:spcBef>
                <a:spcPts val="385"/>
              </a:spcBef>
            </a:pPr>
            <a:r>
              <a:rPr sz="2400" b="1" spc="-5" dirty="0">
                <a:latin typeface="Calibri" panose="020F0502020204030204"/>
                <a:cs typeface="Calibri" panose="020F0502020204030204"/>
              </a:rPr>
              <a:t>Goal: </a:t>
            </a:r>
            <a:r>
              <a:rPr sz="2400" spc="-5" dirty="0">
                <a:latin typeface="Calibri" panose="020F0502020204030204"/>
                <a:cs typeface="Calibri" panose="020F0502020204030204"/>
              </a:rPr>
              <a:t>Increase reuse of </a:t>
            </a:r>
            <a:r>
              <a:rPr sz="2400" dirty="0">
                <a:latin typeface="Calibri" panose="020F0502020204030204"/>
                <a:cs typeface="Calibri" panose="020F0502020204030204"/>
              </a:rPr>
              <a:t>input data  </a:t>
            </a:r>
            <a:r>
              <a:rPr sz="2400" spc="-5" dirty="0">
                <a:latin typeface="Calibri" panose="020F0502020204030204"/>
                <a:cs typeface="Calibri" panose="020F0502020204030204"/>
              </a:rPr>
              <a:t>(</a:t>
            </a:r>
            <a:r>
              <a:rPr sz="2400" b="1" spc="-5" dirty="0">
                <a:solidFill>
                  <a:srgbClr val="008000"/>
                </a:solidFill>
                <a:latin typeface="Calibri" panose="020F0502020204030204"/>
                <a:cs typeface="Calibri" panose="020F0502020204030204"/>
              </a:rPr>
              <a:t>weights </a:t>
            </a:r>
            <a:r>
              <a:rPr sz="2400" dirty="0">
                <a:latin typeface="Calibri" panose="020F0502020204030204"/>
                <a:cs typeface="Calibri" panose="020F0502020204030204"/>
              </a:rPr>
              <a:t>and </a:t>
            </a:r>
            <a:r>
              <a:rPr sz="2400" b="1" spc="-5" dirty="0">
                <a:solidFill>
                  <a:srgbClr val="0000FF"/>
                </a:solidFill>
                <a:latin typeface="Calibri" panose="020F0502020204030204"/>
                <a:cs typeface="Calibri" panose="020F0502020204030204"/>
              </a:rPr>
              <a:t>pixels</a:t>
            </a:r>
            <a:r>
              <a:rPr sz="2400" spc="-5" dirty="0">
                <a:latin typeface="Calibri" panose="020F0502020204030204"/>
                <a:cs typeface="Calibri" panose="020F0502020204030204"/>
              </a:rPr>
              <a:t>) </a:t>
            </a:r>
            <a:r>
              <a:rPr sz="2400" dirty="0">
                <a:latin typeface="Calibri" panose="020F0502020204030204"/>
                <a:cs typeface="Calibri" panose="020F0502020204030204"/>
              </a:rPr>
              <a:t>and </a:t>
            </a:r>
            <a:r>
              <a:rPr sz="2400" spc="-5" dirty="0">
                <a:latin typeface="Calibri" panose="020F0502020204030204"/>
                <a:cs typeface="Calibri" panose="020F0502020204030204"/>
              </a:rPr>
              <a:t>local  </a:t>
            </a:r>
            <a:r>
              <a:rPr sz="2400" b="1" spc="-5" dirty="0">
                <a:solidFill>
                  <a:srgbClr val="FF0000"/>
                </a:solidFill>
                <a:latin typeface="Calibri" panose="020F0502020204030204"/>
                <a:cs typeface="Calibri" panose="020F0502020204030204"/>
              </a:rPr>
              <a:t>partial sums</a:t>
            </a:r>
            <a:r>
              <a:rPr sz="2400" b="1" spc="-20" dirty="0">
                <a:solidFill>
                  <a:srgbClr val="FF0000"/>
                </a:solidFill>
                <a:latin typeface="Calibri" panose="020F0502020204030204"/>
                <a:cs typeface="Calibri" panose="020F0502020204030204"/>
              </a:rPr>
              <a:t> </a:t>
            </a:r>
            <a:r>
              <a:rPr sz="2400" spc="-5" dirty="0">
                <a:latin typeface="Calibri" panose="020F0502020204030204"/>
                <a:cs typeface="Calibri" panose="020F0502020204030204"/>
              </a:rPr>
              <a:t>accumulation</a:t>
            </a:r>
            <a:endParaRPr sz="2400">
              <a:latin typeface="Calibri" panose="020F0502020204030204"/>
              <a:cs typeface="Calibri" panose="020F050202020403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75814" y="6547136"/>
            <a:ext cx="1243731" cy="22078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6157323" y="6530906"/>
            <a:ext cx="1257654" cy="231874"/>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226424" y="6540864"/>
            <a:ext cx="340115" cy="176406"/>
          </a:xfrm>
          <a:prstGeom prst="rect">
            <a:avLst/>
          </a:prstGeom>
          <a:blipFill>
            <a:blip r:embed="rId3" cstate="print"/>
            <a:stretch>
              <a:fillRect/>
            </a:stretch>
          </a:blipFill>
        </p:spPr>
        <p:txBody>
          <a:bodyPr wrap="square" lIns="0" tIns="0" rIns="0" bIns="0" rtlCol="0"/>
          <a:lstStyle/>
          <a:p/>
        </p:txBody>
      </p:sp>
      <p:sp>
        <p:nvSpPr>
          <p:cNvPr id="6" name="object 6"/>
          <p:cNvSpPr/>
          <p:nvPr/>
        </p:nvSpPr>
        <p:spPr>
          <a:xfrm>
            <a:off x="0" y="6120590"/>
            <a:ext cx="9144000" cy="685800"/>
          </a:xfrm>
          <a:custGeom>
            <a:avLst/>
            <a:gdLst/>
            <a:ahLst/>
            <a:cxnLst/>
            <a:rect l="l" t="t" r="r" b="b"/>
            <a:pathLst>
              <a:path w="9144000" h="685800">
                <a:moveTo>
                  <a:pt x="9143998" y="0"/>
                </a:moveTo>
                <a:lnTo>
                  <a:pt x="0" y="0"/>
                </a:lnTo>
                <a:lnTo>
                  <a:pt x="0" y="685421"/>
                </a:lnTo>
                <a:lnTo>
                  <a:pt x="9143998" y="685421"/>
                </a:lnTo>
                <a:lnTo>
                  <a:pt x="9143998" y="0"/>
                </a:lnTo>
                <a:close/>
              </a:path>
            </a:pathLst>
          </a:custGeom>
          <a:solidFill>
            <a:srgbClr val="FFFFFF"/>
          </a:solidFill>
        </p:spPr>
        <p:txBody>
          <a:bodyPr wrap="square" lIns="0" tIns="0" rIns="0" bIns="0" rtlCol="0"/>
          <a:lstStyle/>
          <a:p/>
        </p:txBody>
      </p:sp>
      <p:sp>
        <p:nvSpPr>
          <p:cNvPr id="7" name="object 7"/>
          <p:cNvSpPr txBox="1">
            <a:spLocks noGrp="1"/>
          </p:cNvSpPr>
          <p:nvPr>
            <p:ph type="title"/>
          </p:nvPr>
        </p:nvSpPr>
        <p:spPr>
          <a:xfrm>
            <a:off x="727481" y="166267"/>
            <a:ext cx="5365750" cy="574040"/>
          </a:xfrm>
          <a:prstGeom prst="rect">
            <a:avLst/>
          </a:prstGeom>
        </p:spPr>
        <p:txBody>
          <a:bodyPr vert="horz" wrap="square" lIns="0" tIns="12700" rIns="0" bIns="0" rtlCol="0">
            <a:spAutoFit/>
          </a:bodyPr>
          <a:lstStyle/>
          <a:p>
            <a:pPr marL="12700">
              <a:lnSpc>
                <a:spcPct val="100000"/>
              </a:lnSpc>
              <a:spcBef>
                <a:spcPts val="100"/>
              </a:spcBef>
            </a:pPr>
            <a:r>
              <a:rPr sz="3600" spc="-10" dirty="0">
                <a:solidFill>
                  <a:srgbClr val="00294D"/>
                </a:solidFill>
                <a:latin typeface="Calibri" panose="020F0502020204030204"/>
                <a:cs typeface="Calibri" panose="020F0502020204030204"/>
              </a:rPr>
              <a:t>Properties </a:t>
            </a:r>
            <a:r>
              <a:rPr sz="3600" spc="-5" dirty="0">
                <a:solidFill>
                  <a:srgbClr val="00294D"/>
                </a:solidFill>
                <a:latin typeface="Calibri" panose="020F0502020204030204"/>
                <a:cs typeface="Calibri" panose="020F0502020204030204"/>
              </a:rPr>
              <a:t>We Can</a:t>
            </a:r>
            <a:r>
              <a:rPr sz="3600" spc="-3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Leverage</a:t>
            </a:r>
            <a:endParaRPr sz="3600">
              <a:latin typeface="Calibri" panose="020F0502020204030204"/>
              <a:cs typeface="Calibri" panose="020F0502020204030204"/>
            </a:endParaRPr>
          </a:p>
        </p:txBody>
      </p:sp>
      <p:sp>
        <p:nvSpPr>
          <p:cNvPr id="9" name="object 9"/>
          <p:cNvSpPr txBox="1"/>
          <p:nvPr/>
        </p:nvSpPr>
        <p:spPr>
          <a:xfrm>
            <a:off x="769285" y="5528991"/>
            <a:ext cx="1790700" cy="746760"/>
          </a:xfrm>
          <a:prstGeom prst="rect">
            <a:avLst/>
          </a:prstGeom>
        </p:spPr>
        <p:txBody>
          <a:bodyPr vert="horz" wrap="square" lIns="0" tIns="33019" rIns="0" bIns="0" rtlCol="0">
            <a:spAutoFit/>
          </a:bodyPr>
          <a:lstStyle/>
          <a:p>
            <a:pPr marL="520700" marR="5080" indent="-508000">
              <a:lnSpc>
                <a:spcPts val="2800"/>
              </a:lnSpc>
              <a:spcBef>
                <a:spcPts val="260"/>
              </a:spcBef>
            </a:pPr>
            <a:r>
              <a:rPr sz="2400" b="1" dirty="0">
                <a:latin typeface="Calibri" panose="020F0502020204030204"/>
                <a:cs typeface="Calibri" panose="020F0502020204030204"/>
              </a:rPr>
              <a:t>C</a:t>
            </a:r>
            <a:r>
              <a:rPr sz="2400" b="1" spc="-5" dirty="0">
                <a:latin typeface="Calibri" panose="020F0502020204030204"/>
                <a:cs typeface="Calibri" panose="020F0502020204030204"/>
              </a:rPr>
              <a:t>on</a:t>
            </a:r>
            <a:r>
              <a:rPr sz="2400" b="1" dirty="0">
                <a:latin typeface="Calibri" panose="020F0502020204030204"/>
                <a:cs typeface="Calibri" panose="020F0502020204030204"/>
              </a:rPr>
              <a:t>v</a:t>
            </a:r>
            <a:r>
              <a:rPr sz="2400" b="1" spc="-5" dirty="0">
                <a:latin typeface="Calibri" panose="020F0502020204030204"/>
                <a:cs typeface="Calibri" panose="020F0502020204030204"/>
              </a:rPr>
              <a:t>olu</a:t>
            </a:r>
            <a:r>
              <a:rPr sz="2400" b="1" spc="-15" dirty="0">
                <a:latin typeface="Calibri" panose="020F0502020204030204"/>
                <a:cs typeface="Calibri" panose="020F0502020204030204"/>
              </a:rPr>
              <a:t>tio</a:t>
            </a:r>
            <a:r>
              <a:rPr sz="2400" b="1" spc="-5" dirty="0">
                <a:latin typeface="Calibri" panose="020F0502020204030204"/>
                <a:cs typeface="Calibri" panose="020F0502020204030204"/>
              </a:rPr>
              <a:t>na</a:t>
            </a:r>
            <a:r>
              <a:rPr sz="2400" b="1" dirty="0">
                <a:latin typeface="Calibri" panose="020F0502020204030204"/>
                <a:cs typeface="Calibri" panose="020F0502020204030204"/>
              </a:rPr>
              <a:t>l  </a:t>
            </a:r>
            <a:r>
              <a:rPr sz="2400" b="1" spc="-5" dirty="0">
                <a:latin typeface="Calibri" panose="020F0502020204030204"/>
                <a:cs typeface="Calibri" panose="020F0502020204030204"/>
              </a:rPr>
              <a:t>Reuse</a:t>
            </a:r>
            <a:endParaRPr sz="2400">
              <a:latin typeface="Calibri" panose="020F0502020204030204"/>
              <a:cs typeface="Calibri" panose="020F0502020204030204"/>
            </a:endParaRPr>
          </a:p>
        </p:txBody>
      </p:sp>
      <p:sp>
        <p:nvSpPr>
          <p:cNvPr id="10" name="object 10"/>
          <p:cNvSpPr txBox="1"/>
          <p:nvPr/>
        </p:nvSpPr>
        <p:spPr>
          <a:xfrm>
            <a:off x="654985" y="6252891"/>
            <a:ext cx="202311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panose="020F0502020204030204"/>
                <a:cs typeface="Calibri" panose="020F0502020204030204"/>
              </a:rPr>
              <a:t>(</a:t>
            </a:r>
            <a:r>
              <a:rPr sz="2400" spc="-5" dirty="0">
                <a:solidFill>
                  <a:srgbClr val="0000FF"/>
                </a:solidFill>
                <a:latin typeface="Calibri" panose="020F0502020204030204"/>
                <a:cs typeface="Calibri" panose="020F0502020204030204"/>
              </a:rPr>
              <a:t>pixels</a:t>
            </a:r>
            <a:r>
              <a:rPr sz="2400" spc="-5" dirty="0">
                <a:latin typeface="Calibri" panose="020F0502020204030204"/>
                <a:cs typeface="Calibri" panose="020F0502020204030204"/>
              </a:rPr>
              <a:t>,</a:t>
            </a:r>
            <a:r>
              <a:rPr sz="2400" spc="-35" dirty="0">
                <a:latin typeface="Calibri" panose="020F0502020204030204"/>
                <a:cs typeface="Calibri" panose="020F0502020204030204"/>
              </a:rPr>
              <a:t> </a:t>
            </a:r>
            <a:r>
              <a:rPr sz="2400" spc="-5" dirty="0">
                <a:solidFill>
                  <a:srgbClr val="008000"/>
                </a:solidFill>
                <a:latin typeface="Calibri" panose="020F0502020204030204"/>
                <a:cs typeface="Calibri" panose="020F0502020204030204"/>
              </a:rPr>
              <a:t>weights</a:t>
            </a:r>
            <a:r>
              <a:rPr sz="2400" spc="-5"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11" name="object 11"/>
          <p:cNvSpPr txBox="1"/>
          <p:nvPr/>
        </p:nvSpPr>
        <p:spPr>
          <a:xfrm>
            <a:off x="598057" y="3797021"/>
            <a:ext cx="6654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panose="020F0502020204030204"/>
                <a:cs typeface="Calibri" panose="020F0502020204030204"/>
              </a:rPr>
              <a:t>Filt</a:t>
            </a:r>
            <a:r>
              <a:rPr sz="2400" spc="-5" dirty="0">
                <a:latin typeface="Calibri" panose="020F0502020204030204"/>
                <a:cs typeface="Calibri" panose="020F0502020204030204"/>
              </a:rPr>
              <a:t>e</a:t>
            </a:r>
            <a:r>
              <a:rPr sz="2400" dirty="0">
                <a:latin typeface="Calibri" panose="020F0502020204030204"/>
                <a:cs typeface="Calibri" panose="020F0502020204030204"/>
              </a:rPr>
              <a:t>r</a:t>
            </a:r>
            <a:endParaRPr sz="2400">
              <a:latin typeface="Calibri" panose="020F0502020204030204"/>
              <a:cs typeface="Calibri" panose="020F0502020204030204"/>
            </a:endParaRPr>
          </a:p>
        </p:txBody>
      </p:sp>
      <p:sp>
        <p:nvSpPr>
          <p:cNvPr id="12" name="object 12"/>
          <p:cNvSpPr/>
          <p:nvPr/>
        </p:nvSpPr>
        <p:spPr>
          <a:xfrm>
            <a:off x="2002264" y="4096109"/>
            <a:ext cx="988694" cy="988694"/>
          </a:xfrm>
          <a:custGeom>
            <a:avLst/>
            <a:gdLst/>
            <a:ahLst/>
            <a:cxnLst/>
            <a:rect l="l" t="t" r="r" b="b"/>
            <a:pathLst>
              <a:path w="988694" h="988695">
                <a:moveTo>
                  <a:pt x="988681" y="0"/>
                </a:moveTo>
                <a:lnTo>
                  <a:pt x="0" y="0"/>
                </a:lnTo>
                <a:lnTo>
                  <a:pt x="0" y="988681"/>
                </a:lnTo>
                <a:lnTo>
                  <a:pt x="988681" y="988681"/>
                </a:lnTo>
                <a:lnTo>
                  <a:pt x="988681" y="0"/>
                </a:lnTo>
                <a:close/>
              </a:path>
            </a:pathLst>
          </a:custGeom>
          <a:solidFill>
            <a:srgbClr val="66A1DD"/>
          </a:solidFill>
        </p:spPr>
        <p:txBody>
          <a:bodyPr wrap="square" lIns="0" tIns="0" rIns="0" bIns="0" rtlCol="0"/>
          <a:lstStyle/>
          <a:p/>
        </p:txBody>
      </p:sp>
      <p:sp>
        <p:nvSpPr>
          <p:cNvPr id="13" name="object 13"/>
          <p:cNvSpPr/>
          <p:nvPr/>
        </p:nvSpPr>
        <p:spPr>
          <a:xfrm>
            <a:off x="2002264" y="4096109"/>
            <a:ext cx="988694" cy="988694"/>
          </a:xfrm>
          <a:custGeom>
            <a:avLst/>
            <a:gdLst/>
            <a:ahLst/>
            <a:cxnLst/>
            <a:rect l="l" t="t" r="r" b="b"/>
            <a:pathLst>
              <a:path w="988694"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14" name="object 14"/>
          <p:cNvSpPr/>
          <p:nvPr/>
        </p:nvSpPr>
        <p:spPr>
          <a:xfrm>
            <a:off x="2384380" y="4480597"/>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937AB2"/>
            </a:solidFill>
          </a:ln>
        </p:spPr>
        <p:txBody>
          <a:bodyPr wrap="square" lIns="0" tIns="0" rIns="0" bIns="0" rtlCol="0"/>
          <a:lstStyle/>
          <a:p/>
        </p:txBody>
      </p:sp>
      <p:sp>
        <p:nvSpPr>
          <p:cNvPr id="15" name="object 15"/>
          <p:cNvSpPr/>
          <p:nvPr/>
        </p:nvSpPr>
        <p:spPr>
          <a:xfrm>
            <a:off x="696450" y="4261166"/>
            <a:ext cx="606425" cy="603885"/>
          </a:xfrm>
          <a:custGeom>
            <a:avLst/>
            <a:gdLst/>
            <a:ahLst/>
            <a:cxnLst/>
            <a:rect l="l" t="t" r="r" b="b"/>
            <a:pathLst>
              <a:path w="606425" h="603885">
                <a:moveTo>
                  <a:pt x="605865" y="0"/>
                </a:moveTo>
                <a:lnTo>
                  <a:pt x="0" y="0"/>
                </a:lnTo>
                <a:lnTo>
                  <a:pt x="0" y="603671"/>
                </a:lnTo>
                <a:lnTo>
                  <a:pt x="605865" y="603671"/>
                </a:lnTo>
                <a:lnTo>
                  <a:pt x="605865" y="0"/>
                </a:lnTo>
                <a:close/>
              </a:path>
            </a:pathLst>
          </a:custGeom>
          <a:solidFill>
            <a:srgbClr val="CDDCAB"/>
          </a:solidFill>
        </p:spPr>
        <p:txBody>
          <a:bodyPr wrap="square" lIns="0" tIns="0" rIns="0" bIns="0" rtlCol="0"/>
          <a:lstStyle/>
          <a:p/>
        </p:txBody>
      </p:sp>
      <p:sp>
        <p:nvSpPr>
          <p:cNvPr id="16" name="object 16"/>
          <p:cNvSpPr/>
          <p:nvPr/>
        </p:nvSpPr>
        <p:spPr>
          <a:xfrm>
            <a:off x="696450" y="4261166"/>
            <a:ext cx="606425" cy="603885"/>
          </a:xfrm>
          <a:custGeom>
            <a:avLst/>
            <a:gdLst/>
            <a:ahLst/>
            <a:cxnLst/>
            <a:rect l="l" t="t" r="r" b="b"/>
            <a:pathLst>
              <a:path w="606425" h="603885">
                <a:moveTo>
                  <a:pt x="0" y="0"/>
                </a:moveTo>
                <a:lnTo>
                  <a:pt x="605865" y="0"/>
                </a:lnTo>
                <a:lnTo>
                  <a:pt x="605865" y="603670"/>
                </a:lnTo>
                <a:lnTo>
                  <a:pt x="0" y="603670"/>
                </a:lnTo>
                <a:lnTo>
                  <a:pt x="0" y="0"/>
                </a:lnTo>
                <a:close/>
              </a:path>
            </a:pathLst>
          </a:custGeom>
          <a:ln w="19049">
            <a:solidFill>
              <a:srgbClr val="000000"/>
            </a:solidFill>
          </a:ln>
        </p:spPr>
        <p:txBody>
          <a:bodyPr wrap="square" lIns="0" tIns="0" rIns="0" bIns="0" rtlCol="0"/>
          <a:lstStyle/>
          <a:p/>
        </p:txBody>
      </p:sp>
      <p:sp>
        <p:nvSpPr>
          <p:cNvPr id="17" name="object 17"/>
          <p:cNvSpPr/>
          <p:nvPr/>
        </p:nvSpPr>
        <p:spPr>
          <a:xfrm>
            <a:off x="476933" y="4472950"/>
            <a:ext cx="606425" cy="603885"/>
          </a:xfrm>
          <a:custGeom>
            <a:avLst/>
            <a:gdLst/>
            <a:ahLst/>
            <a:cxnLst/>
            <a:rect l="l" t="t" r="r" b="b"/>
            <a:pathLst>
              <a:path w="606425" h="603885">
                <a:moveTo>
                  <a:pt x="605865" y="0"/>
                </a:moveTo>
                <a:lnTo>
                  <a:pt x="0" y="0"/>
                </a:lnTo>
                <a:lnTo>
                  <a:pt x="0" y="603670"/>
                </a:lnTo>
                <a:lnTo>
                  <a:pt x="605865" y="603670"/>
                </a:lnTo>
                <a:lnTo>
                  <a:pt x="605865" y="0"/>
                </a:lnTo>
                <a:close/>
              </a:path>
            </a:pathLst>
          </a:custGeom>
          <a:solidFill>
            <a:srgbClr val="DEE8C9">
              <a:alpha val="70199"/>
            </a:srgbClr>
          </a:solidFill>
        </p:spPr>
        <p:txBody>
          <a:bodyPr wrap="square" lIns="0" tIns="0" rIns="0" bIns="0" rtlCol="0"/>
          <a:lstStyle/>
          <a:p/>
        </p:txBody>
      </p:sp>
      <p:sp>
        <p:nvSpPr>
          <p:cNvPr id="18" name="object 18"/>
          <p:cNvSpPr/>
          <p:nvPr/>
        </p:nvSpPr>
        <p:spPr>
          <a:xfrm>
            <a:off x="476933" y="4472950"/>
            <a:ext cx="606425" cy="603885"/>
          </a:xfrm>
          <a:custGeom>
            <a:avLst/>
            <a:gdLst/>
            <a:ahLst/>
            <a:cxnLst/>
            <a:rect l="l" t="t" r="r" b="b"/>
            <a:pathLst>
              <a:path w="606425" h="603885">
                <a:moveTo>
                  <a:pt x="0" y="0"/>
                </a:moveTo>
                <a:lnTo>
                  <a:pt x="605865" y="0"/>
                </a:lnTo>
                <a:lnTo>
                  <a:pt x="605865" y="603670"/>
                </a:lnTo>
                <a:lnTo>
                  <a:pt x="0" y="603670"/>
                </a:lnTo>
                <a:lnTo>
                  <a:pt x="0" y="0"/>
                </a:lnTo>
                <a:close/>
              </a:path>
            </a:pathLst>
          </a:custGeom>
          <a:ln w="19049">
            <a:solidFill>
              <a:srgbClr val="000000"/>
            </a:solidFill>
          </a:ln>
        </p:spPr>
        <p:txBody>
          <a:bodyPr wrap="square" lIns="0" tIns="0" rIns="0" bIns="0" rtlCol="0"/>
          <a:lstStyle/>
          <a:p/>
        </p:txBody>
      </p:sp>
      <p:sp>
        <p:nvSpPr>
          <p:cNvPr id="19" name="object 19"/>
          <p:cNvSpPr/>
          <p:nvPr/>
        </p:nvSpPr>
        <p:spPr>
          <a:xfrm>
            <a:off x="422054" y="4521386"/>
            <a:ext cx="606425" cy="603885"/>
          </a:xfrm>
          <a:custGeom>
            <a:avLst/>
            <a:gdLst/>
            <a:ahLst/>
            <a:cxnLst/>
            <a:rect l="l" t="t" r="r" b="b"/>
            <a:pathLst>
              <a:path w="606425" h="603885">
                <a:moveTo>
                  <a:pt x="605865" y="0"/>
                </a:moveTo>
                <a:lnTo>
                  <a:pt x="0" y="0"/>
                </a:lnTo>
                <a:lnTo>
                  <a:pt x="0" y="603671"/>
                </a:lnTo>
                <a:lnTo>
                  <a:pt x="605865" y="603671"/>
                </a:lnTo>
                <a:lnTo>
                  <a:pt x="605865" y="0"/>
                </a:lnTo>
                <a:close/>
              </a:path>
            </a:pathLst>
          </a:custGeom>
          <a:solidFill>
            <a:srgbClr val="EFF3E4">
              <a:alpha val="85099"/>
            </a:srgbClr>
          </a:solidFill>
        </p:spPr>
        <p:txBody>
          <a:bodyPr wrap="square" lIns="0" tIns="0" rIns="0" bIns="0" rtlCol="0"/>
          <a:lstStyle/>
          <a:p/>
        </p:txBody>
      </p:sp>
      <p:sp>
        <p:nvSpPr>
          <p:cNvPr id="20" name="object 20"/>
          <p:cNvSpPr/>
          <p:nvPr/>
        </p:nvSpPr>
        <p:spPr>
          <a:xfrm>
            <a:off x="422054" y="4521386"/>
            <a:ext cx="606425" cy="603885"/>
          </a:xfrm>
          <a:custGeom>
            <a:avLst/>
            <a:gdLst/>
            <a:ahLst/>
            <a:cxnLst/>
            <a:rect l="l" t="t" r="r" b="b"/>
            <a:pathLst>
              <a:path w="606425" h="603885">
                <a:moveTo>
                  <a:pt x="0" y="0"/>
                </a:moveTo>
                <a:lnTo>
                  <a:pt x="605865" y="0"/>
                </a:lnTo>
                <a:lnTo>
                  <a:pt x="605865" y="603670"/>
                </a:lnTo>
                <a:lnTo>
                  <a:pt x="0" y="603670"/>
                </a:lnTo>
                <a:lnTo>
                  <a:pt x="0" y="0"/>
                </a:lnTo>
                <a:close/>
              </a:path>
            </a:pathLst>
          </a:custGeom>
          <a:ln w="19049">
            <a:solidFill>
              <a:srgbClr val="000000"/>
            </a:solidFill>
          </a:ln>
        </p:spPr>
        <p:txBody>
          <a:bodyPr wrap="square" lIns="0" tIns="0" rIns="0" bIns="0" rtlCol="0"/>
          <a:lstStyle/>
          <a:p/>
        </p:txBody>
      </p:sp>
      <p:sp>
        <p:nvSpPr>
          <p:cNvPr id="21" name="object 21"/>
          <p:cNvSpPr/>
          <p:nvPr/>
        </p:nvSpPr>
        <p:spPr>
          <a:xfrm>
            <a:off x="518262" y="4333547"/>
            <a:ext cx="109338" cy="109496"/>
          </a:xfrm>
          <a:prstGeom prst="rect">
            <a:avLst/>
          </a:prstGeom>
          <a:blipFill>
            <a:blip r:embed="rId4" cstate="print"/>
            <a:stretch>
              <a:fillRect/>
            </a:stretch>
          </a:blipFill>
        </p:spPr>
        <p:txBody>
          <a:bodyPr wrap="square" lIns="0" tIns="0" rIns="0" bIns="0" rtlCol="0"/>
          <a:lstStyle/>
          <a:p/>
        </p:txBody>
      </p:sp>
      <p:sp>
        <p:nvSpPr>
          <p:cNvPr id="22" name="object 22"/>
          <p:cNvSpPr/>
          <p:nvPr/>
        </p:nvSpPr>
        <p:spPr>
          <a:xfrm>
            <a:off x="1117160" y="4941410"/>
            <a:ext cx="109339" cy="109496"/>
          </a:xfrm>
          <a:prstGeom prst="rect">
            <a:avLst/>
          </a:prstGeom>
          <a:blipFill>
            <a:blip r:embed="rId5" cstate="print"/>
            <a:stretch>
              <a:fillRect/>
            </a:stretch>
          </a:blipFill>
        </p:spPr>
        <p:txBody>
          <a:bodyPr wrap="square" lIns="0" tIns="0" rIns="0" bIns="0" rtlCol="0"/>
          <a:lstStyle/>
          <a:p/>
        </p:txBody>
      </p:sp>
      <p:sp>
        <p:nvSpPr>
          <p:cNvPr id="23" name="object 23"/>
          <p:cNvSpPr/>
          <p:nvPr/>
        </p:nvSpPr>
        <p:spPr>
          <a:xfrm>
            <a:off x="1117159" y="4333547"/>
            <a:ext cx="109339" cy="109496"/>
          </a:xfrm>
          <a:prstGeom prst="rect">
            <a:avLst/>
          </a:prstGeom>
          <a:blipFill>
            <a:blip r:embed="rId4" cstate="print"/>
            <a:stretch>
              <a:fillRect/>
            </a:stretch>
          </a:blipFill>
        </p:spPr>
        <p:txBody>
          <a:bodyPr wrap="square" lIns="0" tIns="0" rIns="0" bIns="0" rtlCol="0"/>
          <a:lstStyle/>
          <a:p/>
        </p:txBody>
      </p:sp>
      <p:sp>
        <p:nvSpPr>
          <p:cNvPr id="24" name="object 24"/>
          <p:cNvSpPr/>
          <p:nvPr/>
        </p:nvSpPr>
        <p:spPr>
          <a:xfrm>
            <a:off x="2442357" y="4751923"/>
            <a:ext cx="109338" cy="109496"/>
          </a:xfrm>
          <a:prstGeom prst="rect">
            <a:avLst/>
          </a:prstGeom>
          <a:blipFill>
            <a:blip r:embed="rId6" cstate="print"/>
            <a:stretch>
              <a:fillRect/>
            </a:stretch>
          </a:blipFill>
        </p:spPr>
        <p:txBody>
          <a:bodyPr wrap="square" lIns="0" tIns="0" rIns="0" bIns="0" rtlCol="0"/>
          <a:lstStyle/>
          <a:p/>
        </p:txBody>
      </p:sp>
      <p:sp>
        <p:nvSpPr>
          <p:cNvPr id="25" name="object 25"/>
          <p:cNvSpPr/>
          <p:nvPr/>
        </p:nvSpPr>
        <p:spPr>
          <a:xfrm>
            <a:off x="2002264" y="4096109"/>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26" name="object 26"/>
          <p:cNvSpPr/>
          <p:nvPr/>
        </p:nvSpPr>
        <p:spPr>
          <a:xfrm>
            <a:off x="1818999" y="4166037"/>
            <a:ext cx="109338" cy="109496"/>
          </a:xfrm>
          <a:prstGeom prst="rect">
            <a:avLst/>
          </a:prstGeom>
          <a:blipFill>
            <a:blip r:embed="rId6" cstate="print"/>
            <a:stretch>
              <a:fillRect/>
            </a:stretch>
          </a:blipFill>
        </p:spPr>
        <p:txBody>
          <a:bodyPr wrap="square" lIns="0" tIns="0" rIns="0" bIns="0" rtlCol="0"/>
          <a:lstStyle/>
          <a:p/>
        </p:txBody>
      </p:sp>
      <p:sp>
        <p:nvSpPr>
          <p:cNvPr id="27" name="object 27"/>
          <p:cNvSpPr/>
          <p:nvPr/>
        </p:nvSpPr>
        <p:spPr>
          <a:xfrm>
            <a:off x="2801396" y="4166037"/>
            <a:ext cx="109339" cy="109496"/>
          </a:xfrm>
          <a:prstGeom prst="rect">
            <a:avLst/>
          </a:prstGeom>
          <a:blipFill>
            <a:blip r:embed="rId7" cstate="print"/>
            <a:stretch>
              <a:fillRect/>
            </a:stretch>
          </a:blipFill>
        </p:spPr>
        <p:txBody>
          <a:bodyPr wrap="square" lIns="0" tIns="0" rIns="0" bIns="0" rtlCol="0"/>
          <a:lstStyle/>
          <a:p/>
        </p:txBody>
      </p:sp>
      <p:sp>
        <p:nvSpPr>
          <p:cNvPr id="28" name="object 28"/>
          <p:cNvSpPr/>
          <p:nvPr/>
        </p:nvSpPr>
        <p:spPr>
          <a:xfrm>
            <a:off x="1782558" y="4308077"/>
            <a:ext cx="988694" cy="988694"/>
          </a:xfrm>
          <a:custGeom>
            <a:avLst/>
            <a:gdLst/>
            <a:ahLst/>
            <a:cxnLst/>
            <a:rect l="l" t="t" r="r" b="b"/>
            <a:pathLst>
              <a:path w="988694" h="988695">
                <a:moveTo>
                  <a:pt x="988681" y="0"/>
                </a:moveTo>
                <a:lnTo>
                  <a:pt x="0" y="0"/>
                </a:lnTo>
                <a:lnTo>
                  <a:pt x="0" y="988681"/>
                </a:lnTo>
                <a:lnTo>
                  <a:pt x="988681" y="988681"/>
                </a:lnTo>
                <a:lnTo>
                  <a:pt x="988681" y="0"/>
                </a:lnTo>
                <a:close/>
              </a:path>
            </a:pathLst>
          </a:custGeom>
          <a:solidFill>
            <a:srgbClr val="9EC2E9">
              <a:alpha val="70199"/>
            </a:srgbClr>
          </a:solidFill>
        </p:spPr>
        <p:txBody>
          <a:bodyPr wrap="square" lIns="0" tIns="0" rIns="0" bIns="0" rtlCol="0"/>
          <a:lstStyle/>
          <a:p/>
        </p:txBody>
      </p:sp>
      <p:sp>
        <p:nvSpPr>
          <p:cNvPr id="29" name="object 29"/>
          <p:cNvSpPr/>
          <p:nvPr/>
        </p:nvSpPr>
        <p:spPr>
          <a:xfrm>
            <a:off x="1782558" y="4308077"/>
            <a:ext cx="988694" cy="988694"/>
          </a:xfrm>
          <a:custGeom>
            <a:avLst/>
            <a:gdLst/>
            <a:ahLst/>
            <a:cxnLst/>
            <a:rect l="l" t="t" r="r" b="b"/>
            <a:pathLst>
              <a:path w="988694"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30" name="object 30"/>
          <p:cNvSpPr/>
          <p:nvPr/>
        </p:nvSpPr>
        <p:spPr>
          <a:xfrm>
            <a:off x="1782558" y="4308077"/>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31" name="object 31"/>
          <p:cNvSpPr/>
          <p:nvPr/>
        </p:nvSpPr>
        <p:spPr>
          <a:xfrm>
            <a:off x="2419931" y="4166037"/>
            <a:ext cx="109339" cy="109496"/>
          </a:xfrm>
          <a:prstGeom prst="rect">
            <a:avLst/>
          </a:prstGeom>
          <a:blipFill>
            <a:blip r:embed="rId8" cstate="print"/>
            <a:stretch>
              <a:fillRect/>
            </a:stretch>
          </a:blipFill>
        </p:spPr>
        <p:txBody>
          <a:bodyPr wrap="square" lIns="0" tIns="0" rIns="0" bIns="0" rtlCol="0"/>
          <a:lstStyle/>
          <a:p/>
        </p:txBody>
      </p:sp>
      <p:sp>
        <p:nvSpPr>
          <p:cNvPr id="32" name="object 32"/>
          <p:cNvSpPr/>
          <p:nvPr/>
        </p:nvSpPr>
        <p:spPr>
          <a:xfrm>
            <a:off x="2164847" y="4687177"/>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937AB2"/>
            </a:solidFill>
          </a:ln>
        </p:spPr>
        <p:txBody>
          <a:bodyPr wrap="square" lIns="0" tIns="0" rIns="0" bIns="0" rtlCol="0"/>
          <a:lstStyle/>
          <a:p/>
        </p:txBody>
      </p:sp>
      <p:sp>
        <p:nvSpPr>
          <p:cNvPr id="33" name="object 33"/>
          <p:cNvSpPr/>
          <p:nvPr/>
        </p:nvSpPr>
        <p:spPr>
          <a:xfrm>
            <a:off x="1727630" y="4356555"/>
            <a:ext cx="988694" cy="988694"/>
          </a:xfrm>
          <a:custGeom>
            <a:avLst/>
            <a:gdLst/>
            <a:ahLst/>
            <a:cxnLst/>
            <a:rect l="l" t="t" r="r" b="b"/>
            <a:pathLst>
              <a:path w="988694" h="988695">
                <a:moveTo>
                  <a:pt x="988681" y="0"/>
                </a:moveTo>
                <a:lnTo>
                  <a:pt x="0" y="0"/>
                </a:lnTo>
                <a:lnTo>
                  <a:pt x="0" y="988681"/>
                </a:lnTo>
                <a:lnTo>
                  <a:pt x="988681" y="988681"/>
                </a:lnTo>
                <a:lnTo>
                  <a:pt x="988681" y="0"/>
                </a:lnTo>
                <a:close/>
              </a:path>
            </a:pathLst>
          </a:custGeom>
          <a:solidFill>
            <a:srgbClr val="D0E1F4">
              <a:alpha val="85099"/>
            </a:srgbClr>
          </a:solidFill>
        </p:spPr>
        <p:txBody>
          <a:bodyPr wrap="square" lIns="0" tIns="0" rIns="0" bIns="0" rtlCol="0"/>
          <a:lstStyle/>
          <a:p/>
        </p:txBody>
      </p:sp>
      <p:sp>
        <p:nvSpPr>
          <p:cNvPr id="34" name="object 34"/>
          <p:cNvSpPr/>
          <p:nvPr/>
        </p:nvSpPr>
        <p:spPr>
          <a:xfrm>
            <a:off x="1727630" y="4356555"/>
            <a:ext cx="988694" cy="988694"/>
          </a:xfrm>
          <a:custGeom>
            <a:avLst/>
            <a:gdLst/>
            <a:ahLst/>
            <a:cxnLst/>
            <a:rect l="l" t="t" r="r" b="b"/>
            <a:pathLst>
              <a:path w="988694"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35" name="object 35"/>
          <p:cNvSpPr/>
          <p:nvPr/>
        </p:nvSpPr>
        <p:spPr>
          <a:xfrm>
            <a:off x="1727630" y="4356555"/>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36" name="object 36"/>
          <p:cNvSpPr/>
          <p:nvPr/>
        </p:nvSpPr>
        <p:spPr>
          <a:xfrm>
            <a:off x="2109920" y="4741043"/>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937AB2"/>
            </a:solidFill>
          </a:ln>
        </p:spPr>
        <p:txBody>
          <a:bodyPr wrap="square" lIns="0" tIns="0" rIns="0" bIns="0" rtlCol="0"/>
          <a:lstStyle/>
          <a:p/>
        </p:txBody>
      </p:sp>
      <p:sp>
        <p:nvSpPr>
          <p:cNvPr id="37" name="object 37"/>
          <p:cNvSpPr/>
          <p:nvPr/>
        </p:nvSpPr>
        <p:spPr>
          <a:xfrm>
            <a:off x="2824947" y="4526365"/>
            <a:ext cx="109339" cy="109495"/>
          </a:xfrm>
          <a:prstGeom prst="rect">
            <a:avLst/>
          </a:prstGeom>
          <a:blipFill>
            <a:blip r:embed="rId9" cstate="print"/>
            <a:stretch>
              <a:fillRect/>
            </a:stretch>
          </a:blipFill>
        </p:spPr>
        <p:txBody>
          <a:bodyPr wrap="square" lIns="0" tIns="0" rIns="0" bIns="0" rtlCol="0"/>
          <a:lstStyle/>
          <a:p/>
        </p:txBody>
      </p:sp>
      <p:sp>
        <p:nvSpPr>
          <p:cNvPr id="38" name="object 38"/>
          <p:cNvSpPr/>
          <p:nvPr/>
        </p:nvSpPr>
        <p:spPr>
          <a:xfrm>
            <a:off x="2824947" y="5142179"/>
            <a:ext cx="109339" cy="109495"/>
          </a:xfrm>
          <a:prstGeom prst="rect">
            <a:avLst/>
          </a:prstGeom>
          <a:blipFill>
            <a:blip r:embed="rId9" cstate="print"/>
            <a:stretch>
              <a:fillRect/>
            </a:stretch>
          </a:blipFill>
        </p:spPr>
        <p:txBody>
          <a:bodyPr wrap="square" lIns="0" tIns="0" rIns="0" bIns="0" rtlCol="0"/>
          <a:lstStyle/>
          <a:p/>
        </p:txBody>
      </p:sp>
      <p:sp>
        <p:nvSpPr>
          <p:cNvPr id="39" name="object 39"/>
          <p:cNvSpPr/>
          <p:nvPr/>
        </p:nvSpPr>
        <p:spPr>
          <a:xfrm>
            <a:off x="696449" y="4630297"/>
            <a:ext cx="1330325" cy="234950"/>
          </a:xfrm>
          <a:custGeom>
            <a:avLst/>
            <a:gdLst/>
            <a:ahLst/>
            <a:cxnLst/>
            <a:rect l="l" t="t" r="r" b="b"/>
            <a:pathLst>
              <a:path w="1330325" h="234950">
                <a:moveTo>
                  <a:pt x="0" y="234541"/>
                </a:moveTo>
                <a:lnTo>
                  <a:pt x="1330109" y="0"/>
                </a:lnTo>
              </a:path>
            </a:pathLst>
          </a:custGeom>
          <a:ln w="19049">
            <a:solidFill>
              <a:srgbClr val="FF2600"/>
            </a:solidFill>
          </a:ln>
        </p:spPr>
        <p:txBody>
          <a:bodyPr wrap="square" lIns="0" tIns="0" rIns="0" bIns="0" rtlCol="0"/>
          <a:lstStyle/>
          <a:p/>
        </p:txBody>
      </p:sp>
      <p:sp>
        <p:nvSpPr>
          <p:cNvPr id="40" name="object 40"/>
          <p:cNvSpPr/>
          <p:nvPr/>
        </p:nvSpPr>
        <p:spPr>
          <a:xfrm>
            <a:off x="1929455" y="4585412"/>
            <a:ext cx="121926" cy="116116"/>
          </a:xfrm>
          <a:prstGeom prst="rect">
            <a:avLst/>
          </a:prstGeom>
          <a:blipFill>
            <a:blip r:embed="rId10" cstate="print"/>
            <a:stretch>
              <a:fillRect/>
            </a:stretch>
          </a:blipFill>
        </p:spPr>
        <p:txBody>
          <a:bodyPr wrap="square" lIns="0" tIns="0" rIns="0" bIns="0" rtlCol="0"/>
          <a:lstStyle/>
          <a:p/>
        </p:txBody>
      </p:sp>
      <p:sp>
        <p:nvSpPr>
          <p:cNvPr id="41" name="object 41"/>
          <p:cNvSpPr/>
          <p:nvPr/>
        </p:nvSpPr>
        <p:spPr>
          <a:xfrm>
            <a:off x="696449" y="4864839"/>
            <a:ext cx="1728470" cy="257175"/>
          </a:xfrm>
          <a:custGeom>
            <a:avLst/>
            <a:gdLst/>
            <a:ahLst/>
            <a:cxnLst/>
            <a:rect l="l" t="t" r="r" b="b"/>
            <a:pathLst>
              <a:path w="1728470" h="257175">
                <a:moveTo>
                  <a:pt x="0" y="0"/>
                </a:moveTo>
                <a:lnTo>
                  <a:pt x="1728461" y="256648"/>
                </a:lnTo>
              </a:path>
            </a:pathLst>
          </a:custGeom>
          <a:ln w="19049">
            <a:solidFill>
              <a:srgbClr val="937AB2"/>
            </a:solidFill>
          </a:ln>
        </p:spPr>
        <p:txBody>
          <a:bodyPr wrap="square" lIns="0" tIns="0" rIns="0" bIns="0" rtlCol="0"/>
          <a:lstStyle/>
          <a:p/>
        </p:txBody>
      </p:sp>
      <p:sp>
        <p:nvSpPr>
          <p:cNvPr id="42" name="object 42"/>
          <p:cNvSpPr/>
          <p:nvPr/>
        </p:nvSpPr>
        <p:spPr>
          <a:xfrm>
            <a:off x="2328613" y="5052030"/>
            <a:ext cx="121230" cy="116629"/>
          </a:xfrm>
          <a:prstGeom prst="rect">
            <a:avLst/>
          </a:prstGeom>
          <a:blipFill>
            <a:blip r:embed="rId11" cstate="print"/>
            <a:stretch>
              <a:fillRect/>
            </a:stretch>
          </a:blipFill>
        </p:spPr>
        <p:txBody>
          <a:bodyPr wrap="square" lIns="0" tIns="0" rIns="0" bIns="0" rtlCol="0"/>
          <a:lstStyle/>
          <a:p/>
        </p:txBody>
      </p:sp>
      <p:sp>
        <p:nvSpPr>
          <p:cNvPr id="43" name="object 43"/>
          <p:cNvSpPr txBox="1"/>
          <p:nvPr/>
        </p:nvSpPr>
        <p:spPr>
          <a:xfrm>
            <a:off x="4185256" y="5528991"/>
            <a:ext cx="803910" cy="746760"/>
          </a:xfrm>
          <a:prstGeom prst="rect">
            <a:avLst/>
          </a:prstGeom>
        </p:spPr>
        <p:txBody>
          <a:bodyPr vert="horz" wrap="square" lIns="0" tIns="33019" rIns="0" bIns="0" rtlCol="0">
            <a:spAutoFit/>
          </a:bodyPr>
          <a:lstStyle/>
          <a:p>
            <a:pPr marL="12700" marR="5080">
              <a:lnSpc>
                <a:spcPts val="2800"/>
              </a:lnSpc>
              <a:spcBef>
                <a:spcPts val="260"/>
              </a:spcBef>
            </a:pPr>
            <a:r>
              <a:rPr sz="2400" b="1" dirty="0">
                <a:latin typeface="Calibri" panose="020F0502020204030204"/>
                <a:cs typeface="Calibri" panose="020F0502020204030204"/>
              </a:rPr>
              <a:t>Im</a:t>
            </a:r>
            <a:r>
              <a:rPr sz="2400" b="1" spc="-5" dirty="0">
                <a:latin typeface="Calibri" panose="020F0502020204030204"/>
                <a:cs typeface="Calibri" panose="020F0502020204030204"/>
              </a:rPr>
              <a:t>a</a:t>
            </a:r>
            <a:r>
              <a:rPr sz="2400" b="1" dirty="0">
                <a:latin typeface="Calibri" panose="020F0502020204030204"/>
                <a:cs typeface="Calibri" panose="020F0502020204030204"/>
              </a:rPr>
              <a:t>ge  </a:t>
            </a:r>
            <a:r>
              <a:rPr sz="2400" b="1" spc="-5" dirty="0">
                <a:latin typeface="Calibri" panose="020F0502020204030204"/>
                <a:cs typeface="Calibri" panose="020F0502020204030204"/>
              </a:rPr>
              <a:t>Reuse</a:t>
            </a:r>
            <a:endParaRPr sz="2400">
              <a:latin typeface="Calibri" panose="020F0502020204030204"/>
              <a:cs typeface="Calibri" panose="020F0502020204030204"/>
            </a:endParaRPr>
          </a:p>
        </p:txBody>
      </p:sp>
      <p:sp>
        <p:nvSpPr>
          <p:cNvPr id="44" name="object 44"/>
          <p:cNvSpPr txBox="1"/>
          <p:nvPr/>
        </p:nvSpPr>
        <p:spPr>
          <a:xfrm>
            <a:off x="4121756" y="6252891"/>
            <a:ext cx="91376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panose="020F0502020204030204"/>
                <a:cs typeface="Calibri" panose="020F0502020204030204"/>
              </a:rPr>
              <a:t>(</a:t>
            </a:r>
            <a:r>
              <a:rPr sz="2400" spc="-5" dirty="0">
                <a:solidFill>
                  <a:srgbClr val="2A56DA"/>
                </a:solidFill>
                <a:latin typeface="Calibri" panose="020F0502020204030204"/>
                <a:cs typeface="Calibri" panose="020F0502020204030204"/>
              </a:rPr>
              <a:t>pixels</a:t>
            </a:r>
            <a:r>
              <a:rPr sz="2400" spc="-5"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45" name="object 45"/>
          <p:cNvSpPr/>
          <p:nvPr/>
        </p:nvSpPr>
        <p:spPr>
          <a:xfrm>
            <a:off x="3599676" y="3471764"/>
            <a:ext cx="606425" cy="603885"/>
          </a:xfrm>
          <a:custGeom>
            <a:avLst/>
            <a:gdLst/>
            <a:ahLst/>
            <a:cxnLst/>
            <a:rect l="l" t="t" r="r" b="b"/>
            <a:pathLst>
              <a:path w="606425" h="603885">
                <a:moveTo>
                  <a:pt x="605866" y="0"/>
                </a:moveTo>
                <a:lnTo>
                  <a:pt x="0" y="0"/>
                </a:lnTo>
                <a:lnTo>
                  <a:pt x="0" y="603670"/>
                </a:lnTo>
                <a:lnTo>
                  <a:pt x="605866" y="603670"/>
                </a:lnTo>
                <a:lnTo>
                  <a:pt x="605866" y="0"/>
                </a:lnTo>
                <a:close/>
              </a:path>
            </a:pathLst>
          </a:custGeom>
          <a:solidFill>
            <a:srgbClr val="CDDCAB"/>
          </a:solidFill>
        </p:spPr>
        <p:txBody>
          <a:bodyPr wrap="square" lIns="0" tIns="0" rIns="0" bIns="0" rtlCol="0"/>
          <a:lstStyle/>
          <a:p/>
        </p:txBody>
      </p:sp>
      <p:sp>
        <p:nvSpPr>
          <p:cNvPr id="46" name="object 46"/>
          <p:cNvSpPr/>
          <p:nvPr/>
        </p:nvSpPr>
        <p:spPr>
          <a:xfrm>
            <a:off x="3599676" y="3471764"/>
            <a:ext cx="606425" cy="603885"/>
          </a:xfrm>
          <a:custGeom>
            <a:avLst/>
            <a:gdLst/>
            <a:ahLst/>
            <a:cxnLst/>
            <a:rect l="l" t="t" r="r" b="b"/>
            <a:pathLst>
              <a:path w="606425" h="603885">
                <a:moveTo>
                  <a:pt x="0" y="0"/>
                </a:moveTo>
                <a:lnTo>
                  <a:pt x="605866" y="0"/>
                </a:lnTo>
                <a:lnTo>
                  <a:pt x="605866" y="603670"/>
                </a:lnTo>
                <a:lnTo>
                  <a:pt x="0" y="603670"/>
                </a:lnTo>
                <a:lnTo>
                  <a:pt x="0" y="0"/>
                </a:lnTo>
                <a:close/>
              </a:path>
            </a:pathLst>
          </a:custGeom>
          <a:ln w="19049">
            <a:solidFill>
              <a:srgbClr val="000000"/>
            </a:solidFill>
          </a:ln>
        </p:spPr>
        <p:txBody>
          <a:bodyPr wrap="square" lIns="0" tIns="0" rIns="0" bIns="0" rtlCol="0"/>
          <a:lstStyle/>
          <a:p/>
        </p:txBody>
      </p:sp>
      <p:sp>
        <p:nvSpPr>
          <p:cNvPr id="47" name="object 47"/>
          <p:cNvSpPr/>
          <p:nvPr/>
        </p:nvSpPr>
        <p:spPr>
          <a:xfrm>
            <a:off x="3380159" y="3683548"/>
            <a:ext cx="606425" cy="603885"/>
          </a:xfrm>
          <a:custGeom>
            <a:avLst/>
            <a:gdLst/>
            <a:ahLst/>
            <a:cxnLst/>
            <a:rect l="l" t="t" r="r" b="b"/>
            <a:pathLst>
              <a:path w="606425" h="603885">
                <a:moveTo>
                  <a:pt x="605867" y="0"/>
                </a:moveTo>
                <a:lnTo>
                  <a:pt x="0" y="0"/>
                </a:lnTo>
                <a:lnTo>
                  <a:pt x="0" y="603670"/>
                </a:lnTo>
                <a:lnTo>
                  <a:pt x="605867" y="603670"/>
                </a:lnTo>
                <a:lnTo>
                  <a:pt x="605867" y="0"/>
                </a:lnTo>
                <a:close/>
              </a:path>
            </a:pathLst>
          </a:custGeom>
          <a:solidFill>
            <a:srgbClr val="DEE8C9">
              <a:alpha val="70199"/>
            </a:srgbClr>
          </a:solidFill>
        </p:spPr>
        <p:txBody>
          <a:bodyPr wrap="square" lIns="0" tIns="0" rIns="0" bIns="0" rtlCol="0"/>
          <a:lstStyle/>
          <a:p/>
        </p:txBody>
      </p:sp>
      <p:sp>
        <p:nvSpPr>
          <p:cNvPr id="48" name="object 48"/>
          <p:cNvSpPr/>
          <p:nvPr/>
        </p:nvSpPr>
        <p:spPr>
          <a:xfrm>
            <a:off x="3380159" y="3683548"/>
            <a:ext cx="606425" cy="603885"/>
          </a:xfrm>
          <a:custGeom>
            <a:avLst/>
            <a:gdLst/>
            <a:ahLst/>
            <a:cxnLst/>
            <a:rect l="l" t="t" r="r" b="b"/>
            <a:pathLst>
              <a:path w="606425" h="603885">
                <a:moveTo>
                  <a:pt x="0" y="0"/>
                </a:moveTo>
                <a:lnTo>
                  <a:pt x="605866" y="0"/>
                </a:lnTo>
                <a:lnTo>
                  <a:pt x="605866" y="603670"/>
                </a:lnTo>
                <a:lnTo>
                  <a:pt x="0" y="603670"/>
                </a:lnTo>
                <a:lnTo>
                  <a:pt x="0" y="0"/>
                </a:lnTo>
                <a:close/>
              </a:path>
            </a:pathLst>
          </a:custGeom>
          <a:ln w="19049">
            <a:solidFill>
              <a:srgbClr val="000000"/>
            </a:solidFill>
          </a:ln>
        </p:spPr>
        <p:txBody>
          <a:bodyPr wrap="square" lIns="0" tIns="0" rIns="0" bIns="0" rtlCol="0"/>
          <a:lstStyle/>
          <a:p/>
        </p:txBody>
      </p:sp>
      <p:sp>
        <p:nvSpPr>
          <p:cNvPr id="49" name="object 49"/>
          <p:cNvSpPr/>
          <p:nvPr/>
        </p:nvSpPr>
        <p:spPr>
          <a:xfrm>
            <a:off x="3325280" y="3731984"/>
            <a:ext cx="606425" cy="603885"/>
          </a:xfrm>
          <a:custGeom>
            <a:avLst/>
            <a:gdLst/>
            <a:ahLst/>
            <a:cxnLst/>
            <a:rect l="l" t="t" r="r" b="b"/>
            <a:pathLst>
              <a:path w="606425" h="603885">
                <a:moveTo>
                  <a:pt x="605867" y="0"/>
                </a:moveTo>
                <a:lnTo>
                  <a:pt x="0" y="0"/>
                </a:lnTo>
                <a:lnTo>
                  <a:pt x="0" y="603671"/>
                </a:lnTo>
                <a:lnTo>
                  <a:pt x="605867" y="603671"/>
                </a:lnTo>
                <a:lnTo>
                  <a:pt x="605867" y="0"/>
                </a:lnTo>
                <a:close/>
              </a:path>
            </a:pathLst>
          </a:custGeom>
          <a:solidFill>
            <a:srgbClr val="EFF3E4">
              <a:alpha val="85099"/>
            </a:srgbClr>
          </a:solidFill>
        </p:spPr>
        <p:txBody>
          <a:bodyPr wrap="square" lIns="0" tIns="0" rIns="0" bIns="0" rtlCol="0"/>
          <a:lstStyle/>
          <a:p/>
        </p:txBody>
      </p:sp>
      <p:sp>
        <p:nvSpPr>
          <p:cNvPr id="50" name="object 50"/>
          <p:cNvSpPr/>
          <p:nvPr/>
        </p:nvSpPr>
        <p:spPr>
          <a:xfrm>
            <a:off x="3325280" y="3731985"/>
            <a:ext cx="606425" cy="603885"/>
          </a:xfrm>
          <a:custGeom>
            <a:avLst/>
            <a:gdLst/>
            <a:ahLst/>
            <a:cxnLst/>
            <a:rect l="l" t="t" r="r" b="b"/>
            <a:pathLst>
              <a:path w="606425" h="603885">
                <a:moveTo>
                  <a:pt x="0" y="0"/>
                </a:moveTo>
                <a:lnTo>
                  <a:pt x="605866" y="0"/>
                </a:lnTo>
                <a:lnTo>
                  <a:pt x="605866" y="603670"/>
                </a:lnTo>
                <a:lnTo>
                  <a:pt x="0" y="603670"/>
                </a:lnTo>
                <a:lnTo>
                  <a:pt x="0" y="0"/>
                </a:lnTo>
                <a:close/>
              </a:path>
            </a:pathLst>
          </a:custGeom>
          <a:ln w="19049">
            <a:solidFill>
              <a:srgbClr val="000000"/>
            </a:solidFill>
          </a:ln>
        </p:spPr>
        <p:txBody>
          <a:bodyPr wrap="square" lIns="0" tIns="0" rIns="0" bIns="0" rtlCol="0"/>
          <a:lstStyle/>
          <a:p/>
        </p:txBody>
      </p:sp>
      <p:sp>
        <p:nvSpPr>
          <p:cNvPr id="51" name="object 51"/>
          <p:cNvSpPr/>
          <p:nvPr/>
        </p:nvSpPr>
        <p:spPr>
          <a:xfrm>
            <a:off x="3417046" y="3544145"/>
            <a:ext cx="109339" cy="109495"/>
          </a:xfrm>
          <a:prstGeom prst="rect">
            <a:avLst/>
          </a:prstGeom>
          <a:blipFill>
            <a:blip r:embed="rId12" cstate="print"/>
            <a:stretch>
              <a:fillRect/>
            </a:stretch>
          </a:blipFill>
        </p:spPr>
        <p:txBody>
          <a:bodyPr wrap="square" lIns="0" tIns="0" rIns="0" bIns="0" rtlCol="0"/>
          <a:lstStyle/>
          <a:p/>
        </p:txBody>
      </p:sp>
      <p:sp>
        <p:nvSpPr>
          <p:cNvPr id="52" name="object 52"/>
          <p:cNvSpPr/>
          <p:nvPr/>
        </p:nvSpPr>
        <p:spPr>
          <a:xfrm>
            <a:off x="4028275" y="4138113"/>
            <a:ext cx="109339" cy="109496"/>
          </a:xfrm>
          <a:prstGeom prst="rect">
            <a:avLst/>
          </a:prstGeom>
          <a:blipFill>
            <a:blip r:embed="rId12" cstate="print"/>
            <a:stretch>
              <a:fillRect/>
            </a:stretch>
          </a:blipFill>
        </p:spPr>
        <p:txBody>
          <a:bodyPr wrap="square" lIns="0" tIns="0" rIns="0" bIns="0" rtlCol="0"/>
          <a:lstStyle/>
          <a:p/>
        </p:txBody>
      </p:sp>
      <p:sp>
        <p:nvSpPr>
          <p:cNvPr id="53" name="object 53"/>
          <p:cNvSpPr/>
          <p:nvPr/>
        </p:nvSpPr>
        <p:spPr>
          <a:xfrm>
            <a:off x="4015943" y="3544147"/>
            <a:ext cx="109339" cy="109495"/>
          </a:xfrm>
          <a:prstGeom prst="rect">
            <a:avLst/>
          </a:prstGeom>
          <a:blipFill>
            <a:blip r:embed="rId12" cstate="print"/>
            <a:stretch>
              <a:fillRect/>
            </a:stretch>
          </a:blipFill>
        </p:spPr>
        <p:txBody>
          <a:bodyPr wrap="square" lIns="0" tIns="0" rIns="0" bIns="0" rtlCol="0"/>
          <a:lstStyle/>
          <a:p/>
        </p:txBody>
      </p:sp>
      <p:sp>
        <p:nvSpPr>
          <p:cNvPr id="54" name="object 54"/>
          <p:cNvSpPr/>
          <p:nvPr/>
        </p:nvSpPr>
        <p:spPr>
          <a:xfrm>
            <a:off x="4905491" y="4096109"/>
            <a:ext cx="988694" cy="988694"/>
          </a:xfrm>
          <a:custGeom>
            <a:avLst/>
            <a:gdLst/>
            <a:ahLst/>
            <a:cxnLst/>
            <a:rect l="l" t="t" r="r" b="b"/>
            <a:pathLst>
              <a:path w="988695" h="988695">
                <a:moveTo>
                  <a:pt x="988679" y="0"/>
                </a:moveTo>
                <a:lnTo>
                  <a:pt x="0" y="0"/>
                </a:lnTo>
                <a:lnTo>
                  <a:pt x="0" y="988681"/>
                </a:lnTo>
                <a:lnTo>
                  <a:pt x="988679" y="988681"/>
                </a:lnTo>
                <a:lnTo>
                  <a:pt x="988679" y="0"/>
                </a:lnTo>
                <a:close/>
              </a:path>
            </a:pathLst>
          </a:custGeom>
          <a:solidFill>
            <a:srgbClr val="66A1DD"/>
          </a:solidFill>
        </p:spPr>
        <p:txBody>
          <a:bodyPr wrap="square" lIns="0" tIns="0" rIns="0" bIns="0" rtlCol="0"/>
          <a:lstStyle/>
          <a:p/>
        </p:txBody>
      </p:sp>
      <p:sp>
        <p:nvSpPr>
          <p:cNvPr id="55" name="object 55"/>
          <p:cNvSpPr/>
          <p:nvPr/>
        </p:nvSpPr>
        <p:spPr>
          <a:xfrm>
            <a:off x="4905492" y="4096109"/>
            <a:ext cx="988694" cy="988694"/>
          </a:xfrm>
          <a:custGeom>
            <a:avLst/>
            <a:gdLst/>
            <a:ahLst/>
            <a:cxnLst/>
            <a:rect l="l" t="t" r="r" b="b"/>
            <a:pathLst>
              <a:path w="988695"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56" name="object 56"/>
          <p:cNvSpPr/>
          <p:nvPr/>
        </p:nvSpPr>
        <p:spPr>
          <a:xfrm>
            <a:off x="5345583" y="4751923"/>
            <a:ext cx="109339" cy="109496"/>
          </a:xfrm>
          <a:prstGeom prst="rect">
            <a:avLst/>
          </a:prstGeom>
          <a:blipFill>
            <a:blip r:embed="rId8" cstate="print"/>
            <a:stretch>
              <a:fillRect/>
            </a:stretch>
          </a:blipFill>
        </p:spPr>
        <p:txBody>
          <a:bodyPr wrap="square" lIns="0" tIns="0" rIns="0" bIns="0" rtlCol="0"/>
          <a:lstStyle/>
          <a:p/>
        </p:txBody>
      </p:sp>
      <p:sp>
        <p:nvSpPr>
          <p:cNvPr id="57" name="object 57"/>
          <p:cNvSpPr/>
          <p:nvPr/>
        </p:nvSpPr>
        <p:spPr>
          <a:xfrm>
            <a:off x="4905492" y="4096109"/>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58" name="object 58"/>
          <p:cNvSpPr/>
          <p:nvPr/>
        </p:nvSpPr>
        <p:spPr>
          <a:xfrm>
            <a:off x="4713030" y="4166037"/>
            <a:ext cx="109339" cy="109496"/>
          </a:xfrm>
          <a:prstGeom prst="rect">
            <a:avLst/>
          </a:prstGeom>
          <a:blipFill>
            <a:blip r:embed="rId13" cstate="print"/>
            <a:stretch>
              <a:fillRect/>
            </a:stretch>
          </a:blipFill>
        </p:spPr>
        <p:txBody>
          <a:bodyPr wrap="square" lIns="0" tIns="0" rIns="0" bIns="0" rtlCol="0"/>
          <a:lstStyle/>
          <a:p/>
        </p:txBody>
      </p:sp>
      <p:sp>
        <p:nvSpPr>
          <p:cNvPr id="59" name="object 59"/>
          <p:cNvSpPr/>
          <p:nvPr/>
        </p:nvSpPr>
        <p:spPr>
          <a:xfrm>
            <a:off x="5716954" y="4166037"/>
            <a:ext cx="109339" cy="109496"/>
          </a:xfrm>
          <a:prstGeom prst="rect">
            <a:avLst/>
          </a:prstGeom>
          <a:blipFill>
            <a:blip r:embed="rId7" cstate="print"/>
            <a:stretch>
              <a:fillRect/>
            </a:stretch>
          </a:blipFill>
        </p:spPr>
        <p:txBody>
          <a:bodyPr wrap="square" lIns="0" tIns="0" rIns="0" bIns="0" rtlCol="0"/>
          <a:lstStyle/>
          <a:p/>
        </p:txBody>
      </p:sp>
      <p:sp>
        <p:nvSpPr>
          <p:cNvPr id="60" name="object 60"/>
          <p:cNvSpPr/>
          <p:nvPr/>
        </p:nvSpPr>
        <p:spPr>
          <a:xfrm>
            <a:off x="4685784" y="4308077"/>
            <a:ext cx="988694" cy="988694"/>
          </a:xfrm>
          <a:custGeom>
            <a:avLst/>
            <a:gdLst/>
            <a:ahLst/>
            <a:cxnLst/>
            <a:rect l="l" t="t" r="r" b="b"/>
            <a:pathLst>
              <a:path w="988695" h="988695">
                <a:moveTo>
                  <a:pt x="988681" y="0"/>
                </a:moveTo>
                <a:lnTo>
                  <a:pt x="0" y="0"/>
                </a:lnTo>
                <a:lnTo>
                  <a:pt x="0" y="988681"/>
                </a:lnTo>
                <a:lnTo>
                  <a:pt x="988681" y="988681"/>
                </a:lnTo>
                <a:lnTo>
                  <a:pt x="988681" y="0"/>
                </a:lnTo>
                <a:close/>
              </a:path>
            </a:pathLst>
          </a:custGeom>
          <a:solidFill>
            <a:srgbClr val="9EC2E9">
              <a:alpha val="70199"/>
            </a:srgbClr>
          </a:solidFill>
        </p:spPr>
        <p:txBody>
          <a:bodyPr wrap="square" lIns="0" tIns="0" rIns="0" bIns="0" rtlCol="0"/>
          <a:lstStyle/>
          <a:p/>
        </p:txBody>
      </p:sp>
      <p:sp>
        <p:nvSpPr>
          <p:cNvPr id="61" name="object 61"/>
          <p:cNvSpPr/>
          <p:nvPr/>
        </p:nvSpPr>
        <p:spPr>
          <a:xfrm>
            <a:off x="4685784" y="4308077"/>
            <a:ext cx="988694" cy="988694"/>
          </a:xfrm>
          <a:custGeom>
            <a:avLst/>
            <a:gdLst/>
            <a:ahLst/>
            <a:cxnLst/>
            <a:rect l="l" t="t" r="r" b="b"/>
            <a:pathLst>
              <a:path w="988695"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62" name="object 62"/>
          <p:cNvSpPr/>
          <p:nvPr/>
        </p:nvSpPr>
        <p:spPr>
          <a:xfrm>
            <a:off x="4685784" y="4308077"/>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63" name="object 63"/>
          <p:cNvSpPr/>
          <p:nvPr/>
        </p:nvSpPr>
        <p:spPr>
          <a:xfrm>
            <a:off x="5313964" y="4166037"/>
            <a:ext cx="109338" cy="109496"/>
          </a:xfrm>
          <a:prstGeom prst="rect">
            <a:avLst/>
          </a:prstGeom>
          <a:blipFill>
            <a:blip r:embed="rId6" cstate="print"/>
            <a:stretch>
              <a:fillRect/>
            </a:stretch>
          </a:blipFill>
        </p:spPr>
        <p:txBody>
          <a:bodyPr wrap="square" lIns="0" tIns="0" rIns="0" bIns="0" rtlCol="0"/>
          <a:lstStyle/>
          <a:p/>
        </p:txBody>
      </p:sp>
      <p:sp>
        <p:nvSpPr>
          <p:cNvPr id="64" name="object 64"/>
          <p:cNvSpPr/>
          <p:nvPr/>
        </p:nvSpPr>
        <p:spPr>
          <a:xfrm>
            <a:off x="4630856" y="4356555"/>
            <a:ext cx="988694" cy="988694"/>
          </a:xfrm>
          <a:custGeom>
            <a:avLst/>
            <a:gdLst/>
            <a:ahLst/>
            <a:cxnLst/>
            <a:rect l="l" t="t" r="r" b="b"/>
            <a:pathLst>
              <a:path w="988695" h="988695">
                <a:moveTo>
                  <a:pt x="988681" y="0"/>
                </a:moveTo>
                <a:lnTo>
                  <a:pt x="0" y="0"/>
                </a:lnTo>
                <a:lnTo>
                  <a:pt x="0" y="988681"/>
                </a:lnTo>
                <a:lnTo>
                  <a:pt x="988681" y="988681"/>
                </a:lnTo>
                <a:lnTo>
                  <a:pt x="988681" y="0"/>
                </a:lnTo>
                <a:close/>
              </a:path>
            </a:pathLst>
          </a:custGeom>
          <a:solidFill>
            <a:srgbClr val="D0E1F4">
              <a:alpha val="85099"/>
            </a:srgbClr>
          </a:solidFill>
        </p:spPr>
        <p:txBody>
          <a:bodyPr wrap="square" lIns="0" tIns="0" rIns="0" bIns="0" rtlCol="0"/>
          <a:lstStyle/>
          <a:p/>
        </p:txBody>
      </p:sp>
      <p:sp>
        <p:nvSpPr>
          <p:cNvPr id="65" name="object 65"/>
          <p:cNvSpPr/>
          <p:nvPr/>
        </p:nvSpPr>
        <p:spPr>
          <a:xfrm>
            <a:off x="4630856" y="4356555"/>
            <a:ext cx="988694" cy="988694"/>
          </a:xfrm>
          <a:custGeom>
            <a:avLst/>
            <a:gdLst/>
            <a:ahLst/>
            <a:cxnLst/>
            <a:rect l="l" t="t" r="r" b="b"/>
            <a:pathLst>
              <a:path w="988695"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66" name="object 66"/>
          <p:cNvSpPr/>
          <p:nvPr/>
        </p:nvSpPr>
        <p:spPr>
          <a:xfrm>
            <a:off x="4630856" y="4356555"/>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67" name="object 67"/>
          <p:cNvSpPr/>
          <p:nvPr/>
        </p:nvSpPr>
        <p:spPr>
          <a:xfrm>
            <a:off x="5716954" y="5165728"/>
            <a:ext cx="109339" cy="109496"/>
          </a:xfrm>
          <a:prstGeom prst="rect">
            <a:avLst/>
          </a:prstGeom>
          <a:blipFill>
            <a:blip r:embed="rId12" cstate="print"/>
            <a:stretch>
              <a:fillRect/>
            </a:stretch>
          </a:blipFill>
        </p:spPr>
        <p:txBody>
          <a:bodyPr wrap="square" lIns="0" tIns="0" rIns="0" bIns="0" rtlCol="0"/>
          <a:lstStyle/>
          <a:p/>
        </p:txBody>
      </p:sp>
      <p:sp>
        <p:nvSpPr>
          <p:cNvPr id="68" name="object 68"/>
          <p:cNvSpPr/>
          <p:nvPr/>
        </p:nvSpPr>
        <p:spPr>
          <a:xfrm>
            <a:off x="3599676" y="4481344"/>
            <a:ext cx="606425" cy="603885"/>
          </a:xfrm>
          <a:custGeom>
            <a:avLst/>
            <a:gdLst/>
            <a:ahLst/>
            <a:cxnLst/>
            <a:rect l="l" t="t" r="r" b="b"/>
            <a:pathLst>
              <a:path w="606425" h="603885">
                <a:moveTo>
                  <a:pt x="605866" y="0"/>
                </a:moveTo>
                <a:lnTo>
                  <a:pt x="0" y="0"/>
                </a:lnTo>
                <a:lnTo>
                  <a:pt x="0" y="603671"/>
                </a:lnTo>
                <a:lnTo>
                  <a:pt x="605866" y="603671"/>
                </a:lnTo>
                <a:lnTo>
                  <a:pt x="605866" y="0"/>
                </a:lnTo>
                <a:close/>
              </a:path>
            </a:pathLst>
          </a:custGeom>
          <a:solidFill>
            <a:srgbClr val="CDDCAB"/>
          </a:solidFill>
        </p:spPr>
        <p:txBody>
          <a:bodyPr wrap="square" lIns="0" tIns="0" rIns="0" bIns="0" rtlCol="0"/>
          <a:lstStyle/>
          <a:p/>
        </p:txBody>
      </p:sp>
      <p:sp>
        <p:nvSpPr>
          <p:cNvPr id="69" name="object 69"/>
          <p:cNvSpPr/>
          <p:nvPr/>
        </p:nvSpPr>
        <p:spPr>
          <a:xfrm>
            <a:off x="3599676" y="4481344"/>
            <a:ext cx="606425" cy="603885"/>
          </a:xfrm>
          <a:custGeom>
            <a:avLst/>
            <a:gdLst/>
            <a:ahLst/>
            <a:cxnLst/>
            <a:rect l="l" t="t" r="r" b="b"/>
            <a:pathLst>
              <a:path w="606425" h="603885">
                <a:moveTo>
                  <a:pt x="0" y="0"/>
                </a:moveTo>
                <a:lnTo>
                  <a:pt x="605865" y="0"/>
                </a:lnTo>
                <a:lnTo>
                  <a:pt x="605865" y="603670"/>
                </a:lnTo>
                <a:lnTo>
                  <a:pt x="0" y="603670"/>
                </a:lnTo>
                <a:lnTo>
                  <a:pt x="0" y="0"/>
                </a:lnTo>
                <a:close/>
              </a:path>
            </a:pathLst>
          </a:custGeom>
          <a:ln w="19049">
            <a:solidFill>
              <a:srgbClr val="000000"/>
            </a:solidFill>
          </a:ln>
        </p:spPr>
        <p:txBody>
          <a:bodyPr wrap="square" lIns="0" tIns="0" rIns="0" bIns="0" rtlCol="0"/>
          <a:lstStyle/>
          <a:p/>
        </p:txBody>
      </p:sp>
      <p:sp>
        <p:nvSpPr>
          <p:cNvPr id="70" name="object 70"/>
          <p:cNvSpPr/>
          <p:nvPr/>
        </p:nvSpPr>
        <p:spPr>
          <a:xfrm>
            <a:off x="3380159" y="4693128"/>
            <a:ext cx="606425" cy="603885"/>
          </a:xfrm>
          <a:custGeom>
            <a:avLst/>
            <a:gdLst/>
            <a:ahLst/>
            <a:cxnLst/>
            <a:rect l="l" t="t" r="r" b="b"/>
            <a:pathLst>
              <a:path w="606425" h="603885">
                <a:moveTo>
                  <a:pt x="605866" y="0"/>
                </a:moveTo>
                <a:lnTo>
                  <a:pt x="0" y="0"/>
                </a:lnTo>
                <a:lnTo>
                  <a:pt x="0" y="603671"/>
                </a:lnTo>
                <a:lnTo>
                  <a:pt x="605866" y="603671"/>
                </a:lnTo>
                <a:lnTo>
                  <a:pt x="605866" y="0"/>
                </a:lnTo>
                <a:close/>
              </a:path>
            </a:pathLst>
          </a:custGeom>
          <a:solidFill>
            <a:srgbClr val="DEE8C9">
              <a:alpha val="70199"/>
            </a:srgbClr>
          </a:solidFill>
        </p:spPr>
        <p:txBody>
          <a:bodyPr wrap="square" lIns="0" tIns="0" rIns="0" bIns="0" rtlCol="0"/>
          <a:lstStyle/>
          <a:p/>
        </p:txBody>
      </p:sp>
      <p:sp>
        <p:nvSpPr>
          <p:cNvPr id="71" name="object 71"/>
          <p:cNvSpPr/>
          <p:nvPr/>
        </p:nvSpPr>
        <p:spPr>
          <a:xfrm>
            <a:off x="3380159" y="4693129"/>
            <a:ext cx="606425" cy="603885"/>
          </a:xfrm>
          <a:custGeom>
            <a:avLst/>
            <a:gdLst/>
            <a:ahLst/>
            <a:cxnLst/>
            <a:rect l="l" t="t" r="r" b="b"/>
            <a:pathLst>
              <a:path w="606425" h="603885">
                <a:moveTo>
                  <a:pt x="0" y="0"/>
                </a:moveTo>
                <a:lnTo>
                  <a:pt x="605865" y="0"/>
                </a:lnTo>
                <a:lnTo>
                  <a:pt x="605865" y="603670"/>
                </a:lnTo>
                <a:lnTo>
                  <a:pt x="0" y="603670"/>
                </a:lnTo>
                <a:lnTo>
                  <a:pt x="0" y="0"/>
                </a:lnTo>
                <a:close/>
              </a:path>
            </a:pathLst>
          </a:custGeom>
          <a:ln w="19049">
            <a:solidFill>
              <a:srgbClr val="000000"/>
            </a:solidFill>
          </a:ln>
        </p:spPr>
        <p:txBody>
          <a:bodyPr wrap="square" lIns="0" tIns="0" rIns="0" bIns="0" rtlCol="0"/>
          <a:lstStyle/>
          <a:p/>
        </p:txBody>
      </p:sp>
      <p:sp>
        <p:nvSpPr>
          <p:cNvPr id="72" name="object 72"/>
          <p:cNvSpPr/>
          <p:nvPr/>
        </p:nvSpPr>
        <p:spPr>
          <a:xfrm>
            <a:off x="3325279" y="4741566"/>
            <a:ext cx="606425" cy="603885"/>
          </a:xfrm>
          <a:custGeom>
            <a:avLst/>
            <a:gdLst/>
            <a:ahLst/>
            <a:cxnLst/>
            <a:rect l="l" t="t" r="r" b="b"/>
            <a:pathLst>
              <a:path w="606425" h="603885">
                <a:moveTo>
                  <a:pt x="605866" y="0"/>
                </a:moveTo>
                <a:lnTo>
                  <a:pt x="0" y="0"/>
                </a:lnTo>
                <a:lnTo>
                  <a:pt x="0" y="603670"/>
                </a:lnTo>
                <a:lnTo>
                  <a:pt x="605866" y="603670"/>
                </a:lnTo>
                <a:lnTo>
                  <a:pt x="605866" y="0"/>
                </a:lnTo>
                <a:close/>
              </a:path>
            </a:pathLst>
          </a:custGeom>
          <a:solidFill>
            <a:srgbClr val="EFF3E4">
              <a:alpha val="85099"/>
            </a:srgbClr>
          </a:solidFill>
        </p:spPr>
        <p:txBody>
          <a:bodyPr wrap="square" lIns="0" tIns="0" rIns="0" bIns="0" rtlCol="0"/>
          <a:lstStyle/>
          <a:p/>
        </p:txBody>
      </p:sp>
      <p:sp>
        <p:nvSpPr>
          <p:cNvPr id="73" name="object 73"/>
          <p:cNvSpPr/>
          <p:nvPr/>
        </p:nvSpPr>
        <p:spPr>
          <a:xfrm>
            <a:off x="3325278" y="4741566"/>
            <a:ext cx="606425" cy="603885"/>
          </a:xfrm>
          <a:custGeom>
            <a:avLst/>
            <a:gdLst/>
            <a:ahLst/>
            <a:cxnLst/>
            <a:rect l="l" t="t" r="r" b="b"/>
            <a:pathLst>
              <a:path w="606425" h="603885">
                <a:moveTo>
                  <a:pt x="0" y="0"/>
                </a:moveTo>
                <a:lnTo>
                  <a:pt x="605865" y="0"/>
                </a:lnTo>
                <a:lnTo>
                  <a:pt x="605865" y="603670"/>
                </a:lnTo>
                <a:lnTo>
                  <a:pt x="0" y="603670"/>
                </a:lnTo>
                <a:lnTo>
                  <a:pt x="0" y="0"/>
                </a:lnTo>
                <a:close/>
              </a:path>
            </a:pathLst>
          </a:custGeom>
          <a:ln w="19049">
            <a:solidFill>
              <a:srgbClr val="000000"/>
            </a:solidFill>
          </a:ln>
        </p:spPr>
        <p:txBody>
          <a:bodyPr wrap="square" lIns="0" tIns="0" rIns="0" bIns="0" rtlCol="0"/>
          <a:lstStyle/>
          <a:p/>
        </p:txBody>
      </p:sp>
      <p:sp>
        <p:nvSpPr>
          <p:cNvPr id="74" name="object 74"/>
          <p:cNvSpPr/>
          <p:nvPr/>
        </p:nvSpPr>
        <p:spPr>
          <a:xfrm>
            <a:off x="3417046" y="4553725"/>
            <a:ext cx="109339" cy="109496"/>
          </a:xfrm>
          <a:prstGeom prst="rect">
            <a:avLst/>
          </a:prstGeom>
          <a:blipFill>
            <a:blip r:embed="rId12" cstate="print"/>
            <a:stretch>
              <a:fillRect/>
            </a:stretch>
          </a:blipFill>
        </p:spPr>
        <p:txBody>
          <a:bodyPr wrap="square" lIns="0" tIns="0" rIns="0" bIns="0" rtlCol="0"/>
          <a:lstStyle/>
          <a:p/>
        </p:txBody>
      </p:sp>
      <p:sp>
        <p:nvSpPr>
          <p:cNvPr id="75" name="object 75"/>
          <p:cNvSpPr/>
          <p:nvPr/>
        </p:nvSpPr>
        <p:spPr>
          <a:xfrm>
            <a:off x="4015944" y="5161589"/>
            <a:ext cx="109339" cy="109495"/>
          </a:xfrm>
          <a:prstGeom prst="rect">
            <a:avLst/>
          </a:prstGeom>
          <a:blipFill>
            <a:blip r:embed="rId14" cstate="print"/>
            <a:stretch>
              <a:fillRect/>
            </a:stretch>
          </a:blipFill>
        </p:spPr>
        <p:txBody>
          <a:bodyPr wrap="square" lIns="0" tIns="0" rIns="0" bIns="0" rtlCol="0"/>
          <a:lstStyle/>
          <a:p/>
        </p:txBody>
      </p:sp>
      <p:sp>
        <p:nvSpPr>
          <p:cNvPr id="76" name="object 76"/>
          <p:cNvSpPr/>
          <p:nvPr/>
        </p:nvSpPr>
        <p:spPr>
          <a:xfrm>
            <a:off x="4015943" y="4553727"/>
            <a:ext cx="109339" cy="109496"/>
          </a:xfrm>
          <a:prstGeom prst="rect">
            <a:avLst/>
          </a:prstGeom>
          <a:blipFill>
            <a:blip r:embed="rId12" cstate="print"/>
            <a:stretch>
              <a:fillRect/>
            </a:stretch>
          </a:blipFill>
        </p:spPr>
        <p:txBody>
          <a:bodyPr wrap="square" lIns="0" tIns="0" rIns="0" bIns="0" rtlCol="0"/>
          <a:lstStyle/>
          <a:p/>
        </p:txBody>
      </p:sp>
      <p:sp>
        <p:nvSpPr>
          <p:cNvPr id="77" name="object 77"/>
          <p:cNvSpPr/>
          <p:nvPr/>
        </p:nvSpPr>
        <p:spPr>
          <a:xfrm>
            <a:off x="3599676" y="4739905"/>
            <a:ext cx="1330960" cy="337185"/>
          </a:xfrm>
          <a:custGeom>
            <a:avLst/>
            <a:gdLst/>
            <a:ahLst/>
            <a:cxnLst/>
            <a:rect l="l" t="t" r="r" b="b"/>
            <a:pathLst>
              <a:path w="1330960" h="337185">
                <a:moveTo>
                  <a:pt x="0" y="336716"/>
                </a:moveTo>
                <a:lnTo>
                  <a:pt x="1330496" y="0"/>
                </a:lnTo>
              </a:path>
            </a:pathLst>
          </a:custGeom>
          <a:ln w="19049">
            <a:solidFill>
              <a:srgbClr val="FF2600"/>
            </a:solidFill>
          </a:ln>
        </p:spPr>
        <p:txBody>
          <a:bodyPr wrap="square" lIns="0" tIns="0" rIns="0" bIns="0" rtlCol="0"/>
          <a:lstStyle/>
          <a:p/>
        </p:txBody>
      </p:sp>
      <p:sp>
        <p:nvSpPr>
          <p:cNvPr id="78" name="object 78"/>
          <p:cNvSpPr/>
          <p:nvPr/>
        </p:nvSpPr>
        <p:spPr>
          <a:xfrm>
            <a:off x="4831251" y="4701364"/>
            <a:ext cx="123356" cy="114303"/>
          </a:xfrm>
          <a:prstGeom prst="rect">
            <a:avLst/>
          </a:prstGeom>
          <a:blipFill>
            <a:blip r:embed="rId15" cstate="print"/>
            <a:stretch>
              <a:fillRect/>
            </a:stretch>
          </a:blipFill>
        </p:spPr>
        <p:txBody>
          <a:bodyPr wrap="square" lIns="0" tIns="0" rIns="0" bIns="0" rtlCol="0"/>
          <a:lstStyle/>
          <a:p/>
        </p:txBody>
      </p:sp>
      <p:sp>
        <p:nvSpPr>
          <p:cNvPr id="79" name="object 79"/>
          <p:cNvSpPr txBox="1"/>
          <p:nvPr/>
        </p:nvSpPr>
        <p:spPr>
          <a:xfrm>
            <a:off x="3352719" y="5085015"/>
            <a:ext cx="606425" cy="236220"/>
          </a:xfrm>
          <a:prstGeom prst="rect">
            <a:avLst/>
          </a:prstGeom>
          <a:solidFill>
            <a:srgbClr val="EFF3E4">
              <a:alpha val="85099"/>
            </a:srgbClr>
          </a:solidFill>
          <a:ln w="19049">
            <a:solidFill>
              <a:srgbClr val="000000"/>
            </a:solidFill>
          </a:ln>
        </p:spPr>
        <p:txBody>
          <a:bodyPr vert="horz" wrap="square" lIns="0" tIns="0" rIns="0" bIns="0" rtlCol="0">
            <a:spAutoFit/>
          </a:bodyPr>
          <a:lstStyle/>
          <a:p>
            <a:pPr marL="63500">
              <a:lnSpc>
                <a:spcPts val="1665"/>
              </a:lnSpc>
            </a:pPr>
            <a:r>
              <a:rPr sz="1800" b="1" dirty="0">
                <a:latin typeface="Arial" panose="020B0604020202020204"/>
                <a:cs typeface="Arial" panose="020B0604020202020204"/>
              </a:rPr>
              <a:t>2</a:t>
            </a:r>
            <a:endParaRPr sz="1800">
              <a:latin typeface="Arial" panose="020B0604020202020204"/>
              <a:cs typeface="Arial" panose="020B0604020202020204"/>
            </a:endParaRPr>
          </a:p>
        </p:txBody>
      </p:sp>
      <p:sp>
        <p:nvSpPr>
          <p:cNvPr id="80" name="object 80"/>
          <p:cNvSpPr txBox="1"/>
          <p:nvPr/>
        </p:nvSpPr>
        <p:spPr>
          <a:xfrm>
            <a:off x="3352719" y="4075435"/>
            <a:ext cx="606425" cy="236220"/>
          </a:xfrm>
          <a:prstGeom prst="rect">
            <a:avLst/>
          </a:prstGeom>
          <a:ln w="19049">
            <a:solidFill>
              <a:srgbClr val="000000"/>
            </a:solidFill>
          </a:ln>
        </p:spPr>
        <p:txBody>
          <a:bodyPr vert="horz" wrap="square" lIns="0" tIns="0" rIns="0" bIns="0" rtlCol="0">
            <a:spAutoFit/>
          </a:bodyPr>
          <a:lstStyle/>
          <a:p>
            <a:pPr marL="67945">
              <a:lnSpc>
                <a:spcPts val="1660"/>
              </a:lnSpc>
            </a:pPr>
            <a:r>
              <a:rPr sz="1800" b="1" dirty="0">
                <a:latin typeface="Arial" panose="020B0604020202020204"/>
                <a:cs typeface="Arial" panose="020B0604020202020204"/>
              </a:rPr>
              <a:t>1</a:t>
            </a:r>
            <a:endParaRPr sz="1800">
              <a:latin typeface="Arial" panose="020B0604020202020204"/>
              <a:cs typeface="Arial" panose="020B0604020202020204"/>
            </a:endParaRPr>
          </a:p>
        </p:txBody>
      </p:sp>
      <p:sp>
        <p:nvSpPr>
          <p:cNvPr id="81" name="object 81"/>
          <p:cNvSpPr/>
          <p:nvPr/>
        </p:nvSpPr>
        <p:spPr>
          <a:xfrm>
            <a:off x="3599676" y="4028560"/>
            <a:ext cx="1332230" cy="586740"/>
          </a:xfrm>
          <a:custGeom>
            <a:avLst/>
            <a:gdLst/>
            <a:ahLst/>
            <a:cxnLst/>
            <a:rect l="l" t="t" r="r" b="b"/>
            <a:pathLst>
              <a:path w="1332229" h="586739">
                <a:moveTo>
                  <a:pt x="0" y="0"/>
                </a:moveTo>
                <a:lnTo>
                  <a:pt x="1331865" y="586738"/>
                </a:lnTo>
              </a:path>
            </a:pathLst>
          </a:custGeom>
          <a:ln w="19049">
            <a:solidFill>
              <a:srgbClr val="FF2600"/>
            </a:solidFill>
          </a:ln>
        </p:spPr>
        <p:txBody>
          <a:bodyPr wrap="square" lIns="0" tIns="0" rIns="0" bIns="0" rtlCol="0"/>
          <a:lstStyle/>
          <a:p/>
        </p:txBody>
      </p:sp>
      <p:sp>
        <p:nvSpPr>
          <p:cNvPr id="82" name="object 82"/>
          <p:cNvSpPr/>
          <p:nvPr/>
        </p:nvSpPr>
        <p:spPr>
          <a:xfrm>
            <a:off x="4830478" y="4529503"/>
            <a:ext cx="124129" cy="109164"/>
          </a:xfrm>
          <a:prstGeom prst="rect">
            <a:avLst/>
          </a:prstGeom>
          <a:blipFill>
            <a:blip r:embed="rId16" cstate="print"/>
            <a:stretch>
              <a:fillRect/>
            </a:stretch>
          </a:blipFill>
        </p:spPr>
        <p:txBody>
          <a:bodyPr wrap="square" lIns="0" tIns="0" rIns="0" bIns="0" rtlCol="0"/>
          <a:lstStyle/>
          <a:p/>
        </p:txBody>
      </p:sp>
      <p:sp>
        <p:nvSpPr>
          <p:cNvPr id="83" name="object 83"/>
          <p:cNvSpPr txBox="1"/>
          <p:nvPr/>
        </p:nvSpPr>
        <p:spPr>
          <a:xfrm>
            <a:off x="331222" y="1310792"/>
            <a:ext cx="6248400" cy="1336675"/>
          </a:xfrm>
          <a:prstGeom prst="rect">
            <a:avLst/>
          </a:prstGeom>
        </p:spPr>
        <p:txBody>
          <a:bodyPr vert="horz" wrap="square" lIns="0" tIns="12700" rIns="0" bIns="0" rtlCol="0">
            <a:spAutoFit/>
          </a:bodyPr>
          <a:lstStyle/>
          <a:p>
            <a:pPr marL="355600" indent="-342900">
              <a:lnSpc>
                <a:spcPts val="3110"/>
              </a:lnSpc>
              <a:spcBef>
                <a:spcPts val="100"/>
              </a:spcBef>
              <a:buFont typeface="Arial" panose="020B0604020202020204"/>
              <a:buChar char="•"/>
              <a:tabLst>
                <a:tab pos="354965" algn="l"/>
                <a:tab pos="355600" algn="l"/>
              </a:tabLst>
            </a:pPr>
            <a:r>
              <a:rPr sz="2600" b="1" dirty="0">
                <a:solidFill>
                  <a:srgbClr val="FF0000"/>
                </a:solidFill>
                <a:latin typeface="Calibri" panose="020F0502020204030204"/>
                <a:cs typeface="Calibri" panose="020F0502020204030204"/>
              </a:rPr>
              <a:t>Input data </a:t>
            </a:r>
            <a:r>
              <a:rPr sz="2600" b="1" spc="-5" dirty="0">
                <a:solidFill>
                  <a:srgbClr val="FF0000"/>
                </a:solidFill>
                <a:latin typeface="Calibri" panose="020F0502020204030204"/>
                <a:cs typeface="Calibri" panose="020F0502020204030204"/>
              </a:rPr>
              <a:t>reuse </a:t>
            </a:r>
            <a:r>
              <a:rPr sz="2600" spc="-5" dirty="0">
                <a:latin typeface="Calibri" panose="020F0502020204030204"/>
                <a:cs typeface="Calibri" panose="020F0502020204030204"/>
              </a:rPr>
              <a:t>opportunities (</a:t>
            </a:r>
            <a:r>
              <a:rPr sz="2600" b="1" spc="-5" dirty="0">
                <a:latin typeface="Calibri" panose="020F0502020204030204"/>
                <a:cs typeface="Calibri" panose="020F0502020204030204"/>
              </a:rPr>
              <a:t>up </a:t>
            </a:r>
            <a:r>
              <a:rPr sz="2600" b="1" dirty="0">
                <a:latin typeface="Calibri" panose="020F0502020204030204"/>
                <a:cs typeface="Calibri" panose="020F0502020204030204"/>
              </a:rPr>
              <a:t>to</a:t>
            </a:r>
            <a:r>
              <a:rPr sz="2600" b="1" spc="-45" dirty="0">
                <a:latin typeface="Calibri" panose="020F0502020204030204"/>
                <a:cs typeface="Calibri" panose="020F0502020204030204"/>
              </a:rPr>
              <a:t> </a:t>
            </a:r>
            <a:r>
              <a:rPr sz="2600" b="1" spc="-5" dirty="0">
                <a:latin typeface="Calibri" panose="020F0502020204030204"/>
                <a:cs typeface="Calibri" panose="020F0502020204030204"/>
              </a:rPr>
              <a:t>500x</a:t>
            </a:r>
            <a:r>
              <a:rPr sz="2600" spc="-5" dirty="0">
                <a:latin typeface="Calibri" panose="020F0502020204030204"/>
                <a:cs typeface="Calibri" panose="020F0502020204030204"/>
              </a:rPr>
              <a:t>)</a:t>
            </a:r>
            <a:endParaRPr sz="2600">
              <a:latin typeface="Calibri" panose="020F0502020204030204"/>
              <a:cs typeface="Calibri" panose="020F0502020204030204"/>
            </a:endParaRPr>
          </a:p>
          <a:p>
            <a:pPr marL="927100">
              <a:lnSpc>
                <a:spcPts val="3110"/>
              </a:lnSpc>
            </a:pPr>
            <a:r>
              <a:rPr sz="2600" dirty="0">
                <a:latin typeface="Wingdings" panose="05000000000000000000"/>
                <a:cs typeface="Wingdings" panose="05000000000000000000"/>
              </a:rPr>
              <a:t></a:t>
            </a:r>
            <a:r>
              <a:rPr sz="2600" dirty="0">
                <a:latin typeface="Times New Roman" panose="02020603050405020304"/>
                <a:cs typeface="Times New Roman" panose="02020603050405020304"/>
              </a:rPr>
              <a:t> </a:t>
            </a:r>
            <a:r>
              <a:rPr sz="2600" spc="-5" dirty="0">
                <a:latin typeface="Calibri" panose="020F0502020204030204"/>
                <a:cs typeface="Calibri" panose="020F0502020204030204"/>
              </a:rPr>
              <a:t>exploit </a:t>
            </a:r>
            <a:r>
              <a:rPr sz="2600" b="1" dirty="0">
                <a:latin typeface="Calibri" panose="020F0502020204030204"/>
                <a:cs typeface="Calibri" panose="020F0502020204030204"/>
              </a:rPr>
              <a:t>low-cost</a:t>
            </a:r>
            <a:r>
              <a:rPr sz="2600" b="1" spc="-75" dirty="0">
                <a:latin typeface="Calibri" panose="020F0502020204030204"/>
                <a:cs typeface="Calibri" panose="020F0502020204030204"/>
              </a:rPr>
              <a:t> </a:t>
            </a:r>
            <a:r>
              <a:rPr sz="2600" b="1" dirty="0">
                <a:latin typeface="Calibri" panose="020F0502020204030204"/>
                <a:cs typeface="Calibri" panose="020F0502020204030204"/>
              </a:rPr>
              <a:t>memory</a:t>
            </a:r>
            <a:endParaRPr sz="2600">
              <a:latin typeface="Calibri" panose="020F0502020204030204"/>
              <a:cs typeface="Calibri" panose="020F0502020204030204"/>
            </a:endParaRPr>
          </a:p>
          <a:p>
            <a:pPr marL="3067685">
              <a:lnSpc>
                <a:spcPct val="100000"/>
              </a:lnSpc>
              <a:spcBef>
                <a:spcPts val="1225"/>
              </a:spcBef>
            </a:pPr>
            <a:r>
              <a:rPr sz="2400" spc="-5" dirty="0">
                <a:latin typeface="Calibri" panose="020F0502020204030204"/>
                <a:cs typeface="Calibri" panose="020F0502020204030204"/>
              </a:rPr>
              <a:t>Filters</a:t>
            </a:r>
            <a:endParaRPr sz="2400">
              <a:latin typeface="Calibri" panose="020F0502020204030204"/>
              <a:cs typeface="Calibri" panose="020F0502020204030204"/>
            </a:endParaRPr>
          </a:p>
        </p:txBody>
      </p:sp>
      <p:sp>
        <p:nvSpPr>
          <p:cNvPr id="84" name="object 84"/>
          <p:cNvSpPr txBox="1"/>
          <p:nvPr/>
        </p:nvSpPr>
        <p:spPr>
          <a:xfrm>
            <a:off x="2102942" y="3642626"/>
            <a:ext cx="3680460" cy="391160"/>
          </a:xfrm>
          <a:prstGeom prst="rect">
            <a:avLst/>
          </a:prstGeom>
        </p:spPr>
        <p:txBody>
          <a:bodyPr vert="horz" wrap="square" lIns="0" tIns="12700" rIns="0" bIns="0" rtlCol="0">
            <a:spAutoFit/>
          </a:bodyPr>
          <a:lstStyle/>
          <a:p>
            <a:pPr marL="12700">
              <a:lnSpc>
                <a:spcPct val="100000"/>
              </a:lnSpc>
              <a:spcBef>
                <a:spcPts val="100"/>
              </a:spcBef>
              <a:tabLst>
                <a:tab pos="2905760" algn="l"/>
              </a:tabLst>
            </a:pPr>
            <a:r>
              <a:rPr sz="2400" dirty="0">
                <a:latin typeface="Calibri" panose="020F0502020204030204"/>
                <a:cs typeface="Calibri" panose="020F0502020204030204"/>
              </a:rPr>
              <a:t>I</a:t>
            </a:r>
            <a:r>
              <a:rPr sz="2400" spc="-5" dirty="0">
                <a:latin typeface="Calibri" panose="020F0502020204030204"/>
                <a:cs typeface="Calibri" panose="020F0502020204030204"/>
              </a:rPr>
              <a:t>m</a:t>
            </a:r>
            <a:r>
              <a:rPr sz="2400" dirty="0">
                <a:latin typeface="Calibri" panose="020F0502020204030204"/>
                <a:cs typeface="Calibri" panose="020F0502020204030204"/>
              </a:rPr>
              <a:t>a</a:t>
            </a:r>
            <a:r>
              <a:rPr sz="2400" spc="-5" dirty="0">
                <a:latin typeface="Calibri" panose="020F0502020204030204"/>
                <a:cs typeface="Calibri" panose="020F0502020204030204"/>
              </a:rPr>
              <a:t>g</a:t>
            </a:r>
            <a:r>
              <a:rPr sz="2400" dirty="0">
                <a:latin typeface="Calibri" panose="020F0502020204030204"/>
                <a:cs typeface="Calibri" panose="020F0502020204030204"/>
              </a:rPr>
              <a:t>e	I</a:t>
            </a:r>
            <a:r>
              <a:rPr sz="2400" spc="-5" dirty="0">
                <a:latin typeface="Calibri" panose="020F0502020204030204"/>
                <a:cs typeface="Calibri" panose="020F0502020204030204"/>
              </a:rPr>
              <a:t>m</a:t>
            </a:r>
            <a:r>
              <a:rPr sz="2400" dirty="0">
                <a:latin typeface="Calibri" panose="020F0502020204030204"/>
                <a:cs typeface="Calibri" panose="020F0502020204030204"/>
              </a:rPr>
              <a:t>a</a:t>
            </a:r>
            <a:r>
              <a:rPr sz="2400" spc="-5" dirty="0">
                <a:latin typeface="Calibri" panose="020F0502020204030204"/>
                <a:cs typeface="Calibri" panose="020F0502020204030204"/>
              </a:rPr>
              <a:t>g</a:t>
            </a:r>
            <a:r>
              <a:rPr sz="2400" dirty="0">
                <a:latin typeface="Calibri" panose="020F0502020204030204"/>
                <a:cs typeface="Calibri" panose="020F0502020204030204"/>
              </a:rPr>
              <a:t>e</a:t>
            </a:r>
            <a:endParaRPr sz="2400">
              <a:latin typeface="Calibri" panose="020F0502020204030204"/>
              <a:cs typeface="Calibri" panose="020F0502020204030204"/>
            </a:endParaRPr>
          </a:p>
        </p:txBody>
      </p:sp>
      <p:sp>
        <p:nvSpPr>
          <p:cNvPr id="85" name="object 85"/>
          <p:cNvSpPr txBox="1"/>
          <p:nvPr/>
        </p:nvSpPr>
        <p:spPr>
          <a:xfrm>
            <a:off x="7096160" y="5528991"/>
            <a:ext cx="789305" cy="746760"/>
          </a:xfrm>
          <a:prstGeom prst="rect">
            <a:avLst/>
          </a:prstGeom>
        </p:spPr>
        <p:txBody>
          <a:bodyPr vert="horz" wrap="square" lIns="0" tIns="33019" rIns="0" bIns="0" rtlCol="0">
            <a:spAutoFit/>
          </a:bodyPr>
          <a:lstStyle/>
          <a:p>
            <a:pPr marL="12700" marR="5080" indent="50800">
              <a:lnSpc>
                <a:spcPts val="2800"/>
              </a:lnSpc>
              <a:spcBef>
                <a:spcPts val="260"/>
              </a:spcBef>
            </a:pPr>
            <a:r>
              <a:rPr sz="2400" b="1" spc="-5" dirty="0">
                <a:latin typeface="Calibri" panose="020F0502020204030204"/>
                <a:cs typeface="Calibri" panose="020F0502020204030204"/>
              </a:rPr>
              <a:t>Filter  </a:t>
            </a:r>
            <a:r>
              <a:rPr sz="2400" b="1" dirty="0">
                <a:latin typeface="Calibri" panose="020F0502020204030204"/>
                <a:cs typeface="Calibri" panose="020F0502020204030204"/>
              </a:rPr>
              <a:t>Re</a:t>
            </a:r>
            <a:r>
              <a:rPr sz="2400" b="1" spc="-5" dirty="0">
                <a:latin typeface="Calibri" panose="020F0502020204030204"/>
                <a:cs typeface="Calibri" panose="020F0502020204030204"/>
              </a:rPr>
              <a:t>us</a:t>
            </a:r>
            <a:r>
              <a:rPr sz="2400" b="1" dirty="0">
                <a:latin typeface="Calibri" panose="020F0502020204030204"/>
                <a:cs typeface="Calibri" panose="020F0502020204030204"/>
              </a:rPr>
              <a:t>e</a:t>
            </a:r>
            <a:endParaRPr sz="2400">
              <a:latin typeface="Calibri" panose="020F0502020204030204"/>
              <a:cs typeface="Calibri" panose="020F0502020204030204"/>
            </a:endParaRPr>
          </a:p>
        </p:txBody>
      </p:sp>
      <p:sp>
        <p:nvSpPr>
          <p:cNvPr id="86" name="object 86"/>
          <p:cNvSpPr txBox="1"/>
          <p:nvPr/>
        </p:nvSpPr>
        <p:spPr>
          <a:xfrm>
            <a:off x="6905662" y="6252891"/>
            <a:ext cx="117475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panose="020F0502020204030204"/>
                <a:cs typeface="Calibri" panose="020F0502020204030204"/>
              </a:rPr>
              <a:t>(</a:t>
            </a:r>
            <a:r>
              <a:rPr sz="2400" spc="-5" dirty="0">
                <a:solidFill>
                  <a:srgbClr val="008000"/>
                </a:solidFill>
                <a:latin typeface="Calibri" panose="020F0502020204030204"/>
                <a:cs typeface="Calibri" panose="020F0502020204030204"/>
              </a:rPr>
              <a:t>weights</a:t>
            </a:r>
            <a:r>
              <a:rPr sz="2400" spc="-5" dirty="0">
                <a:latin typeface="Calibri" panose="020F0502020204030204"/>
                <a:cs typeface="Calibri" panose="020F0502020204030204"/>
              </a:rPr>
              <a:t>)</a:t>
            </a:r>
            <a:endParaRPr sz="2400">
              <a:latin typeface="Calibri" panose="020F0502020204030204"/>
              <a:cs typeface="Calibri" panose="020F0502020204030204"/>
            </a:endParaRPr>
          </a:p>
        </p:txBody>
      </p:sp>
      <p:sp>
        <p:nvSpPr>
          <p:cNvPr id="87" name="object 87"/>
          <p:cNvSpPr/>
          <p:nvPr/>
        </p:nvSpPr>
        <p:spPr>
          <a:xfrm>
            <a:off x="6502903" y="4261167"/>
            <a:ext cx="606425" cy="603885"/>
          </a:xfrm>
          <a:custGeom>
            <a:avLst/>
            <a:gdLst/>
            <a:ahLst/>
            <a:cxnLst/>
            <a:rect l="l" t="t" r="r" b="b"/>
            <a:pathLst>
              <a:path w="606425" h="603885">
                <a:moveTo>
                  <a:pt x="605864" y="0"/>
                </a:moveTo>
                <a:lnTo>
                  <a:pt x="0" y="0"/>
                </a:lnTo>
                <a:lnTo>
                  <a:pt x="0" y="603670"/>
                </a:lnTo>
                <a:lnTo>
                  <a:pt x="605864" y="603670"/>
                </a:lnTo>
                <a:lnTo>
                  <a:pt x="605864" y="0"/>
                </a:lnTo>
                <a:close/>
              </a:path>
            </a:pathLst>
          </a:custGeom>
          <a:solidFill>
            <a:srgbClr val="CDDCAB"/>
          </a:solidFill>
        </p:spPr>
        <p:txBody>
          <a:bodyPr wrap="square" lIns="0" tIns="0" rIns="0" bIns="0" rtlCol="0"/>
          <a:lstStyle/>
          <a:p/>
        </p:txBody>
      </p:sp>
      <p:sp>
        <p:nvSpPr>
          <p:cNvPr id="88" name="object 88"/>
          <p:cNvSpPr/>
          <p:nvPr/>
        </p:nvSpPr>
        <p:spPr>
          <a:xfrm>
            <a:off x="6502903" y="4261167"/>
            <a:ext cx="606425" cy="603885"/>
          </a:xfrm>
          <a:custGeom>
            <a:avLst/>
            <a:gdLst/>
            <a:ahLst/>
            <a:cxnLst/>
            <a:rect l="l" t="t" r="r" b="b"/>
            <a:pathLst>
              <a:path w="606425" h="603885">
                <a:moveTo>
                  <a:pt x="0" y="0"/>
                </a:moveTo>
                <a:lnTo>
                  <a:pt x="605866" y="0"/>
                </a:lnTo>
                <a:lnTo>
                  <a:pt x="605866" y="603670"/>
                </a:lnTo>
                <a:lnTo>
                  <a:pt x="0" y="603670"/>
                </a:lnTo>
                <a:lnTo>
                  <a:pt x="0" y="0"/>
                </a:lnTo>
                <a:close/>
              </a:path>
            </a:pathLst>
          </a:custGeom>
          <a:ln w="19049">
            <a:solidFill>
              <a:srgbClr val="000000"/>
            </a:solidFill>
          </a:ln>
        </p:spPr>
        <p:txBody>
          <a:bodyPr wrap="square" lIns="0" tIns="0" rIns="0" bIns="0" rtlCol="0"/>
          <a:lstStyle/>
          <a:p/>
        </p:txBody>
      </p:sp>
      <p:sp>
        <p:nvSpPr>
          <p:cNvPr id="89" name="object 89"/>
          <p:cNvSpPr/>
          <p:nvPr/>
        </p:nvSpPr>
        <p:spPr>
          <a:xfrm>
            <a:off x="6283385" y="4472951"/>
            <a:ext cx="606425" cy="603885"/>
          </a:xfrm>
          <a:custGeom>
            <a:avLst/>
            <a:gdLst/>
            <a:ahLst/>
            <a:cxnLst/>
            <a:rect l="l" t="t" r="r" b="b"/>
            <a:pathLst>
              <a:path w="606425" h="603885">
                <a:moveTo>
                  <a:pt x="605866" y="0"/>
                </a:moveTo>
                <a:lnTo>
                  <a:pt x="0" y="0"/>
                </a:lnTo>
                <a:lnTo>
                  <a:pt x="0" y="603670"/>
                </a:lnTo>
                <a:lnTo>
                  <a:pt x="605866" y="603670"/>
                </a:lnTo>
                <a:lnTo>
                  <a:pt x="605866" y="0"/>
                </a:lnTo>
                <a:close/>
              </a:path>
            </a:pathLst>
          </a:custGeom>
          <a:solidFill>
            <a:srgbClr val="DEE8C9">
              <a:alpha val="70199"/>
            </a:srgbClr>
          </a:solidFill>
        </p:spPr>
        <p:txBody>
          <a:bodyPr wrap="square" lIns="0" tIns="0" rIns="0" bIns="0" rtlCol="0"/>
          <a:lstStyle/>
          <a:p/>
        </p:txBody>
      </p:sp>
      <p:sp>
        <p:nvSpPr>
          <p:cNvPr id="90" name="object 90"/>
          <p:cNvSpPr/>
          <p:nvPr/>
        </p:nvSpPr>
        <p:spPr>
          <a:xfrm>
            <a:off x="6283385" y="4472951"/>
            <a:ext cx="606425" cy="603885"/>
          </a:xfrm>
          <a:custGeom>
            <a:avLst/>
            <a:gdLst/>
            <a:ahLst/>
            <a:cxnLst/>
            <a:rect l="l" t="t" r="r" b="b"/>
            <a:pathLst>
              <a:path w="606425" h="603885">
                <a:moveTo>
                  <a:pt x="0" y="0"/>
                </a:moveTo>
                <a:lnTo>
                  <a:pt x="605865" y="0"/>
                </a:lnTo>
                <a:lnTo>
                  <a:pt x="605865" y="603670"/>
                </a:lnTo>
                <a:lnTo>
                  <a:pt x="0" y="603670"/>
                </a:lnTo>
                <a:lnTo>
                  <a:pt x="0" y="0"/>
                </a:lnTo>
                <a:close/>
              </a:path>
            </a:pathLst>
          </a:custGeom>
          <a:ln w="19049">
            <a:solidFill>
              <a:srgbClr val="000000"/>
            </a:solidFill>
          </a:ln>
        </p:spPr>
        <p:txBody>
          <a:bodyPr wrap="square" lIns="0" tIns="0" rIns="0" bIns="0" rtlCol="0"/>
          <a:lstStyle/>
          <a:p/>
        </p:txBody>
      </p:sp>
      <p:sp>
        <p:nvSpPr>
          <p:cNvPr id="91" name="object 91"/>
          <p:cNvSpPr/>
          <p:nvPr/>
        </p:nvSpPr>
        <p:spPr>
          <a:xfrm>
            <a:off x="6228505" y="4521387"/>
            <a:ext cx="606425" cy="603885"/>
          </a:xfrm>
          <a:custGeom>
            <a:avLst/>
            <a:gdLst/>
            <a:ahLst/>
            <a:cxnLst/>
            <a:rect l="l" t="t" r="r" b="b"/>
            <a:pathLst>
              <a:path w="606425" h="603885">
                <a:moveTo>
                  <a:pt x="605866" y="0"/>
                </a:moveTo>
                <a:lnTo>
                  <a:pt x="0" y="0"/>
                </a:lnTo>
                <a:lnTo>
                  <a:pt x="0" y="603671"/>
                </a:lnTo>
                <a:lnTo>
                  <a:pt x="605866" y="603671"/>
                </a:lnTo>
                <a:lnTo>
                  <a:pt x="605866" y="0"/>
                </a:lnTo>
                <a:close/>
              </a:path>
            </a:pathLst>
          </a:custGeom>
          <a:solidFill>
            <a:srgbClr val="EFF3E4">
              <a:alpha val="85099"/>
            </a:srgbClr>
          </a:solidFill>
        </p:spPr>
        <p:txBody>
          <a:bodyPr wrap="square" lIns="0" tIns="0" rIns="0" bIns="0" rtlCol="0"/>
          <a:lstStyle/>
          <a:p/>
        </p:txBody>
      </p:sp>
      <p:sp>
        <p:nvSpPr>
          <p:cNvPr id="92" name="object 92"/>
          <p:cNvSpPr/>
          <p:nvPr/>
        </p:nvSpPr>
        <p:spPr>
          <a:xfrm>
            <a:off x="6228505" y="4521387"/>
            <a:ext cx="606425" cy="603885"/>
          </a:xfrm>
          <a:custGeom>
            <a:avLst/>
            <a:gdLst/>
            <a:ahLst/>
            <a:cxnLst/>
            <a:rect l="l" t="t" r="r" b="b"/>
            <a:pathLst>
              <a:path w="606425" h="603885">
                <a:moveTo>
                  <a:pt x="0" y="0"/>
                </a:moveTo>
                <a:lnTo>
                  <a:pt x="605866" y="0"/>
                </a:lnTo>
                <a:lnTo>
                  <a:pt x="605866" y="603670"/>
                </a:lnTo>
                <a:lnTo>
                  <a:pt x="0" y="603670"/>
                </a:lnTo>
                <a:lnTo>
                  <a:pt x="0" y="0"/>
                </a:lnTo>
                <a:close/>
              </a:path>
            </a:pathLst>
          </a:custGeom>
          <a:ln w="19049">
            <a:solidFill>
              <a:srgbClr val="000000"/>
            </a:solidFill>
          </a:ln>
        </p:spPr>
        <p:txBody>
          <a:bodyPr wrap="square" lIns="0" tIns="0" rIns="0" bIns="0" rtlCol="0"/>
          <a:lstStyle/>
          <a:p/>
        </p:txBody>
      </p:sp>
      <p:sp>
        <p:nvSpPr>
          <p:cNvPr id="93" name="object 93"/>
          <p:cNvSpPr/>
          <p:nvPr/>
        </p:nvSpPr>
        <p:spPr>
          <a:xfrm>
            <a:off x="6314213" y="4344310"/>
            <a:ext cx="109339" cy="109496"/>
          </a:xfrm>
          <a:prstGeom prst="rect">
            <a:avLst/>
          </a:prstGeom>
          <a:blipFill>
            <a:blip r:embed="rId17" cstate="print"/>
            <a:stretch>
              <a:fillRect/>
            </a:stretch>
          </a:blipFill>
        </p:spPr>
        <p:txBody>
          <a:bodyPr wrap="square" lIns="0" tIns="0" rIns="0" bIns="0" rtlCol="0"/>
          <a:lstStyle/>
          <a:p/>
        </p:txBody>
      </p:sp>
      <p:sp>
        <p:nvSpPr>
          <p:cNvPr id="94" name="object 94"/>
          <p:cNvSpPr/>
          <p:nvPr/>
        </p:nvSpPr>
        <p:spPr>
          <a:xfrm>
            <a:off x="6923875" y="4941411"/>
            <a:ext cx="109338" cy="109496"/>
          </a:xfrm>
          <a:prstGeom prst="rect">
            <a:avLst/>
          </a:prstGeom>
          <a:blipFill>
            <a:blip r:embed="rId14" cstate="print"/>
            <a:stretch>
              <a:fillRect/>
            </a:stretch>
          </a:blipFill>
        </p:spPr>
        <p:txBody>
          <a:bodyPr wrap="square" lIns="0" tIns="0" rIns="0" bIns="0" rtlCol="0"/>
          <a:lstStyle/>
          <a:p/>
        </p:txBody>
      </p:sp>
      <p:sp>
        <p:nvSpPr>
          <p:cNvPr id="95" name="object 95"/>
          <p:cNvSpPr/>
          <p:nvPr/>
        </p:nvSpPr>
        <p:spPr>
          <a:xfrm>
            <a:off x="6913110" y="4344311"/>
            <a:ext cx="109339" cy="109495"/>
          </a:xfrm>
          <a:prstGeom prst="rect">
            <a:avLst/>
          </a:prstGeom>
          <a:blipFill>
            <a:blip r:embed="rId18" cstate="print"/>
            <a:stretch>
              <a:fillRect/>
            </a:stretch>
          </a:blipFill>
        </p:spPr>
        <p:txBody>
          <a:bodyPr wrap="square" lIns="0" tIns="0" rIns="0" bIns="0" rtlCol="0"/>
          <a:lstStyle/>
          <a:p/>
        </p:txBody>
      </p:sp>
      <p:sp>
        <p:nvSpPr>
          <p:cNvPr id="96" name="object 96"/>
          <p:cNvSpPr/>
          <p:nvPr/>
        </p:nvSpPr>
        <p:spPr>
          <a:xfrm>
            <a:off x="7808717" y="4096109"/>
            <a:ext cx="988694" cy="988694"/>
          </a:xfrm>
          <a:custGeom>
            <a:avLst/>
            <a:gdLst/>
            <a:ahLst/>
            <a:cxnLst/>
            <a:rect l="l" t="t" r="r" b="b"/>
            <a:pathLst>
              <a:path w="988695" h="988695">
                <a:moveTo>
                  <a:pt x="988681" y="0"/>
                </a:moveTo>
                <a:lnTo>
                  <a:pt x="0" y="0"/>
                </a:lnTo>
                <a:lnTo>
                  <a:pt x="0" y="988681"/>
                </a:lnTo>
                <a:lnTo>
                  <a:pt x="988681" y="988681"/>
                </a:lnTo>
                <a:lnTo>
                  <a:pt x="988681" y="0"/>
                </a:lnTo>
                <a:close/>
              </a:path>
            </a:pathLst>
          </a:custGeom>
          <a:solidFill>
            <a:srgbClr val="66A1DD"/>
          </a:solidFill>
        </p:spPr>
        <p:txBody>
          <a:bodyPr wrap="square" lIns="0" tIns="0" rIns="0" bIns="0" rtlCol="0"/>
          <a:lstStyle/>
          <a:p/>
        </p:txBody>
      </p:sp>
      <p:sp>
        <p:nvSpPr>
          <p:cNvPr id="97" name="object 97"/>
          <p:cNvSpPr/>
          <p:nvPr/>
        </p:nvSpPr>
        <p:spPr>
          <a:xfrm>
            <a:off x="7808717" y="4096109"/>
            <a:ext cx="988694" cy="988694"/>
          </a:xfrm>
          <a:custGeom>
            <a:avLst/>
            <a:gdLst/>
            <a:ahLst/>
            <a:cxnLst/>
            <a:rect l="l" t="t" r="r" b="b"/>
            <a:pathLst>
              <a:path w="988695"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98" name="object 98"/>
          <p:cNvSpPr/>
          <p:nvPr/>
        </p:nvSpPr>
        <p:spPr>
          <a:xfrm>
            <a:off x="7808717" y="4096109"/>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99" name="object 99"/>
          <p:cNvSpPr/>
          <p:nvPr/>
        </p:nvSpPr>
        <p:spPr>
          <a:xfrm>
            <a:off x="7623003" y="4166037"/>
            <a:ext cx="109339" cy="109496"/>
          </a:xfrm>
          <a:prstGeom prst="rect">
            <a:avLst/>
          </a:prstGeom>
          <a:blipFill>
            <a:blip r:embed="rId8" cstate="print"/>
            <a:stretch>
              <a:fillRect/>
            </a:stretch>
          </a:blipFill>
        </p:spPr>
        <p:txBody>
          <a:bodyPr wrap="square" lIns="0" tIns="0" rIns="0" bIns="0" rtlCol="0"/>
          <a:lstStyle/>
          <a:p/>
        </p:txBody>
      </p:sp>
      <p:sp>
        <p:nvSpPr>
          <p:cNvPr id="100" name="object 100"/>
          <p:cNvSpPr/>
          <p:nvPr/>
        </p:nvSpPr>
        <p:spPr>
          <a:xfrm>
            <a:off x="8603833" y="4178367"/>
            <a:ext cx="109340" cy="109496"/>
          </a:xfrm>
          <a:prstGeom prst="rect">
            <a:avLst/>
          </a:prstGeom>
          <a:blipFill>
            <a:blip r:embed="rId5" cstate="print"/>
            <a:stretch>
              <a:fillRect/>
            </a:stretch>
          </a:blipFill>
        </p:spPr>
        <p:txBody>
          <a:bodyPr wrap="square" lIns="0" tIns="0" rIns="0" bIns="0" rtlCol="0"/>
          <a:lstStyle/>
          <a:p/>
        </p:txBody>
      </p:sp>
      <p:sp>
        <p:nvSpPr>
          <p:cNvPr id="101" name="object 101"/>
          <p:cNvSpPr/>
          <p:nvPr/>
        </p:nvSpPr>
        <p:spPr>
          <a:xfrm>
            <a:off x="7589010" y="4308077"/>
            <a:ext cx="988694" cy="988694"/>
          </a:xfrm>
          <a:custGeom>
            <a:avLst/>
            <a:gdLst/>
            <a:ahLst/>
            <a:cxnLst/>
            <a:rect l="l" t="t" r="r" b="b"/>
            <a:pathLst>
              <a:path w="988695" h="988695">
                <a:moveTo>
                  <a:pt x="988681" y="0"/>
                </a:moveTo>
                <a:lnTo>
                  <a:pt x="0" y="0"/>
                </a:lnTo>
                <a:lnTo>
                  <a:pt x="0" y="988681"/>
                </a:lnTo>
                <a:lnTo>
                  <a:pt x="988681" y="988681"/>
                </a:lnTo>
                <a:lnTo>
                  <a:pt x="988681" y="0"/>
                </a:lnTo>
                <a:close/>
              </a:path>
            </a:pathLst>
          </a:custGeom>
          <a:solidFill>
            <a:srgbClr val="9EC2E9">
              <a:alpha val="70199"/>
            </a:srgbClr>
          </a:solidFill>
        </p:spPr>
        <p:txBody>
          <a:bodyPr wrap="square" lIns="0" tIns="0" rIns="0" bIns="0" rtlCol="0"/>
          <a:lstStyle/>
          <a:p/>
        </p:txBody>
      </p:sp>
      <p:sp>
        <p:nvSpPr>
          <p:cNvPr id="102" name="object 102"/>
          <p:cNvSpPr/>
          <p:nvPr/>
        </p:nvSpPr>
        <p:spPr>
          <a:xfrm>
            <a:off x="7589010" y="4308077"/>
            <a:ext cx="988694" cy="988694"/>
          </a:xfrm>
          <a:custGeom>
            <a:avLst/>
            <a:gdLst/>
            <a:ahLst/>
            <a:cxnLst/>
            <a:rect l="l" t="t" r="r" b="b"/>
            <a:pathLst>
              <a:path w="988695"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103" name="object 103"/>
          <p:cNvSpPr/>
          <p:nvPr/>
        </p:nvSpPr>
        <p:spPr>
          <a:xfrm>
            <a:off x="7589010" y="4308077"/>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104" name="object 104"/>
          <p:cNvSpPr/>
          <p:nvPr/>
        </p:nvSpPr>
        <p:spPr>
          <a:xfrm>
            <a:off x="8223936" y="4166037"/>
            <a:ext cx="109339" cy="109496"/>
          </a:xfrm>
          <a:prstGeom prst="rect">
            <a:avLst/>
          </a:prstGeom>
          <a:blipFill>
            <a:blip r:embed="rId8" cstate="print"/>
            <a:stretch>
              <a:fillRect/>
            </a:stretch>
          </a:blipFill>
        </p:spPr>
        <p:txBody>
          <a:bodyPr wrap="square" lIns="0" tIns="0" rIns="0" bIns="0" rtlCol="0"/>
          <a:lstStyle/>
          <a:p/>
        </p:txBody>
      </p:sp>
      <p:sp>
        <p:nvSpPr>
          <p:cNvPr id="105" name="object 105"/>
          <p:cNvSpPr/>
          <p:nvPr/>
        </p:nvSpPr>
        <p:spPr>
          <a:xfrm>
            <a:off x="7534083" y="4356555"/>
            <a:ext cx="988694" cy="988694"/>
          </a:xfrm>
          <a:custGeom>
            <a:avLst/>
            <a:gdLst/>
            <a:ahLst/>
            <a:cxnLst/>
            <a:rect l="l" t="t" r="r" b="b"/>
            <a:pathLst>
              <a:path w="988695" h="988695">
                <a:moveTo>
                  <a:pt x="988681" y="0"/>
                </a:moveTo>
                <a:lnTo>
                  <a:pt x="0" y="0"/>
                </a:lnTo>
                <a:lnTo>
                  <a:pt x="0" y="988681"/>
                </a:lnTo>
                <a:lnTo>
                  <a:pt x="988681" y="988681"/>
                </a:lnTo>
                <a:lnTo>
                  <a:pt x="988681" y="0"/>
                </a:lnTo>
                <a:close/>
              </a:path>
            </a:pathLst>
          </a:custGeom>
          <a:solidFill>
            <a:srgbClr val="D0E1F4">
              <a:alpha val="85099"/>
            </a:srgbClr>
          </a:solidFill>
        </p:spPr>
        <p:txBody>
          <a:bodyPr wrap="square" lIns="0" tIns="0" rIns="0" bIns="0" rtlCol="0"/>
          <a:lstStyle/>
          <a:p/>
        </p:txBody>
      </p:sp>
      <p:sp>
        <p:nvSpPr>
          <p:cNvPr id="106" name="object 106"/>
          <p:cNvSpPr/>
          <p:nvPr/>
        </p:nvSpPr>
        <p:spPr>
          <a:xfrm>
            <a:off x="7534082" y="4356555"/>
            <a:ext cx="988694" cy="988694"/>
          </a:xfrm>
          <a:custGeom>
            <a:avLst/>
            <a:gdLst/>
            <a:ahLst/>
            <a:cxnLst/>
            <a:rect l="l" t="t" r="r" b="b"/>
            <a:pathLst>
              <a:path w="988695"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107" name="object 107"/>
          <p:cNvSpPr/>
          <p:nvPr/>
        </p:nvSpPr>
        <p:spPr>
          <a:xfrm>
            <a:off x="7534082" y="4356555"/>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108" name="object 108"/>
          <p:cNvSpPr/>
          <p:nvPr/>
        </p:nvSpPr>
        <p:spPr>
          <a:xfrm>
            <a:off x="8614595" y="5165728"/>
            <a:ext cx="109340" cy="109496"/>
          </a:xfrm>
          <a:prstGeom prst="rect">
            <a:avLst/>
          </a:prstGeom>
          <a:blipFill>
            <a:blip r:embed="rId5" cstate="print"/>
            <a:stretch>
              <a:fillRect/>
            </a:stretch>
          </a:blipFill>
        </p:spPr>
        <p:txBody>
          <a:bodyPr wrap="square" lIns="0" tIns="0" rIns="0" bIns="0" rtlCol="0"/>
          <a:lstStyle/>
          <a:p/>
        </p:txBody>
      </p:sp>
      <p:sp>
        <p:nvSpPr>
          <p:cNvPr id="109" name="object 109"/>
          <p:cNvSpPr/>
          <p:nvPr/>
        </p:nvSpPr>
        <p:spPr>
          <a:xfrm>
            <a:off x="6502903" y="4630297"/>
            <a:ext cx="1330325" cy="234950"/>
          </a:xfrm>
          <a:custGeom>
            <a:avLst/>
            <a:gdLst/>
            <a:ahLst/>
            <a:cxnLst/>
            <a:rect l="l" t="t" r="r" b="b"/>
            <a:pathLst>
              <a:path w="1330325" h="234950">
                <a:moveTo>
                  <a:pt x="0" y="234541"/>
                </a:moveTo>
                <a:lnTo>
                  <a:pt x="1330109" y="0"/>
                </a:lnTo>
              </a:path>
            </a:pathLst>
          </a:custGeom>
          <a:ln w="19049">
            <a:solidFill>
              <a:srgbClr val="FF2600"/>
            </a:solidFill>
          </a:ln>
        </p:spPr>
        <p:txBody>
          <a:bodyPr wrap="square" lIns="0" tIns="0" rIns="0" bIns="0" rtlCol="0"/>
          <a:lstStyle/>
          <a:p/>
        </p:txBody>
      </p:sp>
      <p:sp>
        <p:nvSpPr>
          <p:cNvPr id="110" name="object 110"/>
          <p:cNvSpPr/>
          <p:nvPr/>
        </p:nvSpPr>
        <p:spPr>
          <a:xfrm>
            <a:off x="7735907" y="4585412"/>
            <a:ext cx="121926" cy="116116"/>
          </a:xfrm>
          <a:prstGeom prst="rect">
            <a:avLst/>
          </a:prstGeom>
          <a:blipFill>
            <a:blip r:embed="rId10" cstate="print"/>
            <a:stretch>
              <a:fillRect/>
            </a:stretch>
          </a:blipFill>
        </p:spPr>
        <p:txBody>
          <a:bodyPr wrap="square" lIns="0" tIns="0" rIns="0" bIns="0" rtlCol="0"/>
          <a:lstStyle/>
          <a:p/>
        </p:txBody>
      </p:sp>
      <p:sp>
        <p:nvSpPr>
          <p:cNvPr id="111" name="object 111"/>
          <p:cNvSpPr/>
          <p:nvPr/>
        </p:nvSpPr>
        <p:spPr>
          <a:xfrm>
            <a:off x="7808717" y="2662822"/>
            <a:ext cx="988694" cy="988694"/>
          </a:xfrm>
          <a:custGeom>
            <a:avLst/>
            <a:gdLst/>
            <a:ahLst/>
            <a:cxnLst/>
            <a:rect l="l" t="t" r="r" b="b"/>
            <a:pathLst>
              <a:path w="988695" h="988695">
                <a:moveTo>
                  <a:pt x="988681" y="0"/>
                </a:moveTo>
                <a:lnTo>
                  <a:pt x="0" y="0"/>
                </a:lnTo>
                <a:lnTo>
                  <a:pt x="0" y="988679"/>
                </a:lnTo>
                <a:lnTo>
                  <a:pt x="988681" y="988679"/>
                </a:lnTo>
                <a:lnTo>
                  <a:pt x="988681" y="0"/>
                </a:lnTo>
                <a:close/>
              </a:path>
            </a:pathLst>
          </a:custGeom>
          <a:solidFill>
            <a:srgbClr val="66A1DD"/>
          </a:solidFill>
        </p:spPr>
        <p:txBody>
          <a:bodyPr wrap="square" lIns="0" tIns="0" rIns="0" bIns="0" rtlCol="0"/>
          <a:lstStyle/>
          <a:p/>
        </p:txBody>
      </p:sp>
      <p:sp>
        <p:nvSpPr>
          <p:cNvPr id="112" name="object 112"/>
          <p:cNvSpPr/>
          <p:nvPr/>
        </p:nvSpPr>
        <p:spPr>
          <a:xfrm>
            <a:off x="7808717" y="2662823"/>
            <a:ext cx="988694" cy="988694"/>
          </a:xfrm>
          <a:custGeom>
            <a:avLst/>
            <a:gdLst/>
            <a:ahLst/>
            <a:cxnLst/>
            <a:rect l="l" t="t" r="r" b="b"/>
            <a:pathLst>
              <a:path w="988695"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113" name="object 113"/>
          <p:cNvSpPr/>
          <p:nvPr/>
        </p:nvSpPr>
        <p:spPr>
          <a:xfrm>
            <a:off x="7808717" y="2662823"/>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114" name="object 114"/>
          <p:cNvSpPr/>
          <p:nvPr/>
        </p:nvSpPr>
        <p:spPr>
          <a:xfrm>
            <a:off x="7620472" y="2741946"/>
            <a:ext cx="109338" cy="109496"/>
          </a:xfrm>
          <a:prstGeom prst="rect">
            <a:avLst/>
          </a:prstGeom>
          <a:blipFill>
            <a:blip r:embed="rId19" cstate="print"/>
            <a:stretch>
              <a:fillRect/>
            </a:stretch>
          </a:blipFill>
        </p:spPr>
        <p:txBody>
          <a:bodyPr wrap="square" lIns="0" tIns="0" rIns="0" bIns="0" rtlCol="0"/>
          <a:lstStyle/>
          <a:p/>
        </p:txBody>
      </p:sp>
      <p:sp>
        <p:nvSpPr>
          <p:cNvPr id="115" name="object 115"/>
          <p:cNvSpPr/>
          <p:nvPr/>
        </p:nvSpPr>
        <p:spPr>
          <a:xfrm>
            <a:off x="8602871" y="2741946"/>
            <a:ext cx="109339" cy="109496"/>
          </a:xfrm>
          <a:prstGeom prst="rect">
            <a:avLst/>
          </a:prstGeom>
          <a:blipFill>
            <a:blip r:embed="rId20" cstate="print"/>
            <a:stretch>
              <a:fillRect/>
            </a:stretch>
          </a:blipFill>
        </p:spPr>
        <p:txBody>
          <a:bodyPr wrap="square" lIns="0" tIns="0" rIns="0" bIns="0" rtlCol="0"/>
          <a:lstStyle/>
          <a:p/>
        </p:txBody>
      </p:sp>
      <p:sp>
        <p:nvSpPr>
          <p:cNvPr id="116" name="object 116"/>
          <p:cNvSpPr/>
          <p:nvPr/>
        </p:nvSpPr>
        <p:spPr>
          <a:xfrm>
            <a:off x="7589010" y="2874790"/>
            <a:ext cx="988694" cy="988694"/>
          </a:xfrm>
          <a:custGeom>
            <a:avLst/>
            <a:gdLst/>
            <a:ahLst/>
            <a:cxnLst/>
            <a:rect l="l" t="t" r="r" b="b"/>
            <a:pathLst>
              <a:path w="988695" h="988695">
                <a:moveTo>
                  <a:pt x="988681" y="0"/>
                </a:moveTo>
                <a:lnTo>
                  <a:pt x="0" y="0"/>
                </a:lnTo>
                <a:lnTo>
                  <a:pt x="0" y="988679"/>
                </a:lnTo>
                <a:lnTo>
                  <a:pt x="988681" y="988679"/>
                </a:lnTo>
                <a:lnTo>
                  <a:pt x="988681" y="0"/>
                </a:lnTo>
                <a:close/>
              </a:path>
            </a:pathLst>
          </a:custGeom>
          <a:solidFill>
            <a:srgbClr val="9EC2E9">
              <a:alpha val="70199"/>
            </a:srgbClr>
          </a:solidFill>
        </p:spPr>
        <p:txBody>
          <a:bodyPr wrap="square" lIns="0" tIns="0" rIns="0" bIns="0" rtlCol="0"/>
          <a:lstStyle/>
          <a:p/>
        </p:txBody>
      </p:sp>
      <p:sp>
        <p:nvSpPr>
          <p:cNvPr id="117" name="object 117"/>
          <p:cNvSpPr/>
          <p:nvPr/>
        </p:nvSpPr>
        <p:spPr>
          <a:xfrm>
            <a:off x="7589010" y="2874791"/>
            <a:ext cx="988694" cy="988694"/>
          </a:xfrm>
          <a:custGeom>
            <a:avLst/>
            <a:gdLst/>
            <a:ahLst/>
            <a:cxnLst/>
            <a:rect l="l" t="t" r="r" b="b"/>
            <a:pathLst>
              <a:path w="988695"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118" name="object 118"/>
          <p:cNvSpPr/>
          <p:nvPr/>
        </p:nvSpPr>
        <p:spPr>
          <a:xfrm>
            <a:off x="7589010" y="2874791"/>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119" name="object 119"/>
          <p:cNvSpPr/>
          <p:nvPr/>
        </p:nvSpPr>
        <p:spPr>
          <a:xfrm>
            <a:off x="8221404" y="2741946"/>
            <a:ext cx="109339" cy="109496"/>
          </a:xfrm>
          <a:prstGeom prst="rect">
            <a:avLst/>
          </a:prstGeom>
          <a:blipFill>
            <a:blip r:embed="rId13" cstate="print"/>
            <a:stretch>
              <a:fillRect/>
            </a:stretch>
          </a:blipFill>
        </p:spPr>
        <p:txBody>
          <a:bodyPr wrap="square" lIns="0" tIns="0" rIns="0" bIns="0" rtlCol="0"/>
          <a:lstStyle/>
          <a:p/>
        </p:txBody>
      </p:sp>
      <p:sp>
        <p:nvSpPr>
          <p:cNvPr id="120" name="object 120"/>
          <p:cNvSpPr/>
          <p:nvPr/>
        </p:nvSpPr>
        <p:spPr>
          <a:xfrm>
            <a:off x="7534083" y="2923269"/>
            <a:ext cx="988694" cy="988694"/>
          </a:xfrm>
          <a:custGeom>
            <a:avLst/>
            <a:gdLst/>
            <a:ahLst/>
            <a:cxnLst/>
            <a:rect l="l" t="t" r="r" b="b"/>
            <a:pathLst>
              <a:path w="988695" h="988695">
                <a:moveTo>
                  <a:pt x="988681" y="0"/>
                </a:moveTo>
                <a:lnTo>
                  <a:pt x="0" y="0"/>
                </a:lnTo>
                <a:lnTo>
                  <a:pt x="0" y="988681"/>
                </a:lnTo>
                <a:lnTo>
                  <a:pt x="988681" y="988681"/>
                </a:lnTo>
                <a:lnTo>
                  <a:pt x="988681" y="0"/>
                </a:lnTo>
                <a:close/>
              </a:path>
            </a:pathLst>
          </a:custGeom>
          <a:solidFill>
            <a:srgbClr val="D0E1F4">
              <a:alpha val="85099"/>
            </a:srgbClr>
          </a:solidFill>
        </p:spPr>
        <p:txBody>
          <a:bodyPr wrap="square" lIns="0" tIns="0" rIns="0" bIns="0" rtlCol="0"/>
          <a:lstStyle/>
          <a:p/>
        </p:txBody>
      </p:sp>
      <p:sp>
        <p:nvSpPr>
          <p:cNvPr id="121" name="object 121"/>
          <p:cNvSpPr/>
          <p:nvPr/>
        </p:nvSpPr>
        <p:spPr>
          <a:xfrm>
            <a:off x="7534082" y="2923269"/>
            <a:ext cx="988694" cy="988694"/>
          </a:xfrm>
          <a:custGeom>
            <a:avLst/>
            <a:gdLst/>
            <a:ahLst/>
            <a:cxnLst/>
            <a:rect l="l" t="t" r="r" b="b"/>
            <a:pathLst>
              <a:path w="988695" h="988695">
                <a:moveTo>
                  <a:pt x="0" y="0"/>
                </a:moveTo>
                <a:lnTo>
                  <a:pt x="988680" y="0"/>
                </a:lnTo>
                <a:lnTo>
                  <a:pt x="988680" y="988680"/>
                </a:lnTo>
                <a:lnTo>
                  <a:pt x="0" y="988680"/>
                </a:lnTo>
                <a:lnTo>
                  <a:pt x="0" y="0"/>
                </a:lnTo>
                <a:close/>
              </a:path>
            </a:pathLst>
          </a:custGeom>
          <a:ln w="25399">
            <a:solidFill>
              <a:srgbClr val="000000"/>
            </a:solidFill>
          </a:ln>
        </p:spPr>
        <p:txBody>
          <a:bodyPr wrap="square" lIns="0" tIns="0" rIns="0" bIns="0" rtlCol="0"/>
          <a:lstStyle/>
          <a:p/>
        </p:txBody>
      </p:sp>
      <p:sp>
        <p:nvSpPr>
          <p:cNvPr id="122" name="object 122"/>
          <p:cNvSpPr/>
          <p:nvPr/>
        </p:nvSpPr>
        <p:spPr>
          <a:xfrm>
            <a:off x="7534082" y="2923269"/>
            <a:ext cx="606425" cy="604520"/>
          </a:xfrm>
          <a:custGeom>
            <a:avLst/>
            <a:gdLst/>
            <a:ahLst/>
            <a:cxnLst/>
            <a:rect l="l" t="t" r="r" b="b"/>
            <a:pathLst>
              <a:path w="606425" h="604520">
                <a:moveTo>
                  <a:pt x="0" y="0"/>
                </a:moveTo>
                <a:lnTo>
                  <a:pt x="606390" y="0"/>
                </a:lnTo>
                <a:lnTo>
                  <a:pt x="606390" y="604193"/>
                </a:lnTo>
                <a:lnTo>
                  <a:pt x="0" y="604193"/>
                </a:lnTo>
                <a:lnTo>
                  <a:pt x="0" y="0"/>
                </a:lnTo>
                <a:close/>
              </a:path>
            </a:pathLst>
          </a:custGeom>
          <a:ln w="38099">
            <a:solidFill>
              <a:srgbClr val="FF2600"/>
            </a:solidFill>
          </a:ln>
        </p:spPr>
        <p:txBody>
          <a:bodyPr wrap="square" lIns="0" tIns="0" rIns="0" bIns="0" rtlCol="0"/>
          <a:lstStyle/>
          <a:p/>
        </p:txBody>
      </p:sp>
      <p:sp>
        <p:nvSpPr>
          <p:cNvPr id="123" name="object 123"/>
          <p:cNvSpPr/>
          <p:nvPr/>
        </p:nvSpPr>
        <p:spPr>
          <a:xfrm>
            <a:off x="8602871" y="3720113"/>
            <a:ext cx="109339" cy="109496"/>
          </a:xfrm>
          <a:prstGeom prst="rect">
            <a:avLst/>
          </a:prstGeom>
          <a:blipFill>
            <a:blip r:embed="rId20" cstate="print"/>
            <a:stretch>
              <a:fillRect/>
            </a:stretch>
          </a:blipFill>
        </p:spPr>
        <p:txBody>
          <a:bodyPr wrap="square" lIns="0" tIns="0" rIns="0" bIns="0" rtlCol="0"/>
          <a:lstStyle/>
          <a:p/>
        </p:txBody>
      </p:sp>
      <p:sp>
        <p:nvSpPr>
          <p:cNvPr id="124" name="object 124"/>
          <p:cNvSpPr/>
          <p:nvPr/>
        </p:nvSpPr>
        <p:spPr>
          <a:xfrm>
            <a:off x="6502903" y="3216733"/>
            <a:ext cx="1339215" cy="1648460"/>
          </a:xfrm>
          <a:custGeom>
            <a:avLst/>
            <a:gdLst/>
            <a:ahLst/>
            <a:cxnLst/>
            <a:rect l="l" t="t" r="r" b="b"/>
            <a:pathLst>
              <a:path w="1339215" h="1648460">
                <a:moveTo>
                  <a:pt x="0" y="1648106"/>
                </a:moveTo>
                <a:lnTo>
                  <a:pt x="1339037" y="0"/>
                </a:lnTo>
              </a:path>
            </a:pathLst>
          </a:custGeom>
          <a:ln w="19049">
            <a:solidFill>
              <a:srgbClr val="FF2600"/>
            </a:solidFill>
          </a:ln>
        </p:spPr>
        <p:txBody>
          <a:bodyPr wrap="square" lIns="0" tIns="0" rIns="0" bIns="0" rtlCol="0"/>
          <a:lstStyle/>
          <a:p/>
        </p:txBody>
      </p:sp>
      <p:sp>
        <p:nvSpPr>
          <p:cNvPr id="125" name="object 125"/>
          <p:cNvSpPr/>
          <p:nvPr/>
        </p:nvSpPr>
        <p:spPr>
          <a:xfrm>
            <a:off x="7745034" y="3197171"/>
            <a:ext cx="112800" cy="120359"/>
          </a:xfrm>
          <a:prstGeom prst="rect">
            <a:avLst/>
          </a:prstGeom>
          <a:blipFill>
            <a:blip r:embed="rId21" cstate="print"/>
            <a:stretch>
              <a:fillRect/>
            </a:stretch>
          </a:blipFill>
        </p:spPr>
        <p:txBody>
          <a:bodyPr wrap="square" lIns="0" tIns="0" rIns="0" bIns="0" rtlCol="0"/>
          <a:lstStyle/>
          <a:p/>
        </p:txBody>
      </p:sp>
      <p:sp>
        <p:nvSpPr>
          <p:cNvPr id="126" name="object 126"/>
          <p:cNvSpPr txBox="1"/>
          <p:nvPr/>
        </p:nvSpPr>
        <p:spPr>
          <a:xfrm>
            <a:off x="6404437" y="3797021"/>
            <a:ext cx="6654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panose="020F0502020204030204"/>
                <a:cs typeface="Calibri" panose="020F0502020204030204"/>
              </a:rPr>
              <a:t>Filt</a:t>
            </a:r>
            <a:r>
              <a:rPr sz="2400" spc="-5" dirty="0">
                <a:latin typeface="Calibri" panose="020F0502020204030204"/>
                <a:cs typeface="Calibri" panose="020F0502020204030204"/>
              </a:rPr>
              <a:t>e</a:t>
            </a:r>
            <a:r>
              <a:rPr sz="2400" dirty="0">
                <a:latin typeface="Calibri" panose="020F0502020204030204"/>
                <a:cs typeface="Calibri" panose="020F0502020204030204"/>
              </a:rPr>
              <a:t>r</a:t>
            </a:r>
            <a:endParaRPr sz="2400">
              <a:latin typeface="Calibri" panose="020F0502020204030204"/>
              <a:cs typeface="Calibri" panose="020F0502020204030204"/>
            </a:endParaRPr>
          </a:p>
        </p:txBody>
      </p:sp>
      <p:sp>
        <p:nvSpPr>
          <p:cNvPr id="127" name="object 127"/>
          <p:cNvSpPr txBox="1"/>
          <p:nvPr/>
        </p:nvSpPr>
        <p:spPr>
          <a:xfrm>
            <a:off x="7834443" y="2209340"/>
            <a:ext cx="906144"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panose="020F0502020204030204"/>
                <a:cs typeface="Calibri" panose="020F0502020204030204"/>
              </a:rPr>
              <a:t>I</a:t>
            </a:r>
            <a:r>
              <a:rPr sz="2400" spc="-5" dirty="0">
                <a:latin typeface="Calibri" panose="020F0502020204030204"/>
                <a:cs typeface="Calibri" panose="020F0502020204030204"/>
              </a:rPr>
              <a:t>m</a:t>
            </a:r>
            <a:r>
              <a:rPr sz="2400" dirty="0">
                <a:latin typeface="Calibri" panose="020F0502020204030204"/>
                <a:cs typeface="Calibri" panose="020F0502020204030204"/>
              </a:rPr>
              <a:t>a</a:t>
            </a:r>
            <a:r>
              <a:rPr sz="2400" spc="-5" dirty="0">
                <a:latin typeface="Calibri" panose="020F0502020204030204"/>
                <a:cs typeface="Calibri" panose="020F0502020204030204"/>
              </a:rPr>
              <a:t>g</a:t>
            </a:r>
            <a:r>
              <a:rPr sz="2400" dirty="0">
                <a:latin typeface="Calibri" panose="020F0502020204030204"/>
                <a:cs typeface="Calibri" panose="020F0502020204030204"/>
              </a:rPr>
              <a:t>es</a:t>
            </a:r>
            <a:endParaRPr sz="2400">
              <a:latin typeface="Calibri" panose="020F0502020204030204"/>
              <a:cs typeface="Calibri" panose="020F0502020204030204"/>
            </a:endParaRPr>
          </a:p>
        </p:txBody>
      </p:sp>
      <p:sp>
        <p:nvSpPr>
          <p:cNvPr id="128" name="object 128"/>
          <p:cNvSpPr txBox="1"/>
          <p:nvPr/>
        </p:nvSpPr>
        <p:spPr>
          <a:xfrm>
            <a:off x="7561546" y="5084790"/>
            <a:ext cx="988694" cy="236220"/>
          </a:xfrm>
          <a:prstGeom prst="rect">
            <a:avLst/>
          </a:prstGeom>
          <a:solidFill>
            <a:srgbClr val="D0E1F4">
              <a:alpha val="85099"/>
            </a:srgbClr>
          </a:solidFill>
          <a:ln w="25399">
            <a:solidFill>
              <a:srgbClr val="000000"/>
            </a:solidFill>
          </a:ln>
        </p:spPr>
        <p:txBody>
          <a:bodyPr vert="horz" wrap="square" lIns="0" tIns="0" rIns="0" bIns="0" rtlCol="0">
            <a:spAutoFit/>
          </a:bodyPr>
          <a:lstStyle/>
          <a:p>
            <a:pPr marL="62230">
              <a:lnSpc>
                <a:spcPts val="1665"/>
              </a:lnSpc>
            </a:pPr>
            <a:r>
              <a:rPr sz="1800" b="1" dirty="0">
                <a:latin typeface="Arial" panose="020B0604020202020204"/>
                <a:cs typeface="Arial" panose="020B0604020202020204"/>
              </a:rPr>
              <a:t>2</a:t>
            </a:r>
            <a:endParaRPr sz="1800">
              <a:latin typeface="Arial" panose="020B0604020202020204"/>
              <a:cs typeface="Arial" panose="020B0604020202020204"/>
            </a:endParaRPr>
          </a:p>
        </p:txBody>
      </p:sp>
      <p:sp>
        <p:nvSpPr>
          <p:cNvPr id="129" name="object 129"/>
          <p:cNvSpPr txBox="1"/>
          <p:nvPr/>
        </p:nvSpPr>
        <p:spPr>
          <a:xfrm>
            <a:off x="7561546" y="3651503"/>
            <a:ext cx="988694" cy="236220"/>
          </a:xfrm>
          <a:prstGeom prst="rect">
            <a:avLst/>
          </a:prstGeom>
          <a:ln w="25399">
            <a:solidFill>
              <a:srgbClr val="000000"/>
            </a:solidFill>
          </a:ln>
        </p:spPr>
        <p:txBody>
          <a:bodyPr vert="horz" wrap="square" lIns="0" tIns="0" rIns="0" bIns="0" rtlCol="0">
            <a:spAutoFit/>
          </a:bodyPr>
          <a:lstStyle/>
          <a:p>
            <a:pPr marL="64770">
              <a:lnSpc>
                <a:spcPts val="1700"/>
              </a:lnSpc>
            </a:pPr>
            <a:r>
              <a:rPr sz="1800" b="1" dirty="0">
                <a:latin typeface="Arial" panose="020B0604020202020204"/>
                <a:cs typeface="Arial" panose="020B0604020202020204"/>
              </a:rPr>
              <a:t>1</a:t>
            </a:r>
            <a:endParaRPr sz="1800">
              <a:latin typeface="Arial" panose="020B0604020202020204"/>
              <a:cs typeface="Arial" panose="020B0604020202020204"/>
            </a:endParaRPr>
          </a:p>
        </p:txBody>
      </p:sp>
      <p:sp>
        <p:nvSpPr>
          <p:cNvPr id="130" name="object 130"/>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30</a:t>
            </a:r>
            <a:endParaRPr sz="1200">
              <a:latin typeface="Arial" panose="020B0604020202020204"/>
              <a:cs typeface="Arial" panose="020B0604020202020204"/>
            </a:endParaRPr>
          </a:p>
        </p:txBody>
      </p:sp>
      <p:sp>
        <p:nvSpPr>
          <p:cNvPr id="8" name="灯片编号占位符 7"/>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168967" y="6431495"/>
            <a:ext cx="8792210" cy="0"/>
          </a:xfrm>
          <a:custGeom>
            <a:avLst/>
            <a:gdLst/>
            <a:ahLst/>
            <a:cxnLst/>
            <a:rect l="l" t="t" r="r" b="b"/>
            <a:pathLst>
              <a:path w="8792210">
                <a:moveTo>
                  <a:pt x="0" y="0"/>
                </a:moveTo>
                <a:lnTo>
                  <a:pt x="8791755" y="1"/>
                </a:lnTo>
              </a:path>
            </a:pathLst>
          </a:custGeom>
          <a:ln w="9524">
            <a:solidFill>
              <a:srgbClr val="B5B5B5"/>
            </a:solidFill>
          </a:ln>
        </p:spPr>
        <p:txBody>
          <a:bodyPr wrap="square" lIns="0" tIns="0" rIns="0" bIns="0" rtlCol="0"/>
          <a:lstStyle/>
          <a:p/>
        </p:txBody>
      </p:sp>
      <p:sp>
        <p:nvSpPr>
          <p:cNvPr id="7" name="object 7"/>
          <p:cNvSpPr txBox="1">
            <a:spLocks noGrp="1"/>
          </p:cNvSpPr>
          <p:nvPr>
            <p:ph type="title"/>
          </p:nvPr>
        </p:nvSpPr>
        <p:spPr>
          <a:xfrm>
            <a:off x="727481" y="166267"/>
            <a:ext cx="448564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Weight </a:t>
            </a:r>
            <a:r>
              <a:rPr sz="3600" spc="-10" dirty="0">
                <a:solidFill>
                  <a:srgbClr val="00294D"/>
                </a:solidFill>
                <a:latin typeface="Calibri" panose="020F0502020204030204"/>
                <a:cs typeface="Calibri" panose="020F0502020204030204"/>
              </a:rPr>
              <a:t>Stationary</a:t>
            </a:r>
            <a:r>
              <a:rPr sz="3600" spc="-4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(WS)</a:t>
            </a:r>
            <a:endParaRPr sz="3600">
              <a:latin typeface="Calibri" panose="020F0502020204030204"/>
              <a:cs typeface="Calibri" panose="020F0502020204030204"/>
            </a:endParaRPr>
          </a:p>
        </p:txBody>
      </p:sp>
      <p:sp>
        <p:nvSpPr>
          <p:cNvPr id="8" name="object 8"/>
          <p:cNvSpPr txBox="1"/>
          <p:nvPr/>
        </p:nvSpPr>
        <p:spPr>
          <a:xfrm>
            <a:off x="993140" y="4489019"/>
            <a:ext cx="3430904" cy="1414780"/>
          </a:xfrm>
          <a:prstGeom prst="rect">
            <a:avLst/>
          </a:prstGeom>
        </p:spPr>
        <p:txBody>
          <a:bodyPr vert="horz" wrap="square" lIns="0" tIns="62865" rIns="0" bIns="0" rtlCol="0">
            <a:spAutoFit/>
          </a:bodyPr>
          <a:lstStyle/>
          <a:p>
            <a:pPr marL="297815" marR="5080" indent="-297815">
              <a:lnSpc>
                <a:spcPct val="135000"/>
              </a:lnSpc>
              <a:spcBef>
                <a:spcPts val="495"/>
              </a:spcBef>
              <a:buFont typeface="Arial" panose="020B0604020202020204"/>
              <a:buChar char="•"/>
              <a:tabLst>
                <a:tab pos="297815" algn="l"/>
                <a:tab pos="298450" algn="l"/>
              </a:tabLst>
            </a:pPr>
            <a:r>
              <a:rPr sz="2400" b="1" spc="-5" dirty="0">
                <a:latin typeface="Arial" panose="020B0604020202020204"/>
                <a:cs typeface="Arial" panose="020B0604020202020204"/>
              </a:rPr>
              <a:t>Examples:  </a:t>
            </a:r>
            <a:r>
              <a:rPr sz="2000" spc="-5" dirty="0">
                <a:latin typeface="Arial" panose="020B0604020202020204"/>
                <a:cs typeface="Arial" panose="020B0604020202020204"/>
              </a:rPr>
              <a:t>[</a:t>
            </a:r>
            <a:r>
              <a:rPr sz="2000" b="1" spc="-5" dirty="0">
                <a:latin typeface="Arial" panose="020B0604020202020204"/>
                <a:cs typeface="Arial" panose="020B0604020202020204"/>
              </a:rPr>
              <a:t>Chakradhar</a:t>
            </a:r>
            <a:r>
              <a:rPr sz="2000" spc="-5" dirty="0">
                <a:latin typeface="Arial" panose="020B0604020202020204"/>
                <a:cs typeface="Arial" panose="020B0604020202020204"/>
              </a:rPr>
              <a:t>, </a:t>
            </a:r>
            <a:r>
              <a:rPr sz="2000" i="1" spc="-5" dirty="0">
                <a:latin typeface="Arial" panose="020B0604020202020204"/>
                <a:cs typeface="Arial" panose="020B0604020202020204"/>
              </a:rPr>
              <a:t>ISCA </a:t>
            </a:r>
            <a:r>
              <a:rPr sz="2000" spc="-5" dirty="0">
                <a:latin typeface="Arial" panose="020B0604020202020204"/>
                <a:cs typeface="Arial" panose="020B0604020202020204"/>
              </a:rPr>
              <a:t>2010]  [</a:t>
            </a:r>
            <a:r>
              <a:rPr sz="2000" b="1" spc="-5" dirty="0">
                <a:latin typeface="Arial" panose="020B0604020202020204"/>
                <a:cs typeface="Arial" panose="020B0604020202020204"/>
              </a:rPr>
              <a:t>Park</a:t>
            </a:r>
            <a:r>
              <a:rPr sz="2000" spc="-5" dirty="0">
                <a:latin typeface="Arial" panose="020B0604020202020204"/>
                <a:cs typeface="Arial" panose="020B0604020202020204"/>
              </a:rPr>
              <a:t>, </a:t>
            </a:r>
            <a:r>
              <a:rPr sz="2000" i="1" spc="-5" dirty="0">
                <a:latin typeface="Arial" panose="020B0604020202020204"/>
                <a:cs typeface="Arial" panose="020B0604020202020204"/>
              </a:rPr>
              <a:t>ISSCC</a:t>
            </a:r>
            <a:r>
              <a:rPr sz="2000" i="1" spc="-10" dirty="0">
                <a:latin typeface="Arial" panose="020B0604020202020204"/>
                <a:cs typeface="Arial" panose="020B0604020202020204"/>
              </a:rPr>
              <a:t> </a:t>
            </a:r>
            <a:r>
              <a:rPr sz="2000" spc="-5" dirty="0">
                <a:latin typeface="Arial" panose="020B0604020202020204"/>
                <a:cs typeface="Arial" panose="020B0604020202020204"/>
              </a:rPr>
              <a:t>2015]</a:t>
            </a:r>
            <a:endParaRPr sz="2000">
              <a:latin typeface="Arial" panose="020B0604020202020204"/>
              <a:cs typeface="Arial" panose="020B0604020202020204"/>
            </a:endParaRPr>
          </a:p>
        </p:txBody>
      </p:sp>
      <p:sp>
        <p:nvSpPr>
          <p:cNvPr id="9" name="object 9"/>
          <p:cNvSpPr txBox="1"/>
          <p:nvPr/>
        </p:nvSpPr>
        <p:spPr>
          <a:xfrm>
            <a:off x="4609494" y="5091840"/>
            <a:ext cx="3745865" cy="812165"/>
          </a:xfrm>
          <a:prstGeom prst="rect">
            <a:avLst/>
          </a:prstGeom>
        </p:spPr>
        <p:txBody>
          <a:bodyPr vert="horz" wrap="square" lIns="0" tIns="12700" rIns="0" bIns="0" rtlCol="0">
            <a:spAutoFit/>
          </a:bodyPr>
          <a:lstStyle/>
          <a:p>
            <a:pPr marL="12700" marR="5080">
              <a:lnSpc>
                <a:spcPct val="129000"/>
              </a:lnSpc>
              <a:spcBef>
                <a:spcPts val="100"/>
              </a:spcBef>
            </a:pPr>
            <a:r>
              <a:rPr sz="2000" spc="-5" dirty="0">
                <a:latin typeface="Arial" panose="020B0604020202020204"/>
                <a:cs typeface="Arial" panose="020B0604020202020204"/>
              </a:rPr>
              <a:t>[</a:t>
            </a:r>
            <a:r>
              <a:rPr sz="2000" b="1" spc="-5" dirty="0">
                <a:latin typeface="Arial" panose="020B0604020202020204"/>
                <a:cs typeface="Arial" panose="020B0604020202020204"/>
              </a:rPr>
              <a:t>nn-X (NeuFlow)</a:t>
            </a:r>
            <a:r>
              <a:rPr sz="2000" spc="-5" dirty="0">
                <a:latin typeface="Arial" panose="020B0604020202020204"/>
                <a:cs typeface="Arial" panose="020B0604020202020204"/>
              </a:rPr>
              <a:t>, </a:t>
            </a:r>
            <a:r>
              <a:rPr sz="2000" i="1" spc="-10" dirty="0">
                <a:latin typeface="Arial" panose="020B0604020202020204"/>
                <a:cs typeface="Arial" panose="020B0604020202020204"/>
              </a:rPr>
              <a:t>CVPRW </a:t>
            </a:r>
            <a:r>
              <a:rPr sz="2000" spc="-5" dirty="0">
                <a:latin typeface="Arial" panose="020B0604020202020204"/>
                <a:cs typeface="Arial" panose="020B0604020202020204"/>
              </a:rPr>
              <a:t>2014]  [</a:t>
            </a:r>
            <a:r>
              <a:rPr sz="2000" b="1" spc="-5" dirty="0">
                <a:latin typeface="Arial" panose="020B0604020202020204"/>
                <a:cs typeface="Arial" panose="020B0604020202020204"/>
              </a:rPr>
              <a:t>Origami</a:t>
            </a:r>
            <a:r>
              <a:rPr sz="2000" spc="-5" dirty="0">
                <a:latin typeface="Arial" panose="020B0604020202020204"/>
                <a:cs typeface="Arial" panose="020B0604020202020204"/>
              </a:rPr>
              <a:t>, </a:t>
            </a:r>
            <a:r>
              <a:rPr sz="2000" i="1" spc="-5" dirty="0">
                <a:latin typeface="Arial" panose="020B0604020202020204"/>
                <a:cs typeface="Arial" panose="020B0604020202020204"/>
              </a:rPr>
              <a:t>GLSVLSI</a:t>
            </a:r>
            <a:r>
              <a:rPr sz="2000" i="1" spc="-10" dirty="0">
                <a:latin typeface="Arial" panose="020B0604020202020204"/>
                <a:cs typeface="Arial" panose="020B0604020202020204"/>
              </a:rPr>
              <a:t> </a:t>
            </a:r>
            <a:r>
              <a:rPr sz="2000" spc="-5" dirty="0">
                <a:latin typeface="Arial" panose="020B0604020202020204"/>
                <a:cs typeface="Arial" panose="020B0604020202020204"/>
              </a:rPr>
              <a:t>2015]</a:t>
            </a:r>
            <a:endParaRPr sz="2000">
              <a:latin typeface="Arial" panose="020B0604020202020204"/>
              <a:cs typeface="Arial" panose="020B0604020202020204"/>
            </a:endParaRPr>
          </a:p>
        </p:txBody>
      </p:sp>
      <p:sp>
        <p:nvSpPr>
          <p:cNvPr id="10" name="object 10"/>
          <p:cNvSpPr/>
          <p:nvPr/>
        </p:nvSpPr>
        <p:spPr>
          <a:xfrm>
            <a:off x="7808059" y="1874705"/>
            <a:ext cx="0" cy="529590"/>
          </a:xfrm>
          <a:custGeom>
            <a:avLst/>
            <a:gdLst/>
            <a:ahLst/>
            <a:cxnLst/>
            <a:rect l="l" t="t" r="r" b="b"/>
            <a:pathLst>
              <a:path h="529589">
                <a:moveTo>
                  <a:pt x="0" y="0"/>
                </a:moveTo>
                <a:lnTo>
                  <a:pt x="0" y="529493"/>
                </a:lnTo>
              </a:path>
            </a:pathLst>
          </a:custGeom>
          <a:ln w="63499">
            <a:solidFill>
              <a:srgbClr val="FF2600"/>
            </a:solidFill>
          </a:ln>
        </p:spPr>
        <p:txBody>
          <a:bodyPr wrap="square" lIns="0" tIns="0" rIns="0" bIns="0" rtlCol="0"/>
          <a:lstStyle/>
          <a:p/>
        </p:txBody>
      </p:sp>
      <p:sp>
        <p:nvSpPr>
          <p:cNvPr id="11" name="object 11"/>
          <p:cNvSpPr/>
          <p:nvPr/>
        </p:nvSpPr>
        <p:spPr>
          <a:xfrm>
            <a:off x="7712809" y="1832372"/>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FF2600"/>
          </a:solidFill>
        </p:spPr>
        <p:txBody>
          <a:bodyPr wrap="square" lIns="0" tIns="0" rIns="0" bIns="0" rtlCol="0"/>
          <a:lstStyle/>
          <a:p/>
        </p:txBody>
      </p:sp>
      <p:sp>
        <p:nvSpPr>
          <p:cNvPr id="12" name="object 12"/>
          <p:cNvSpPr/>
          <p:nvPr/>
        </p:nvSpPr>
        <p:spPr>
          <a:xfrm>
            <a:off x="1519458" y="2181948"/>
            <a:ext cx="6118225" cy="186690"/>
          </a:xfrm>
          <a:custGeom>
            <a:avLst/>
            <a:gdLst/>
            <a:ahLst/>
            <a:cxnLst/>
            <a:rect l="l" t="t" r="r" b="b"/>
            <a:pathLst>
              <a:path w="6118225" h="186689">
                <a:moveTo>
                  <a:pt x="0" y="186266"/>
                </a:moveTo>
                <a:lnTo>
                  <a:pt x="0" y="0"/>
                </a:lnTo>
                <a:lnTo>
                  <a:pt x="6117780" y="0"/>
                </a:lnTo>
                <a:lnTo>
                  <a:pt x="6117780" y="173566"/>
                </a:lnTo>
              </a:path>
            </a:pathLst>
          </a:custGeom>
          <a:ln w="63499">
            <a:solidFill>
              <a:srgbClr val="0251FF"/>
            </a:solidFill>
          </a:ln>
        </p:spPr>
        <p:txBody>
          <a:bodyPr wrap="square" lIns="0" tIns="0" rIns="0" bIns="0" rtlCol="0"/>
          <a:lstStyle/>
          <a:p/>
        </p:txBody>
      </p:sp>
      <p:sp>
        <p:nvSpPr>
          <p:cNvPr id="13" name="object 13"/>
          <p:cNvSpPr/>
          <p:nvPr/>
        </p:nvSpPr>
        <p:spPr>
          <a:xfrm>
            <a:off x="1424208" y="2283548"/>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251FF"/>
          </a:solidFill>
        </p:spPr>
        <p:txBody>
          <a:bodyPr wrap="square" lIns="0" tIns="0" rIns="0" bIns="0" rtlCol="0"/>
          <a:lstStyle/>
          <a:p/>
        </p:txBody>
      </p:sp>
      <p:sp>
        <p:nvSpPr>
          <p:cNvPr id="14" name="object 14"/>
          <p:cNvSpPr/>
          <p:nvPr/>
        </p:nvSpPr>
        <p:spPr>
          <a:xfrm>
            <a:off x="7541990" y="2270848"/>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251FF"/>
          </a:solidFill>
        </p:spPr>
        <p:txBody>
          <a:bodyPr wrap="square" lIns="0" tIns="0" rIns="0" bIns="0" rtlCol="0"/>
          <a:lstStyle/>
          <a:p/>
        </p:txBody>
      </p:sp>
      <p:sp>
        <p:nvSpPr>
          <p:cNvPr id="15" name="object 15"/>
          <p:cNvSpPr/>
          <p:nvPr/>
        </p:nvSpPr>
        <p:spPr>
          <a:xfrm>
            <a:off x="1340195" y="1832372"/>
            <a:ext cx="0" cy="535940"/>
          </a:xfrm>
          <a:custGeom>
            <a:avLst/>
            <a:gdLst/>
            <a:ahLst/>
            <a:cxnLst/>
            <a:rect l="l" t="t" r="r" b="b"/>
            <a:pathLst>
              <a:path h="535939">
                <a:moveTo>
                  <a:pt x="0" y="0"/>
                </a:moveTo>
                <a:lnTo>
                  <a:pt x="0" y="535516"/>
                </a:lnTo>
              </a:path>
            </a:pathLst>
          </a:custGeom>
          <a:ln w="63499">
            <a:solidFill>
              <a:srgbClr val="FF2600"/>
            </a:solidFill>
          </a:ln>
        </p:spPr>
        <p:txBody>
          <a:bodyPr wrap="square" lIns="0" tIns="0" rIns="0" bIns="0" rtlCol="0"/>
          <a:lstStyle/>
          <a:p/>
        </p:txBody>
      </p:sp>
      <p:sp>
        <p:nvSpPr>
          <p:cNvPr id="16" name="object 16"/>
          <p:cNvSpPr/>
          <p:nvPr/>
        </p:nvSpPr>
        <p:spPr>
          <a:xfrm>
            <a:off x="1244945" y="2283222"/>
            <a:ext cx="190500" cy="127000"/>
          </a:xfrm>
          <a:custGeom>
            <a:avLst/>
            <a:gdLst/>
            <a:ahLst/>
            <a:cxnLst/>
            <a:rect l="l" t="t" r="r" b="b"/>
            <a:pathLst>
              <a:path w="190500" h="127000">
                <a:moveTo>
                  <a:pt x="190499" y="0"/>
                </a:moveTo>
                <a:lnTo>
                  <a:pt x="0" y="0"/>
                </a:lnTo>
                <a:lnTo>
                  <a:pt x="95249" y="127000"/>
                </a:lnTo>
                <a:lnTo>
                  <a:pt x="190499" y="0"/>
                </a:lnTo>
                <a:close/>
              </a:path>
            </a:pathLst>
          </a:custGeom>
          <a:solidFill>
            <a:srgbClr val="FF2600"/>
          </a:solidFill>
        </p:spPr>
        <p:txBody>
          <a:bodyPr wrap="square" lIns="0" tIns="0" rIns="0" bIns="0" rtlCol="0"/>
          <a:lstStyle/>
          <a:p/>
        </p:txBody>
      </p:sp>
      <p:sp>
        <p:nvSpPr>
          <p:cNvPr id="17" name="object 17"/>
          <p:cNvSpPr/>
          <p:nvPr/>
        </p:nvSpPr>
        <p:spPr>
          <a:xfrm>
            <a:off x="2387075" y="2168271"/>
            <a:ext cx="0" cy="193675"/>
          </a:xfrm>
          <a:custGeom>
            <a:avLst/>
            <a:gdLst/>
            <a:ahLst/>
            <a:cxnLst/>
            <a:rect l="l" t="t" r="r" b="b"/>
            <a:pathLst>
              <a:path h="193675">
                <a:moveTo>
                  <a:pt x="0" y="0"/>
                </a:moveTo>
                <a:lnTo>
                  <a:pt x="0" y="193410"/>
                </a:lnTo>
              </a:path>
            </a:pathLst>
          </a:custGeom>
          <a:ln w="63499">
            <a:solidFill>
              <a:srgbClr val="0251FF"/>
            </a:solidFill>
          </a:ln>
        </p:spPr>
        <p:txBody>
          <a:bodyPr wrap="square" lIns="0" tIns="0" rIns="0" bIns="0" rtlCol="0"/>
          <a:lstStyle/>
          <a:p/>
        </p:txBody>
      </p:sp>
      <p:sp>
        <p:nvSpPr>
          <p:cNvPr id="18" name="object 18"/>
          <p:cNvSpPr/>
          <p:nvPr/>
        </p:nvSpPr>
        <p:spPr>
          <a:xfrm>
            <a:off x="2291825"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251FF"/>
          </a:solidFill>
        </p:spPr>
        <p:txBody>
          <a:bodyPr wrap="square" lIns="0" tIns="0" rIns="0" bIns="0" rtlCol="0"/>
          <a:lstStyle/>
          <a:p/>
        </p:txBody>
      </p:sp>
      <p:sp>
        <p:nvSpPr>
          <p:cNvPr id="19" name="object 19"/>
          <p:cNvSpPr/>
          <p:nvPr/>
        </p:nvSpPr>
        <p:spPr>
          <a:xfrm>
            <a:off x="3261045" y="2168271"/>
            <a:ext cx="0" cy="193675"/>
          </a:xfrm>
          <a:custGeom>
            <a:avLst/>
            <a:gdLst/>
            <a:ahLst/>
            <a:cxnLst/>
            <a:rect l="l" t="t" r="r" b="b"/>
            <a:pathLst>
              <a:path h="193675">
                <a:moveTo>
                  <a:pt x="0" y="0"/>
                </a:moveTo>
                <a:lnTo>
                  <a:pt x="0" y="193410"/>
                </a:lnTo>
              </a:path>
            </a:pathLst>
          </a:custGeom>
          <a:ln w="63499">
            <a:solidFill>
              <a:srgbClr val="0251FF"/>
            </a:solidFill>
          </a:ln>
        </p:spPr>
        <p:txBody>
          <a:bodyPr wrap="square" lIns="0" tIns="0" rIns="0" bIns="0" rtlCol="0"/>
          <a:lstStyle/>
          <a:p/>
        </p:txBody>
      </p:sp>
      <p:sp>
        <p:nvSpPr>
          <p:cNvPr id="20" name="object 20"/>
          <p:cNvSpPr/>
          <p:nvPr/>
        </p:nvSpPr>
        <p:spPr>
          <a:xfrm>
            <a:off x="3165795" y="2277014"/>
            <a:ext cx="190500" cy="127000"/>
          </a:xfrm>
          <a:custGeom>
            <a:avLst/>
            <a:gdLst/>
            <a:ahLst/>
            <a:cxnLst/>
            <a:rect l="l" t="t" r="r" b="b"/>
            <a:pathLst>
              <a:path w="190500" h="127000">
                <a:moveTo>
                  <a:pt x="190499" y="0"/>
                </a:moveTo>
                <a:lnTo>
                  <a:pt x="0" y="0"/>
                </a:lnTo>
                <a:lnTo>
                  <a:pt x="95249" y="127000"/>
                </a:lnTo>
                <a:lnTo>
                  <a:pt x="190499" y="0"/>
                </a:lnTo>
                <a:close/>
              </a:path>
            </a:pathLst>
          </a:custGeom>
          <a:solidFill>
            <a:srgbClr val="0251FF"/>
          </a:solidFill>
        </p:spPr>
        <p:txBody>
          <a:bodyPr wrap="square" lIns="0" tIns="0" rIns="0" bIns="0" rtlCol="0"/>
          <a:lstStyle/>
          <a:p/>
        </p:txBody>
      </p:sp>
      <p:sp>
        <p:nvSpPr>
          <p:cNvPr id="21" name="object 21"/>
          <p:cNvSpPr/>
          <p:nvPr/>
        </p:nvSpPr>
        <p:spPr>
          <a:xfrm>
            <a:off x="4135013" y="2168271"/>
            <a:ext cx="0" cy="193675"/>
          </a:xfrm>
          <a:custGeom>
            <a:avLst/>
            <a:gdLst/>
            <a:ahLst/>
            <a:cxnLst/>
            <a:rect l="l" t="t" r="r" b="b"/>
            <a:pathLst>
              <a:path h="193675">
                <a:moveTo>
                  <a:pt x="0" y="0"/>
                </a:moveTo>
                <a:lnTo>
                  <a:pt x="0" y="193410"/>
                </a:lnTo>
              </a:path>
            </a:pathLst>
          </a:custGeom>
          <a:ln w="63499">
            <a:solidFill>
              <a:srgbClr val="0251FF"/>
            </a:solidFill>
          </a:ln>
        </p:spPr>
        <p:txBody>
          <a:bodyPr wrap="square" lIns="0" tIns="0" rIns="0" bIns="0" rtlCol="0"/>
          <a:lstStyle/>
          <a:p/>
        </p:txBody>
      </p:sp>
      <p:sp>
        <p:nvSpPr>
          <p:cNvPr id="22" name="object 22"/>
          <p:cNvSpPr/>
          <p:nvPr/>
        </p:nvSpPr>
        <p:spPr>
          <a:xfrm>
            <a:off x="4039763"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251FF"/>
          </a:solidFill>
        </p:spPr>
        <p:txBody>
          <a:bodyPr wrap="square" lIns="0" tIns="0" rIns="0" bIns="0" rtlCol="0"/>
          <a:lstStyle/>
          <a:p/>
        </p:txBody>
      </p:sp>
      <p:sp>
        <p:nvSpPr>
          <p:cNvPr id="23" name="object 23"/>
          <p:cNvSpPr/>
          <p:nvPr/>
        </p:nvSpPr>
        <p:spPr>
          <a:xfrm>
            <a:off x="5008981" y="2168271"/>
            <a:ext cx="0" cy="193675"/>
          </a:xfrm>
          <a:custGeom>
            <a:avLst/>
            <a:gdLst/>
            <a:ahLst/>
            <a:cxnLst/>
            <a:rect l="l" t="t" r="r" b="b"/>
            <a:pathLst>
              <a:path h="193675">
                <a:moveTo>
                  <a:pt x="0" y="0"/>
                </a:moveTo>
                <a:lnTo>
                  <a:pt x="0" y="193410"/>
                </a:lnTo>
              </a:path>
            </a:pathLst>
          </a:custGeom>
          <a:ln w="63499">
            <a:solidFill>
              <a:srgbClr val="0251FF"/>
            </a:solidFill>
          </a:ln>
        </p:spPr>
        <p:txBody>
          <a:bodyPr wrap="square" lIns="0" tIns="0" rIns="0" bIns="0" rtlCol="0"/>
          <a:lstStyle/>
          <a:p/>
        </p:txBody>
      </p:sp>
      <p:sp>
        <p:nvSpPr>
          <p:cNvPr id="24" name="object 24"/>
          <p:cNvSpPr/>
          <p:nvPr/>
        </p:nvSpPr>
        <p:spPr>
          <a:xfrm>
            <a:off x="4913731"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251FF"/>
          </a:solidFill>
        </p:spPr>
        <p:txBody>
          <a:bodyPr wrap="square" lIns="0" tIns="0" rIns="0" bIns="0" rtlCol="0"/>
          <a:lstStyle/>
          <a:p/>
        </p:txBody>
      </p:sp>
      <p:sp>
        <p:nvSpPr>
          <p:cNvPr id="25" name="object 25"/>
          <p:cNvSpPr/>
          <p:nvPr/>
        </p:nvSpPr>
        <p:spPr>
          <a:xfrm>
            <a:off x="5882948" y="2168271"/>
            <a:ext cx="0" cy="193675"/>
          </a:xfrm>
          <a:custGeom>
            <a:avLst/>
            <a:gdLst/>
            <a:ahLst/>
            <a:cxnLst/>
            <a:rect l="l" t="t" r="r" b="b"/>
            <a:pathLst>
              <a:path h="193675">
                <a:moveTo>
                  <a:pt x="0" y="0"/>
                </a:moveTo>
                <a:lnTo>
                  <a:pt x="0" y="193410"/>
                </a:lnTo>
              </a:path>
            </a:pathLst>
          </a:custGeom>
          <a:ln w="63499">
            <a:solidFill>
              <a:srgbClr val="0251FF"/>
            </a:solidFill>
          </a:ln>
        </p:spPr>
        <p:txBody>
          <a:bodyPr wrap="square" lIns="0" tIns="0" rIns="0" bIns="0" rtlCol="0"/>
          <a:lstStyle/>
          <a:p/>
        </p:txBody>
      </p:sp>
      <p:sp>
        <p:nvSpPr>
          <p:cNvPr id="26" name="object 26"/>
          <p:cNvSpPr/>
          <p:nvPr/>
        </p:nvSpPr>
        <p:spPr>
          <a:xfrm>
            <a:off x="5787698"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251FF"/>
          </a:solidFill>
        </p:spPr>
        <p:txBody>
          <a:bodyPr wrap="square" lIns="0" tIns="0" rIns="0" bIns="0" rtlCol="0"/>
          <a:lstStyle/>
          <a:p/>
        </p:txBody>
      </p:sp>
      <p:sp>
        <p:nvSpPr>
          <p:cNvPr id="27" name="object 27"/>
          <p:cNvSpPr/>
          <p:nvPr/>
        </p:nvSpPr>
        <p:spPr>
          <a:xfrm>
            <a:off x="6756917" y="2168271"/>
            <a:ext cx="0" cy="193675"/>
          </a:xfrm>
          <a:custGeom>
            <a:avLst/>
            <a:gdLst/>
            <a:ahLst/>
            <a:cxnLst/>
            <a:rect l="l" t="t" r="r" b="b"/>
            <a:pathLst>
              <a:path h="193675">
                <a:moveTo>
                  <a:pt x="0" y="0"/>
                </a:moveTo>
                <a:lnTo>
                  <a:pt x="0" y="193410"/>
                </a:lnTo>
              </a:path>
            </a:pathLst>
          </a:custGeom>
          <a:ln w="63499">
            <a:solidFill>
              <a:srgbClr val="0251FF"/>
            </a:solidFill>
          </a:ln>
        </p:spPr>
        <p:txBody>
          <a:bodyPr wrap="square" lIns="0" tIns="0" rIns="0" bIns="0" rtlCol="0"/>
          <a:lstStyle/>
          <a:p/>
        </p:txBody>
      </p:sp>
      <p:sp>
        <p:nvSpPr>
          <p:cNvPr id="28" name="object 28"/>
          <p:cNvSpPr/>
          <p:nvPr/>
        </p:nvSpPr>
        <p:spPr>
          <a:xfrm>
            <a:off x="6661667"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251FF"/>
          </a:solidFill>
        </p:spPr>
        <p:txBody>
          <a:bodyPr wrap="square" lIns="0" tIns="0" rIns="0" bIns="0" rtlCol="0"/>
          <a:lstStyle/>
          <a:p/>
        </p:txBody>
      </p:sp>
      <p:sp>
        <p:nvSpPr>
          <p:cNvPr id="29" name="object 29"/>
          <p:cNvSpPr/>
          <p:nvPr/>
        </p:nvSpPr>
        <p:spPr>
          <a:xfrm>
            <a:off x="4573062" y="1832372"/>
            <a:ext cx="0" cy="367030"/>
          </a:xfrm>
          <a:custGeom>
            <a:avLst/>
            <a:gdLst/>
            <a:ahLst/>
            <a:cxnLst/>
            <a:rect l="l" t="t" r="r" b="b"/>
            <a:pathLst>
              <a:path h="367030">
                <a:moveTo>
                  <a:pt x="0" y="0"/>
                </a:moveTo>
                <a:lnTo>
                  <a:pt x="0" y="366958"/>
                </a:lnTo>
              </a:path>
            </a:pathLst>
          </a:custGeom>
          <a:ln w="65630">
            <a:solidFill>
              <a:srgbClr val="0251FF"/>
            </a:solidFill>
          </a:ln>
        </p:spPr>
        <p:txBody>
          <a:bodyPr wrap="square" lIns="0" tIns="0" rIns="0" bIns="0" rtlCol="0"/>
          <a:lstStyle/>
          <a:p/>
        </p:txBody>
      </p:sp>
      <p:sp>
        <p:nvSpPr>
          <p:cNvPr id="30" name="object 30"/>
          <p:cNvSpPr/>
          <p:nvPr/>
        </p:nvSpPr>
        <p:spPr>
          <a:xfrm>
            <a:off x="1215802" y="1466656"/>
            <a:ext cx="6717030" cy="365760"/>
          </a:xfrm>
          <a:custGeom>
            <a:avLst/>
            <a:gdLst/>
            <a:ahLst/>
            <a:cxnLst/>
            <a:rect l="l" t="t" r="r" b="b"/>
            <a:pathLst>
              <a:path w="6717030" h="365760">
                <a:moveTo>
                  <a:pt x="6716648" y="0"/>
                </a:moveTo>
                <a:lnTo>
                  <a:pt x="0" y="0"/>
                </a:lnTo>
                <a:lnTo>
                  <a:pt x="0" y="365715"/>
                </a:lnTo>
                <a:lnTo>
                  <a:pt x="6716648" y="365715"/>
                </a:lnTo>
                <a:lnTo>
                  <a:pt x="6716648" y="0"/>
                </a:lnTo>
                <a:close/>
              </a:path>
            </a:pathLst>
          </a:custGeom>
          <a:solidFill>
            <a:srgbClr val="515151"/>
          </a:solidFill>
        </p:spPr>
        <p:txBody>
          <a:bodyPr wrap="square" lIns="0" tIns="0" rIns="0" bIns="0" rtlCol="0"/>
          <a:lstStyle/>
          <a:p/>
        </p:txBody>
      </p:sp>
      <p:sp>
        <p:nvSpPr>
          <p:cNvPr id="31" name="object 31"/>
          <p:cNvSpPr/>
          <p:nvPr/>
        </p:nvSpPr>
        <p:spPr>
          <a:xfrm>
            <a:off x="1215802" y="1466657"/>
            <a:ext cx="6717030" cy="365760"/>
          </a:xfrm>
          <a:custGeom>
            <a:avLst/>
            <a:gdLst/>
            <a:ahLst/>
            <a:cxnLst/>
            <a:rect l="l" t="t" r="r" b="b"/>
            <a:pathLst>
              <a:path w="6717030" h="365760">
                <a:moveTo>
                  <a:pt x="0" y="0"/>
                </a:moveTo>
                <a:lnTo>
                  <a:pt x="6716648" y="0"/>
                </a:lnTo>
                <a:lnTo>
                  <a:pt x="6716648" y="365716"/>
                </a:lnTo>
                <a:lnTo>
                  <a:pt x="0" y="365716"/>
                </a:lnTo>
                <a:lnTo>
                  <a:pt x="0" y="0"/>
                </a:lnTo>
                <a:close/>
              </a:path>
            </a:pathLst>
          </a:custGeom>
          <a:ln w="31749">
            <a:solidFill>
              <a:srgbClr val="515151"/>
            </a:solidFill>
          </a:ln>
        </p:spPr>
        <p:txBody>
          <a:bodyPr wrap="square" lIns="0" tIns="0" rIns="0" bIns="0" rtlCol="0"/>
          <a:lstStyle/>
          <a:p/>
        </p:txBody>
      </p:sp>
      <p:sp>
        <p:nvSpPr>
          <p:cNvPr id="32" name="object 32"/>
          <p:cNvSpPr txBox="1"/>
          <p:nvPr/>
        </p:nvSpPr>
        <p:spPr>
          <a:xfrm>
            <a:off x="3759644" y="1484414"/>
            <a:ext cx="1634489" cy="33020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FFFFFF"/>
                </a:solidFill>
                <a:latin typeface="Arial" panose="020B0604020202020204"/>
                <a:cs typeface="Arial" panose="020B0604020202020204"/>
              </a:rPr>
              <a:t>Global</a:t>
            </a:r>
            <a:r>
              <a:rPr sz="2000" b="1" spc="-60" dirty="0">
                <a:solidFill>
                  <a:srgbClr val="FFFFFF"/>
                </a:solidFill>
                <a:latin typeface="Arial" panose="020B0604020202020204"/>
                <a:cs typeface="Arial" panose="020B0604020202020204"/>
              </a:rPr>
              <a:t> </a:t>
            </a:r>
            <a:r>
              <a:rPr sz="2000" b="1" spc="-5" dirty="0">
                <a:solidFill>
                  <a:srgbClr val="FFFFFF"/>
                </a:solidFill>
                <a:latin typeface="Arial" panose="020B0604020202020204"/>
                <a:cs typeface="Arial" panose="020B0604020202020204"/>
              </a:rPr>
              <a:t>Buffer</a:t>
            </a:r>
            <a:endParaRPr sz="2000">
              <a:latin typeface="Arial" panose="020B0604020202020204"/>
              <a:cs typeface="Arial" panose="020B0604020202020204"/>
            </a:endParaRPr>
          </a:p>
        </p:txBody>
      </p:sp>
      <p:sp>
        <p:nvSpPr>
          <p:cNvPr id="33" name="object 33"/>
          <p:cNvSpPr/>
          <p:nvPr/>
        </p:nvSpPr>
        <p:spPr>
          <a:xfrm>
            <a:off x="4436576" y="2685382"/>
            <a:ext cx="228600" cy="0"/>
          </a:xfrm>
          <a:custGeom>
            <a:avLst/>
            <a:gdLst/>
            <a:ahLst/>
            <a:cxnLst/>
            <a:rect l="l" t="t" r="r" b="b"/>
            <a:pathLst>
              <a:path w="228600">
                <a:moveTo>
                  <a:pt x="0" y="0"/>
                </a:moveTo>
                <a:lnTo>
                  <a:pt x="228335" y="0"/>
                </a:lnTo>
              </a:path>
            </a:pathLst>
          </a:custGeom>
          <a:ln w="63499">
            <a:solidFill>
              <a:srgbClr val="FF2600"/>
            </a:solidFill>
          </a:ln>
        </p:spPr>
        <p:txBody>
          <a:bodyPr wrap="square" lIns="0" tIns="0" rIns="0" bIns="0" rtlCol="0"/>
          <a:lstStyle/>
          <a:p/>
        </p:txBody>
      </p:sp>
      <p:sp>
        <p:nvSpPr>
          <p:cNvPr id="34" name="object 34"/>
          <p:cNvSpPr/>
          <p:nvPr/>
        </p:nvSpPr>
        <p:spPr>
          <a:xfrm>
            <a:off x="4580244"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FF2600"/>
          </a:solidFill>
        </p:spPr>
        <p:txBody>
          <a:bodyPr wrap="square" lIns="0" tIns="0" rIns="0" bIns="0" rtlCol="0"/>
          <a:lstStyle/>
          <a:p/>
        </p:txBody>
      </p:sp>
      <p:sp>
        <p:nvSpPr>
          <p:cNvPr id="35" name="object 35"/>
          <p:cNvSpPr/>
          <p:nvPr/>
        </p:nvSpPr>
        <p:spPr>
          <a:xfrm>
            <a:off x="1814670" y="2685382"/>
            <a:ext cx="228600" cy="0"/>
          </a:xfrm>
          <a:custGeom>
            <a:avLst/>
            <a:gdLst/>
            <a:ahLst/>
            <a:cxnLst/>
            <a:rect l="l" t="t" r="r" b="b"/>
            <a:pathLst>
              <a:path w="228600">
                <a:moveTo>
                  <a:pt x="0" y="0"/>
                </a:moveTo>
                <a:lnTo>
                  <a:pt x="228335" y="0"/>
                </a:lnTo>
              </a:path>
            </a:pathLst>
          </a:custGeom>
          <a:ln w="63499">
            <a:solidFill>
              <a:srgbClr val="FF2600"/>
            </a:solidFill>
          </a:ln>
        </p:spPr>
        <p:txBody>
          <a:bodyPr wrap="square" lIns="0" tIns="0" rIns="0" bIns="0" rtlCol="0"/>
          <a:lstStyle/>
          <a:p/>
        </p:txBody>
      </p:sp>
      <p:sp>
        <p:nvSpPr>
          <p:cNvPr id="36" name="object 36"/>
          <p:cNvSpPr/>
          <p:nvPr/>
        </p:nvSpPr>
        <p:spPr>
          <a:xfrm>
            <a:off x="1958338"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FF2600"/>
          </a:solidFill>
        </p:spPr>
        <p:txBody>
          <a:bodyPr wrap="square" lIns="0" tIns="0" rIns="0" bIns="0" rtlCol="0"/>
          <a:lstStyle/>
          <a:p/>
        </p:txBody>
      </p:sp>
      <p:sp>
        <p:nvSpPr>
          <p:cNvPr id="37" name="object 37"/>
          <p:cNvSpPr/>
          <p:nvPr/>
        </p:nvSpPr>
        <p:spPr>
          <a:xfrm>
            <a:off x="2688638" y="2685382"/>
            <a:ext cx="228600" cy="0"/>
          </a:xfrm>
          <a:custGeom>
            <a:avLst/>
            <a:gdLst/>
            <a:ahLst/>
            <a:cxnLst/>
            <a:rect l="l" t="t" r="r" b="b"/>
            <a:pathLst>
              <a:path w="228600">
                <a:moveTo>
                  <a:pt x="0" y="0"/>
                </a:moveTo>
                <a:lnTo>
                  <a:pt x="228335" y="0"/>
                </a:lnTo>
              </a:path>
            </a:pathLst>
          </a:custGeom>
          <a:ln w="63499">
            <a:solidFill>
              <a:srgbClr val="FF2600"/>
            </a:solidFill>
          </a:ln>
        </p:spPr>
        <p:txBody>
          <a:bodyPr wrap="square" lIns="0" tIns="0" rIns="0" bIns="0" rtlCol="0"/>
          <a:lstStyle/>
          <a:p/>
        </p:txBody>
      </p:sp>
      <p:sp>
        <p:nvSpPr>
          <p:cNvPr id="38" name="object 38"/>
          <p:cNvSpPr/>
          <p:nvPr/>
        </p:nvSpPr>
        <p:spPr>
          <a:xfrm>
            <a:off x="2832306"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FF2600"/>
          </a:solidFill>
        </p:spPr>
        <p:txBody>
          <a:bodyPr wrap="square" lIns="0" tIns="0" rIns="0" bIns="0" rtlCol="0"/>
          <a:lstStyle/>
          <a:p/>
        </p:txBody>
      </p:sp>
      <p:sp>
        <p:nvSpPr>
          <p:cNvPr id="39" name="object 39"/>
          <p:cNvSpPr/>
          <p:nvPr/>
        </p:nvSpPr>
        <p:spPr>
          <a:xfrm>
            <a:off x="3562607" y="2685382"/>
            <a:ext cx="228600" cy="0"/>
          </a:xfrm>
          <a:custGeom>
            <a:avLst/>
            <a:gdLst/>
            <a:ahLst/>
            <a:cxnLst/>
            <a:rect l="l" t="t" r="r" b="b"/>
            <a:pathLst>
              <a:path w="228600">
                <a:moveTo>
                  <a:pt x="0" y="0"/>
                </a:moveTo>
                <a:lnTo>
                  <a:pt x="228335" y="0"/>
                </a:lnTo>
              </a:path>
            </a:pathLst>
          </a:custGeom>
          <a:ln w="63499">
            <a:solidFill>
              <a:srgbClr val="FF2600"/>
            </a:solidFill>
          </a:ln>
        </p:spPr>
        <p:txBody>
          <a:bodyPr wrap="square" lIns="0" tIns="0" rIns="0" bIns="0" rtlCol="0"/>
          <a:lstStyle/>
          <a:p/>
        </p:txBody>
      </p:sp>
      <p:sp>
        <p:nvSpPr>
          <p:cNvPr id="40" name="object 40"/>
          <p:cNvSpPr/>
          <p:nvPr/>
        </p:nvSpPr>
        <p:spPr>
          <a:xfrm>
            <a:off x="3706276"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FF2600"/>
          </a:solidFill>
        </p:spPr>
        <p:txBody>
          <a:bodyPr wrap="square" lIns="0" tIns="0" rIns="0" bIns="0" rtlCol="0"/>
          <a:lstStyle/>
          <a:p/>
        </p:txBody>
      </p:sp>
      <p:sp>
        <p:nvSpPr>
          <p:cNvPr id="41" name="object 41"/>
          <p:cNvSpPr/>
          <p:nvPr/>
        </p:nvSpPr>
        <p:spPr>
          <a:xfrm>
            <a:off x="1211547" y="2404198"/>
            <a:ext cx="603250" cy="562610"/>
          </a:xfrm>
          <a:custGeom>
            <a:avLst/>
            <a:gdLst/>
            <a:ahLst/>
            <a:cxnLst/>
            <a:rect l="l" t="t" r="r" b="b"/>
            <a:pathLst>
              <a:path w="603250" h="562610">
                <a:moveTo>
                  <a:pt x="603122" y="0"/>
                </a:moveTo>
                <a:lnTo>
                  <a:pt x="0" y="0"/>
                </a:lnTo>
                <a:lnTo>
                  <a:pt x="0" y="562366"/>
                </a:lnTo>
                <a:lnTo>
                  <a:pt x="603122" y="562366"/>
                </a:lnTo>
                <a:lnTo>
                  <a:pt x="603122" y="0"/>
                </a:lnTo>
                <a:close/>
              </a:path>
            </a:pathLst>
          </a:custGeom>
          <a:solidFill>
            <a:srgbClr val="F5F5F5"/>
          </a:solidFill>
        </p:spPr>
        <p:txBody>
          <a:bodyPr wrap="square" lIns="0" tIns="0" rIns="0" bIns="0" rtlCol="0"/>
          <a:lstStyle/>
          <a:p/>
        </p:txBody>
      </p:sp>
      <p:sp>
        <p:nvSpPr>
          <p:cNvPr id="42" name="object 42"/>
          <p:cNvSpPr/>
          <p:nvPr/>
        </p:nvSpPr>
        <p:spPr>
          <a:xfrm>
            <a:off x="1211547" y="2404198"/>
            <a:ext cx="603250" cy="562610"/>
          </a:xfrm>
          <a:custGeom>
            <a:avLst/>
            <a:gdLst/>
            <a:ahLst/>
            <a:cxnLst/>
            <a:rect l="l" t="t" r="r" b="b"/>
            <a:pathLst>
              <a:path w="603250" h="562610">
                <a:moveTo>
                  <a:pt x="0" y="0"/>
                </a:moveTo>
                <a:lnTo>
                  <a:pt x="603121" y="0"/>
                </a:lnTo>
                <a:lnTo>
                  <a:pt x="603121" y="562366"/>
                </a:lnTo>
                <a:lnTo>
                  <a:pt x="0" y="562366"/>
                </a:lnTo>
                <a:lnTo>
                  <a:pt x="0" y="0"/>
                </a:lnTo>
                <a:close/>
              </a:path>
            </a:pathLst>
          </a:custGeom>
          <a:ln w="31749">
            <a:solidFill>
              <a:srgbClr val="000000"/>
            </a:solidFill>
          </a:ln>
        </p:spPr>
        <p:txBody>
          <a:bodyPr wrap="square" lIns="0" tIns="0" rIns="0" bIns="0" rtlCol="0"/>
          <a:lstStyle/>
          <a:p/>
        </p:txBody>
      </p:sp>
      <p:sp>
        <p:nvSpPr>
          <p:cNvPr id="43" name="object 43"/>
          <p:cNvSpPr/>
          <p:nvPr/>
        </p:nvSpPr>
        <p:spPr>
          <a:xfrm>
            <a:off x="2085513" y="2404198"/>
            <a:ext cx="603250" cy="562610"/>
          </a:xfrm>
          <a:custGeom>
            <a:avLst/>
            <a:gdLst/>
            <a:ahLst/>
            <a:cxnLst/>
            <a:rect l="l" t="t" r="r" b="b"/>
            <a:pathLst>
              <a:path w="603250" h="562610">
                <a:moveTo>
                  <a:pt x="603124" y="0"/>
                </a:moveTo>
                <a:lnTo>
                  <a:pt x="0" y="0"/>
                </a:lnTo>
                <a:lnTo>
                  <a:pt x="0" y="562366"/>
                </a:lnTo>
                <a:lnTo>
                  <a:pt x="603124" y="562366"/>
                </a:lnTo>
                <a:lnTo>
                  <a:pt x="603124" y="0"/>
                </a:lnTo>
                <a:close/>
              </a:path>
            </a:pathLst>
          </a:custGeom>
          <a:solidFill>
            <a:srgbClr val="F5F5F5"/>
          </a:solidFill>
        </p:spPr>
        <p:txBody>
          <a:bodyPr wrap="square" lIns="0" tIns="0" rIns="0" bIns="0" rtlCol="0"/>
          <a:lstStyle/>
          <a:p/>
        </p:txBody>
      </p:sp>
      <p:sp>
        <p:nvSpPr>
          <p:cNvPr id="44" name="object 44"/>
          <p:cNvSpPr/>
          <p:nvPr/>
        </p:nvSpPr>
        <p:spPr>
          <a:xfrm>
            <a:off x="2085513" y="2404198"/>
            <a:ext cx="603250" cy="562610"/>
          </a:xfrm>
          <a:custGeom>
            <a:avLst/>
            <a:gdLst/>
            <a:ahLst/>
            <a:cxnLst/>
            <a:rect l="l" t="t" r="r" b="b"/>
            <a:pathLst>
              <a:path w="603250" h="562610">
                <a:moveTo>
                  <a:pt x="0" y="0"/>
                </a:moveTo>
                <a:lnTo>
                  <a:pt x="603124" y="0"/>
                </a:lnTo>
                <a:lnTo>
                  <a:pt x="603124" y="562366"/>
                </a:lnTo>
                <a:lnTo>
                  <a:pt x="0" y="562366"/>
                </a:lnTo>
                <a:lnTo>
                  <a:pt x="0" y="0"/>
                </a:lnTo>
                <a:close/>
              </a:path>
            </a:pathLst>
          </a:custGeom>
          <a:ln w="31749">
            <a:solidFill>
              <a:srgbClr val="000000"/>
            </a:solidFill>
          </a:ln>
        </p:spPr>
        <p:txBody>
          <a:bodyPr wrap="square" lIns="0" tIns="0" rIns="0" bIns="0" rtlCol="0"/>
          <a:lstStyle/>
          <a:p/>
        </p:txBody>
      </p:sp>
      <p:sp>
        <p:nvSpPr>
          <p:cNvPr id="45" name="object 45"/>
          <p:cNvSpPr/>
          <p:nvPr/>
        </p:nvSpPr>
        <p:spPr>
          <a:xfrm>
            <a:off x="2959482" y="2404198"/>
            <a:ext cx="603250" cy="562610"/>
          </a:xfrm>
          <a:custGeom>
            <a:avLst/>
            <a:gdLst/>
            <a:ahLst/>
            <a:cxnLst/>
            <a:rect l="l" t="t" r="r" b="b"/>
            <a:pathLst>
              <a:path w="603250" h="562610">
                <a:moveTo>
                  <a:pt x="603125" y="0"/>
                </a:moveTo>
                <a:lnTo>
                  <a:pt x="0" y="0"/>
                </a:lnTo>
                <a:lnTo>
                  <a:pt x="0" y="562366"/>
                </a:lnTo>
                <a:lnTo>
                  <a:pt x="603125" y="562366"/>
                </a:lnTo>
                <a:lnTo>
                  <a:pt x="603125" y="0"/>
                </a:lnTo>
                <a:close/>
              </a:path>
            </a:pathLst>
          </a:custGeom>
          <a:solidFill>
            <a:srgbClr val="F5F5F5"/>
          </a:solidFill>
        </p:spPr>
        <p:txBody>
          <a:bodyPr wrap="square" lIns="0" tIns="0" rIns="0" bIns="0" rtlCol="0"/>
          <a:lstStyle/>
          <a:p/>
        </p:txBody>
      </p:sp>
      <p:sp>
        <p:nvSpPr>
          <p:cNvPr id="46" name="object 46"/>
          <p:cNvSpPr/>
          <p:nvPr/>
        </p:nvSpPr>
        <p:spPr>
          <a:xfrm>
            <a:off x="2959482" y="2404198"/>
            <a:ext cx="603250" cy="562610"/>
          </a:xfrm>
          <a:custGeom>
            <a:avLst/>
            <a:gdLst/>
            <a:ahLst/>
            <a:cxnLst/>
            <a:rect l="l" t="t" r="r" b="b"/>
            <a:pathLst>
              <a:path w="603250" h="562610">
                <a:moveTo>
                  <a:pt x="0" y="0"/>
                </a:moveTo>
                <a:lnTo>
                  <a:pt x="603125" y="0"/>
                </a:lnTo>
                <a:lnTo>
                  <a:pt x="603125" y="562366"/>
                </a:lnTo>
                <a:lnTo>
                  <a:pt x="0" y="562366"/>
                </a:lnTo>
                <a:lnTo>
                  <a:pt x="0" y="0"/>
                </a:lnTo>
                <a:close/>
              </a:path>
            </a:pathLst>
          </a:custGeom>
          <a:ln w="31749">
            <a:solidFill>
              <a:srgbClr val="000000"/>
            </a:solidFill>
          </a:ln>
        </p:spPr>
        <p:txBody>
          <a:bodyPr wrap="square" lIns="0" tIns="0" rIns="0" bIns="0" rtlCol="0"/>
          <a:lstStyle/>
          <a:p/>
        </p:txBody>
      </p:sp>
      <p:sp>
        <p:nvSpPr>
          <p:cNvPr id="47" name="object 47"/>
          <p:cNvSpPr/>
          <p:nvPr/>
        </p:nvSpPr>
        <p:spPr>
          <a:xfrm>
            <a:off x="3833451" y="2404198"/>
            <a:ext cx="603250" cy="562610"/>
          </a:xfrm>
          <a:custGeom>
            <a:avLst/>
            <a:gdLst/>
            <a:ahLst/>
            <a:cxnLst/>
            <a:rect l="l" t="t" r="r" b="b"/>
            <a:pathLst>
              <a:path w="603250" h="562610">
                <a:moveTo>
                  <a:pt x="603124" y="0"/>
                </a:moveTo>
                <a:lnTo>
                  <a:pt x="0" y="0"/>
                </a:lnTo>
                <a:lnTo>
                  <a:pt x="0" y="562366"/>
                </a:lnTo>
                <a:lnTo>
                  <a:pt x="603124" y="562366"/>
                </a:lnTo>
                <a:lnTo>
                  <a:pt x="603124" y="0"/>
                </a:lnTo>
                <a:close/>
              </a:path>
            </a:pathLst>
          </a:custGeom>
          <a:solidFill>
            <a:srgbClr val="F5F5F5"/>
          </a:solidFill>
        </p:spPr>
        <p:txBody>
          <a:bodyPr wrap="square" lIns="0" tIns="0" rIns="0" bIns="0" rtlCol="0"/>
          <a:lstStyle/>
          <a:p/>
        </p:txBody>
      </p:sp>
      <p:sp>
        <p:nvSpPr>
          <p:cNvPr id="48" name="object 48"/>
          <p:cNvSpPr/>
          <p:nvPr/>
        </p:nvSpPr>
        <p:spPr>
          <a:xfrm>
            <a:off x="3833451" y="2404198"/>
            <a:ext cx="603250" cy="562610"/>
          </a:xfrm>
          <a:custGeom>
            <a:avLst/>
            <a:gdLst/>
            <a:ahLst/>
            <a:cxnLst/>
            <a:rect l="l" t="t" r="r" b="b"/>
            <a:pathLst>
              <a:path w="603250" h="562610">
                <a:moveTo>
                  <a:pt x="0" y="0"/>
                </a:moveTo>
                <a:lnTo>
                  <a:pt x="603124" y="0"/>
                </a:lnTo>
                <a:lnTo>
                  <a:pt x="603124" y="562366"/>
                </a:lnTo>
                <a:lnTo>
                  <a:pt x="0" y="562366"/>
                </a:lnTo>
                <a:lnTo>
                  <a:pt x="0" y="0"/>
                </a:lnTo>
                <a:close/>
              </a:path>
            </a:pathLst>
          </a:custGeom>
          <a:ln w="31749">
            <a:solidFill>
              <a:srgbClr val="000000"/>
            </a:solidFill>
          </a:ln>
        </p:spPr>
        <p:txBody>
          <a:bodyPr wrap="square" lIns="0" tIns="0" rIns="0" bIns="0" rtlCol="0"/>
          <a:lstStyle/>
          <a:p/>
        </p:txBody>
      </p:sp>
      <p:sp>
        <p:nvSpPr>
          <p:cNvPr id="49" name="object 49"/>
          <p:cNvSpPr/>
          <p:nvPr/>
        </p:nvSpPr>
        <p:spPr>
          <a:xfrm>
            <a:off x="5310541" y="2685382"/>
            <a:ext cx="228600" cy="0"/>
          </a:xfrm>
          <a:custGeom>
            <a:avLst/>
            <a:gdLst/>
            <a:ahLst/>
            <a:cxnLst/>
            <a:rect l="l" t="t" r="r" b="b"/>
            <a:pathLst>
              <a:path w="228600">
                <a:moveTo>
                  <a:pt x="0" y="0"/>
                </a:moveTo>
                <a:lnTo>
                  <a:pt x="228335" y="0"/>
                </a:lnTo>
              </a:path>
            </a:pathLst>
          </a:custGeom>
          <a:ln w="63499">
            <a:solidFill>
              <a:srgbClr val="FF2600"/>
            </a:solidFill>
          </a:ln>
        </p:spPr>
        <p:txBody>
          <a:bodyPr wrap="square" lIns="0" tIns="0" rIns="0" bIns="0" rtlCol="0"/>
          <a:lstStyle/>
          <a:p/>
        </p:txBody>
      </p:sp>
      <p:sp>
        <p:nvSpPr>
          <p:cNvPr id="50" name="object 50"/>
          <p:cNvSpPr/>
          <p:nvPr/>
        </p:nvSpPr>
        <p:spPr>
          <a:xfrm>
            <a:off x="5454210"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FF2600"/>
          </a:solidFill>
        </p:spPr>
        <p:txBody>
          <a:bodyPr wrap="square" lIns="0" tIns="0" rIns="0" bIns="0" rtlCol="0"/>
          <a:lstStyle/>
          <a:p/>
        </p:txBody>
      </p:sp>
      <p:sp>
        <p:nvSpPr>
          <p:cNvPr id="51" name="object 51"/>
          <p:cNvSpPr/>
          <p:nvPr/>
        </p:nvSpPr>
        <p:spPr>
          <a:xfrm>
            <a:off x="6184511" y="2685382"/>
            <a:ext cx="228600" cy="0"/>
          </a:xfrm>
          <a:custGeom>
            <a:avLst/>
            <a:gdLst/>
            <a:ahLst/>
            <a:cxnLst/>
            <a:rect l="l" t="t" r="r" b="b"/>
            <a:pathLst>
              <a:path w="228600">
                <a:moveTo>
                  <a:pt x="0" y="0"/>
                </a:moveTo>
                <a:lnTo>
                  <a:pt x="228335" y="0"/>
                </a:lnTo>
              </a:path>
            </a:pathLst>
          </a:custGeom>
          <a:ln w="63499">
            <a:solidFill>
              <a:srgbClr val="FF2600"/>
            </a:solidFill>
          </a:ln>
        </p:spPr>
        <p:txBody>
          <a:bodyPr wrap="square" lIns="0" tIns="0" rIns="0" bIns="0" rtlCol="0"/>
          <a:lstStyle/>
          <a:p/>
        </p:txBody>
      </p:sp>
      <p:sp>
        <p:nvSpPr>
          <p:cNvPr id="52" name="object 52"/>
          <p:cNvSpPr/>
          <p:nvPr/>
        </p:nvSpPr>
        <p:spPr>
          <a:xfrm>
            <a:off x="6328180"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FF2600"/>
          </a:solidFill>
        </p:spPr>
        <p:txBody>
          <a:bodyPr wrap="square" lIns="0" tIns="0" rIns="0" bIns="0" rtlCol="0"/>
          <a:lstStyle/>
          <a:p/>
        </p:txBody>
      </p:sp>
      <p:sp>
        <p:nvSpPr>
          <p:cNvPr id="53" name="object 53"/>
          <p:cNvSpPr/>
          <p:nvPr/>
        </p:nvSpPr>
        <p:spPr>
          <a:xfrm>
            <a:off x="7058480" y="2685382"/>
            <a:ext cx="228600" cy="0"/>
          </a:xfrm>
          <a:custGeom>
            <a:avLst/>
            <a:gdLst/>
            <a:ahLst/>
            <a:cxnLst/>
            <a:rect l="l" t="t" r="r" b="b"/>
            <a:pathLst>
              <a:path w="228600">
                <a:moveTo>
                  <a:pt x="0" y="0"/>
                </a:moveTo>
                <a:lnTo>
                  <a:pt x="228335" y="0"/>
                </a:lnTo>
              </a:path>
            </a:pathLst>
          </a:custGeom>
          <a:ln w="63499">
            <a:solidFill>
              <a:srgbClr val="FF2600"/>
            </a:solidFill>
          </a:ln>
        </p:spPr>
        <p:txBody>
          <a:bodyPr wrap="square" lIns="0" tIns="0" rIns="0" bIns="0" rtlCol="0"/>
          <a:lstStyle/>
          <a:p/>
        </p:txBody>
      </p:sp>
      <p:sp>
        <p:nvSpPr>
          <p:cNvPr id="54" name="object 54"/>
          <p:cNvSpPr/>
          <p:nvPr/>
        </p:nvSpPr>
        <p:spPr>
          <a:xfrm>
            <a:off x="7202148"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FF2600"/>
          </a:solidFill>
        </p:spPr>
        <p:txBody>
          <a:bodyPr wrap="square" lIns="0" tIns="0" rIns="0" bIns="0" rtlCol="0"/>
          <a:lstStyle/>
          <a:p/>
        </p:txBody>
      </p:sp>
      <p:sp>
        <p:nvSpPr>
          <p:cNvPr id="55" name="object 55"/>
          <p:cNvSpPr/>
          <p:nvPr/>
        </p:nvSpPr>
        <p:spPr>
          <a:xfrm>
            <a:off x="4707421" y="2404198"/>
            <a:ext cx="603250" cy="562610"/>
          </a:xfrm>
          <a:custGeom>
            <a:avLst/>
            <a:gdLst/>
            <a:ahLst/>
            <a:cxnLst/>
            <a:rect l="l" t="t" r="r" b="b"/>
            <a:pathLst>
              <a:path w="603250" h="562610">
                <a:moveTo>
                  <a:pt x="603121" y="0"/>
                </a:moveTo>
                <a:lnTo>
                  <a:pt x="0" y="0"/>
                </a:lnTo>
                <a:lnTo>
                  <a:pt x="0" y="562366"/>
                </a:lnTo>
                <a:lnTo>
                  <a:pt x="603121" y="562366"/>
                </a:lnTo>
                <a:lnTo>
                  <a:pt x="603121" y="0"/>
                </a:lnTo>
                <a:close/>
              </a:path>
            </a:pathLst>
          </a:custGeom>
          <a:solidFill>
            <a:srgbClr val="F5F5F5"/>
          </a:solidFill>
        </p:spPr>
        <p:txBody>
          <a:bodyPr wrap="square" lIns="0" tIns="0" rIns="0" bIns="0" rtlCol="0"/>
          <a:lstStyle/>
          <a:p/>
        </p:txBody>
      </p:sp>
      <p:sp>
        <p:nvSpPr>
          <p:cNvPr id="56" name="object 56"/>
          <p:cNvSpPr/>
          <p:nvPr/>
        </p:nvSpPr>
        <p:spPr>
          <a:xfrm>
            <a:off x="4707421" y="2404198"/>
            <a:ext cx="603250" cy="562610"/>
          </a:xfrm>
          <a:custGeom>
            <a:avLst/>
            <a:gdLst/>
            <a:ahLst/>
            <a:cxnLst/>
            <a:rect l="l" t="t" r="r" b="b"/>
            <a:pathLst>
              <a:path w="603250" h="562610">
                <a:moveTo>
                  <a:pt x="0" y="0"/>
                </a:moveTo>
                <a:lnTo>
                  <a:pt x="603121" y="0"/>
                </a:lnTo>
                <a:lnTo>
                  <a:pt x="603121" y="562366"/>
                </a:lnTo>
                <a:lnTo>
                  <a:pt x="0" y="562366"/>
                </a:lnTo>
                <a:lnTo>
                  <a:pt x="0" y="0"/>
                </a:lnTo>
                <a:close/>
              </a:path>
            </a:pathLst>
          </a:custGeom>
          <a:ln w="31749">
            <a:solidFill>
              <a:srgbClr val="000000"/>
            </a:solidFill>
          </a:ln>
        </p:spPr>
        <p:txBody>
          <a:bodyPr wrap="square" lIns="0" tIns="0" rIns="0" bIns="0" rtlCol="0"/>
          <a:lstStyle/>
          <a:p/>
        </p:txBody>
      </p:sp>
      <p:sp>
        <p:nvSpPr>
          <p:cNvPr id="57" name="object 57"/>
          <p:cNvSpPr/>
          <p:nvPr/>
        </p:nvSpPr>
        <p:spPr>
          <a:xfrm>
            <a:off x="5581385" y="2404198"/>
            <a:ext cx="603250" cy="562610"/>
          </a:xfrm>
          <a:custGeom>
            <a:avLst/>
            <a:gdLst/>
            <a:ahLst/>
            <a:cxnLst/>
            <a:rect l="l" t="t" r="r" b="b"/>
            <a:pathLst>
              <a:path w="603250" h="562610">
                <a:moveTo>
                  <a:pt x="603125" y="0"/>
                </a:moveTo>
                <a:lnTo>
                  <a:pt x="0" y="0"/>
                </a:lnTo>
                <a:lnTo>
                  <a:pt x="0" y="562366"/>
                </a:lnTo>
                <a:lnTo>
                  <a:pt x="603125" y="562366"/>
                </a:lnTo>
                <a:lnTo>
                  <a:pt x="603125" y="0"/>
                </a:lnTo>
                <a:close/>
              </a:path>
            </a:pathLst>
          </a:custGeom>
          <a:solidFill>
            <a:srgbClr val="F5F5F5"/>
          </a:solidFill>
        </p:spPr>
        <p:txBody>
          <a:bodyPr wrap="square" lIns="0" tIns="0" rIns="0" bIns="0" rtlCol="0"/>
          <a:lstStyle/>
          <a:p/>
        </p:txBody>
      </p:sp>
      <p:sp>
        <p:nvSpPr>
          <p:cNvPr id="58" name="object 58"/>
          <p:cNvSpPr/>
          <p:nvPr/>
        </p:nvSpPr>
        <p:spPr>
          <a:xfrm>
            <a:off x="5581385" y="2404198"/>
            <a:ext cx="603250" cy="562610"/>
          </a:xfrm>
          <a:custGeom>
            <a:avLst/>
            <a:gdLst/>
            <a:ahLst/>
            <a:cxnLst/>
            <a:rect l="l" t="t" r="r" b="b"/>
            <a:pathLst>
              <a:path w="603250" h="562610">
                <a:moveTo>
                  <a:pt x="0" y="0"/>
                </a:moveTo>
                <a:lnTo>
                  <a:pt x="603124" y="0"/>
                </a:lnTo>
                <a:lnTo>
                  <a:pt x="603124" y="562366"/>
                </a:lnTo>
                <a:lnTo>
                  <a:pt x="0" y="562366"/>
                </a:lnTo>
                <a:lnTo>
                  <a:pt x="0" y="0"/>
                </a:lnTo>
                <a:close/>
              </a:path>
            </a:pathLst>
          </a:custGeom>
          <a:ln w="31749">
            <a:solidFill>
              <a:srgbClr val="000000"/>
            </a:solidFill>
          </a:ln>
        </p:spPr>
        <p:txBody>
          <a:bodyPr wrap="square" lIns="0" tIns="0" rIns="0" bIns="0" rtlCol="0"/>
          <a:lstStyle/>
          <a:p/>
        </p:txBody>
      </p:sp>
      <p:sp>
        <p:nvSpPr>
          <p:cNvPr id="59" name="object 59"/>
          <p:cNvSpPr/>
          <p:nvPr/>
        </p:nvSpPr>
        <p:spPr>
          <a:xfrm>
            <a:off x="6455355" y="2404198"/>
            <a:ext cx="603250" cy="562610"/>
          </a:xfrm>
          <a:custGeom>
            <a:avLst/>
            <a:gdLst/>
            <a:ahLst/>
            <a:cxnLst/>
            <a:rect l="l" t="t" r="r" b="b"/>
            <a:pathLst>
              <a:path w="603250" h="562610">
                <a:moveTo>
                  <a:pt x="603124" y="0"/>
                </a:moveTo>
                <a:lnTo>
                  <a:pt x="0" y="0"/>
                </a:lnTo>
                <a:lnTo>
                  <a:pt x="0" y="562366"/>
                </a:lnTo>
                <a:lnTo>
                  <a:pt x="603124" y="562366"/>
                </a:lnTo>
                <a:lnTo>
                  <a:pt x="603124" y="0"/>
                </a:lnTo>
                <a:close/>
              </a:path>
            </a:pathLst>
          </a:custGeom>
          <a:solidFill>
            <a:srgbClr val="F5F5F5"/>
          </a:solidFill>
        </p:spPr>
        <p:txBody>
          <a:bodyPr wrap="square" lIns="0" tIns="0" rIns="0" bIns="0" rtlCol="0"/>
          <a:lstStyle/>
          <a:p/>
        </p:txBody>
      </p:sp>
      <p:sp>
        <p:nvSpPr>
          <p:cNvPr id="60" name="object 60"/>
          <p:cNvSpPr/>
          <p:nvPr/>
        </p:nvSpPr>
        <p:spPr>
          <a:xfrm>
            <a:off x="6455355" y="2404198"/>
            <a:ext cx="603250" cy="562610"/>
          </a:xfrm>
          <a:custGeom>
            <a:avLst/>
            <a:gdLst/>
            <a:ahLst/>
            <a:cxnLst/>
            <a:rect l="l" t="t" r="r" b="b"/>
            <a:pathLst>
              <a:path w="603250" h="562610">
                <a:moveTo>
                  <a:pt x="0" y="0"/>
                </a:moveTo>
                <a:lnTo>
                  <a:pt x="603125" y="0"/>
                </a:lnTo>
                <a:lnTo>
                  <a:pt x="603125" y="562366"/>
                </a:lnTo>
                <a:lnTo>
                  <a:pt x="0" y="562366"/>
                </a:lnTo>
                <a:lnTo>
                  <a:pt x="0" y="0"/>
                </a:lnTo>
                <a:close/>
              </a:path>
            </a:pathLst>
          </a:custGeom>
          <a:ln w="31749">
            <a:solidFill>
              <a:srgbClr val="000000"/>
            </a:solidFill>
          </a:ln>
        </p:spPr>
        <p:txBody>
          <a:bodyPr wrap="square" lIns="0" tIns="0" rIns="0" bIns="0" rtlCol="0"/>
          <a:lstStyle/>
          <a:p/>
        </p:txBody>
      </p:sp>
      <p:sp>
        <p:nvSpPr>
          <p:cNvPr id="61" name="object 61"/>
          <p:cNvSpPr/>
          <p:nvPr/>
        </p:nvSpPr>
        <p:spPr>
          <a:xfrm>
            <a:off x="7329327" y="2404198"/>
            <a:ext cx="603250" cy="562610"/>
          </a:xfrm>
          <a:custGeom>
            <a:avLst/>
            <a:gdLst/>
            <a:ahLst/>
            <a:cxnLst/>
            <a:rect l="l" t="t" r="r" b="b"/>
            <a:pathLst>
              <a:path w="603250" h="562610">
                <a:moveTo>
                  <a:pt x="603124" y="0"/>
                </a:moveTo>
                <a:lnTo>
                  <a:pt x="0" y="0"/>
                </a:lnTo>
                <a:lnTo>
                  <a:pt x="0" y="562366"/>
                </a:lnTo>
                <a:lnTo>
                  <a:pt x="603124" y="562366"/>
                </a:lnTo>
                <a:lnTo>
                  <a:pt x="603124" y="0"/>
                </a:lnTo>
                <a:close/>
              </a:path>
            </a:pathLst>
          </a:custGeom>
          <a:solidFill>
            <a:srgbClr val="F5F5F5"/>
          </a:solidFill>
        </p:spPr>
        <p:txBody>
          <a:bodyPr wrap="square" lIns="0" tIns="0" rIns="0" bIns="0" rtlCol="0"/>
          <a:lstStyle/>
          <a:p/>
        </p:txBody>
      </p:sp>
      <p:sp>
        <p:nvSpPr>
          <p:cNvPr id="62" name="object 62"/>
          <p:cNvSpPr/>
          <p:nvPr/>
        </p:nvSpPr>
        <p:spPr>
          <a:xfrm>
            <a:off x="7329327" y="2404198"/>
            <a:ext cx="603250" cy="562610"/>
          </a:xfrm>
          <a:custGeom>
            <a:avLst/>
            <a:gdLst/>
            <a:ahLst/>
            <a:cxnLst/>
            <a:rect l="l" t="t" r="r" b="b"/>
            <a:pathLst>
              <a:path w="603250" h="562610">
                <a:moveTo>
                  <a:pt x="0" y="0"/>
                </a:moveTo>
                <a:lnTo>
                  <a:pt x="603125" y="0"/>
                </a:lnTo>
                <a:lnTo>
                  <a:pt x="603125" y="562366"/>
                </a:lnTo>
                <a:lnTo>
                  <a:pt x="0" y="562366"/>
                </a:lnTo>
                <a:lnTo>
                  <a:pt x="0" y="0"/>
                </a:lnTo>
                <a:close/>
              </a:path>
            </a:pathLst>
          </a:custGeom>
          <a:ln w="31749">
            <a:solidFill>
              <a:srgbClr val="000000"/>
            </a:solidFill>
          </a:ln>
        </p:spPr>
        <p:txBody>
          <a:bodyPr wrap="square" lIns="0" tIns="0" rIns="0" bIns="0" rtlCol="0"/>
          <a:lstStyle/>
          <a:p/>
        </p:txBody>
      </p:sp>
      <p:sp>
        <p:nvSpPr>
          <p:cNvPr id="63" name="object 63"/>
          <p:cNvSpPr txBox="1"/>
          <p:nvPr/>
        </p:nvSpPr>
        <p:spPr>
          <a:xfrm>
            <a:off x="1282975" y="2670049"/>
            <a:ext cx="460375" cy="261620"/>
          </a:xfrm>
          <a:prstGeom prst="rect">
            <a:avLst/>
          </a:prstGeom>
          <a:solidFill>
            <a:srgbClr val="005825"/>
          </a:solidFill>
        </p:spPr>
        <p:txBody>
          <a:bodyPr vert="horz" wrap="square" lIns="0" tIns="1270" rIns="0" bIns="0" rtlCol="0">
            <a:spAutoFit/>
          </a:bodyPr>
          <a:lstStyle/>
          <a:p>
            <a:pPr marL="99695">
              <a:lnSpc>
                <a:spcPct val="100000"/>
              </a:lnSpc>
              <a:spcBef>
                <a:spcPts val="10"/>
              </a:spcBef>
            </a:pPr>
            <a:r>
              <a:rPr sz="1700" b="1" spc="-229" dirty="0">
                <a:solidFill>
                  <a:srgbClr val="FFFFFF"/>
                </a:solidFill>
                <a:latin typeface="Arial" panose="020B0604020202020204"/>
                <a:cs typeface="Arial" panose="020B0604020202020204"/>
              </a:rPr>
              <a:t>W0</a:t>
            </a:r>
            <a:endParaRPr sz="1700">
              <a:latin typeface="Arial" panose="020B0604020202020204"/>
              <a:cs typeface="Arial" panose="020B0604020202020204"/>
            </a:endParaRPr>
          </a:p>
        </p:txBody>
      </p:sp>
      <p:sp>
        <p:nvSpPr>
          <p:cNvPr id="64" name="object 64"/>
          <p:cNvSpPr txBox="1"/>
          <p:nvPr/>
        </p:nvSpPr>
        <p:spPr>
          <a:xfrm>
            <a:off x="2156942" y="2670049"/>
            <a:ext cx="460375" cy="261620"/>
          </a:xfrm>
          <a:prstGeom prst="rect">
            <a:avLst/>
          </a:prstGeom>
          <a:solidFill>
            <a:srgbClr val="007236"/>
          </a:solidFill>
        </p:spPr>
        <p:txBody>
          <a:bodyPr vert="horz" wrap="square" lIns="0" tIns="1270" rIns="0" bIns="0" rtlCol="0">
            <a:spAutoFit/>
          </a:bodyPr>
          <a:lstStyle/>
          <a:p>
            <a:pPr marL="99695">
              <a:lnSpc>
                <a:spcPct val="100000"/>
              </a:lnSpc>
              <a:spcBef>
                <a:spcPts val="10"/>
              </a:spcBef>
            </a:pPr>
            <a:r>
              <a:rPr sz="1700" b="1" spc="-229" dirty="0">
                <a:solidFill>
                  <a:srgbClr val="FFFFFF"/>
                </a:solidFill>
                <a:latin typeface="Arial" panose="020B0604020202020204"/>
                <a:cs typeface="Arial" panose="020B0604020202020204"/>
              </a:rPr>
              <a:t>W1</a:t>
            </a:r>
            <a:endParaRPr sz="1700">
              <a:latin typeface="Arial" panose="020B0604020202020204"/>
              <a:cs typeface="Arial" panose="020B0604020202020204"/>
            </a:endParaRPr>
          </a:p>
        </p:txBody>
      </p:sp>
      <p:sp>
        <p:nvSpPr>
          <p:cNvPr id="65" name="object 65"/>
          <p:cNvSpPr txBox="1"/>
          <p:nvPr/>
        </p:nvSpPr>
        <p:spPr>
          <a:xfrm>
            <a:off x="3030910" y="2670049"/>
            <a:ext cx="460375" cy="261620"/>
          </a:xfrm>
          <a:prstGeom prst="rect">
            <a:avLst/>
          </a:prstGeom>
          <a:solidFill>
            <a:srgbClr val="008842"/>
          </a:solidFill>
        </p:spPr>
        <p:txBody>
          <a:bodyPr vert="horz" wrap="square" lIns="0" tIns="1270" rIns="0" bIns="0" rtlCol="0">
            <a:spAutoFit/>
          </a:bodyPr>
          <a:lstStyle/>
          <a:p>
            <a:pPr marL="99695">
              <a:lnSpc>
                <a:spcPct val="100000"/>
              </a:lnSpc>
              <a:spcBef>
                <a:spcPts val="10"/>
              </a:spcBef>
            </a:pPr>
            <a:r>
              <a:rPr sz="1700" b="1" spc="-229" dirty="0">
                <a:solidFill>
                  <a:srgbClr val="FFFFFF"/>
                </a:solidFill>
                <a:latin typeface="Arial" panose="020B0604020202020204"/>
                <a:cs typeface="Arial" panose="020B0604020202020204"/>
              </a:rPr>
              <a:t>W2</a:t>
            </a:r>
            <a:endParaRPr sz="1700">
              <a:latin typeface="Arial" panose="020B0604020202020204"/>
              <a:cs typeface="Arial" panose="020B0604020202020204"/>
            </a:endParaRPr>
          </a:p>
        </p:txBody>
      </p:sp>
      <p:sp>
        <p:nvSpPr>
          <p:cNvPr id="66" name="object 66"/>
          <p:cNvSpPr txBox="1"/>
          <p:nvPr/>
        </p:nvSpPr>
        <p:spPr>
          <a:xfrm>
            <a:off x="3904880" y="2670049"/>
            <a:ext cx="460375" cy="261620"/>
          </a:xfrm>
          <a:prstGeom prst="rect">
            <a:avLst/>
          </a:prstGeom>
          <a:solidFill>
            <a:srgbClr val="00984D"/>
          </a:solidFill>
        </p:spPr>
        <p:txBody>
          <a:bodyPr vert="horz" wrap="square" lIns="0" tIns="1270" rIns="0" bIns="0" rtlCol="0">
            <a:spAutoFit/>
          </a:bodyPr>
          <a:lstStyle/>
          <a:p>
            <a:pPr marL="99695">
              <a:lnSpc>
                <a:spcPct val="100000"/>
              </a:lnSpc>
              <a:spcBef>
                <a:spcPts val="10"/>
              </a:spcBef>
            </a:pPr>
            <a:r>
              <a:rPr sz="1700" b="1" spc="-229" dirty="0">
                <a:solidFill>
                  <a:srgbClr val="FFFFFF"/>
                </a:solidFill>
                <a:latin typeface="Arial" panose="020B0604020202020204"/>
                <a:cs typeface="Arial" panose="020B0604020202020204"/>
              </a:rPr>
              <a:t>W3</a:t>
            </a:r>
            <a:endParaRPr sz="1700">
              <a:latin typeface="Arial" panose="020B0604020202020204"/>
              <a:cs typeface="Arial" panose="020B0604020202020204"/>
            </a:endParaRPr>
          </a:p>
        </p:txBody>
      </p:sp>
      <p:sp>
        <p:nvSpPr>
          <p:cNvPr id="67" name="object 67"/>
          <p:cNvSpPr txBox="1"/>
          <p:nvPr/>
        </p:nvSpPr>
        <p:spPr>
          <a:xfrm>
            <a:off x="4778848" y="2670049"/>
            <a:ext cx="460375" cy="261620"/>
          </a:xfrm>
          <a:prstGeom prst="rect">
            <a:avLst/>
          </a:prstGeom>
          <a:solidFill>
            <a:srgbClr val="00A555"/>
          </a:solidFill>
        </p:spPr>
        <p:txBody>
          <a:bodyPr vert="horz" wrap="square" lIns="0" tIns="1270" rIns="0" bIns="0" rtlCol="0">
            <a:spAutoFit/>
          </a:bodyPr>
          <a:lstStyle/>
          <a:p>
            <a:pPr marL="99695">
              <a:lnSpc>
                <a:spcPct val="100000"/>
              </a:lnSpc>
              <a:spcBef>
                <a:spcPts val="10"/>
              </a:spcBef>
            </a:pPr>
            <a:r>
              <a:rPr sz="1700" b="1" spc="-229" dirty="0">
                <a:solidFill>
                  <a:srgbClr val="FFFFFF"/>
                </a:solidFill>
                <a:latin typeface="Arial" panose="020B0604020202020204"/>
                <a:cs typeface="Arial" panose="020B0604020202020204"/>
              </a:rPr>
              <a:t>W4</a:t>
            </a:r>
            <a:endParaRPr sz="1700">
              <a:latin typeface="Arial" panose="020B0604020202020204"/>
              <a:cs typeface="Arial" panose="020B0604020202020204"/>
            </a:endParaRPr>
          </a:p>
        </p:txBody>
      </p:sp>
      <p:sp>
        <p:nvSpPr>
          <p:cNvPr id="68" name="object 68"/>
          <p:cNvSpPr txBox="1"/>
          <p:nvPr/>
        </p:nvSpPr>
        <p:spPr>
          <a:xfrm>
            <a:off x="5652814" y="2670049"/>
            <a:ext cx="460375" cy="261620"/>
          </a:xfrm>
          <a:prstGeom prst="rect">
            <a:avLst/>
          </a:prstGeom>
          <a:solidFill>
            <a:srgbClr val="00AF5B"/>
          </a:solidFill>
        </p:spPr>
        <p:txBody>
          <a:bodyPr vert="horz" wrap="square" lIns="0" tIns="1270" rIns="0" bIns="0" rtlCol="0">
            <a:spAutoFit/>
          </a:bodyPr>
          <a:lstStyle/>
          <a:p>
            <a:pPr marL="99695">
              <a:lnSpc>
                <a:spcPct val="100000"/>
              </a:lnSpc>
              <a:spcBef>
                <a:spcPts val="10"/>
              </a:spcBef>
            </a:pPr>
            <a:r>
              <a:rPr sz="1700" b="1" spc="-229" dirty="0">
                <a:solidFill>
                  <a:srgbClr val="FFFFFF"/>
                </a:solidFill>
                <a:latin typeface="Arial" panose="020B0604020202020204"/>
                <a:cs typeface="Arial" panose="020B0604020202020204"/>
              </a:rPr>
              <a:t>W5</a:t>
            </a:r>
            <a:endParaRPr sz="1700">
              <a:latin typeface="Arial" panose="020B0604020202020204"/>
              <a:cs typeface="Arial" panose="020B0604020202020204"/>
            </a:endParaRPr>
          </a:p>
        </p:txBody>
      </p:sp>
      <p:sp>
        <p:nvSpPr>
          <p:cNvPr id="69" name="object 69"/>
          <p:cNvSpPr txBox="1"/>
          <p:nvPr/>
        </p:nvSpPr>
        <p:spPr>
          <a:xfrm>
            <a:off x="6526783" y="2670049"/>
            <a:ext cx="460375" cy="261620"/>
          </a:xfrm>
          <a:prstGeom prst="rect">
            <a:avLst/>
          </a:prstGeom>
          <a:solidFill>
            <a:srgbClr val="00B55E"/>
          </a:solidFill>
        </p:spPr>
        <p:txBody>
          <a:bodyPr vert="horz" wrap="square" lIns="0" tIns="1270" rIns="0" bIns="0" rtlCol="0">
            <a:spAutoFit/>
          </a:bodyPr>
          <a:lstStyle/>
          <a:p>
            <a:pPr marL="99695">
              <a:lnSpc>
                <a:spcPct val="100000"/>
              </a:lnSpc>
              <a:spcBef>
                <a:spcPts val="10"/>
              </a:spcBef>
            </a:pPr>
            <a:r>
              <a:rPr sz="1700" b="1" spc="-229" dirty="0">
                <a:solidFill>
                  <a:srgbClr val="FFFFFF"/>
                </a:solidFill>
                <a:latin typeface="Arial" panose="020B0604020202020204"/>
                <a:cs typeface="Arial" panose="020B0604020202020204"/>
              </a:rPr>
              <a:t>W6</a:t>
            </a:r>
            <a:endParaRPr sz="1700">
              <a:latin typeface="Arial" panose="020B0604020202020204"/>
              <a:cs typeface="Arial" panose="020B0604020202020204"/>
            </a:endParaRPr>
          </a:p>
        </p:txBody>
      </p:sp>
      <p:sp>
        <p:nvSpPr>
          <p:cNvPr id="70" name="object 70"/>
          <p:cNvSpPr txBox="1"/>
          <p:nvPr/>
        </p:nvSpPr>
        <p:spPr>
          <a:xfrm>
            <a:off x="7400756" y="2670049"/>
            <a:ext cx="460375" cy="261620"/>
          </a:xfrm>
          <a:prstGeom prst="rect">
            <a:avLst/>
          </a:prstGeom>
          <a:solidFill>
            <a:srgbClr val="00B862"/>
          </a:solidFill>
        </p:spPr>
        <p:txBody>
          <a:bodyPr vert="horz" wrap="square" lIns="0" tIns="1270" rIns="0" bIns="0" rtlCol="0">
            <a:spAutoFit/>
          </a:bodyPr>
          <a:lstStyle/>
          <a:p>
            <a:pPr marL="99695">
              <a:lnSpc>
                <a:spcPct val="100000"/>
              </a:lnSpc>
              <a:spcBef>
                <a:spcPts val="10"/>
              </a:spcBef>
            </a:pPr>
            <a:r>
              <a:rPr sz="1700" b="1" spc="-229" dirty="0">
                <a:solidFill>
                  <a:srgbClr val="FFFFFF"/>
                </a:solidFill>
                <a:latin typeface="Arial" panose="020B0604020202020204"/>
                <a:cs typeface="Arial" panose="020B0604020202020204"/>
              </a:rPr>
              <a:t>W7</a:t>
            </a:r>
            <a:endParaRPr sz="1700">
              <a:latin typeface="Arial" panose="020B0604020202020204"/>
              <a:cs typeface="Arial" panose="020B0604020202020204"/>
            </a:endParaRPr>
          </a:p>
        </p:txBody>
      </p:sp>
      <p:sp>
        <p:nvSpPr>
          <p:cNvPr id="71" name="object 71"/>
          <p:cNvSpPr txBox="1"/>
          <p:nvPr/>
        </p:nvSpPr>
        <p:spPr>
          <a:xfrm>
            <a:off x="508971" y="1824452"/>
            <a:ext cx="717550"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FF0000"/>
                </a:solidFill>
                <a:latin typeface="Arial" panose="020B0604020202020204"/>
                <a:cs typeface="Arial" panose="020B0604020202020204"/>
              </a:rPr>
              <a:t>Ps</a:t>
            </a:r>
            <a:r>
              <a:rPr sz="2000" b="1" spc="-5" dirty="0">
                <a:solidFill>
                  <a:srgbClr val="FF0000"/>
                </a:solidFill>
                <a:latin typeface="Arial" panose="020B0604020202020204"/>
                <a:cs typeface="Arial" panose="020B0604020202020204"/>
              </a:rPr>
              <a:t>u</a:t>
            </a:r>
            <a:r>
              <a:rPr sz="2000" b="1" dirty="0">
                <a:solidFill>
                  <a:srgbClr val="FF0000"/>
                </a:solidFill>
                <a:latin typeface="Arial" panose="020B0604020202020204"/>
                <a:cs typeface="Arial" panose="020B0604020202020204"/>
              </a:rPr>
              <a:t>m</a:t>
            </a:r>
            <a:endParaRPr sz="2000">
              <a:latin typeface="Arial" panose="020B0604020202020204"/>
              <a:cs typeface="Arial" panose="020B0604020202020204"/>
            </a:endParaRPr>
          </a:p>
        </p:txBody>
      </p:sp>
      <p:sp>
        <p:nvSpPr>
          <p:cNvPr id="72" name="object 72"/>
          <p:cNvSpPr txBox="1"/>
          <p:nvPr/>
        </p:nvSpPr>
        <p:spPr>
          <a:xfrm>
            <a:off x="4666026" y="1830606"/>
            <a:ext cx="618490" cy="330200"/>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0432FF"/>
                </a:solidFill>
                <a:latin typeface="Arial" panose="020B0604020202020204"/>
                <a:cs typeface="Arial" panose="020B0604020202020204"/>
              </a:rPr>
              <a:t>P</a:t>
            </a:r>
            <a:r>
              <a:rPr sz="2000" b="1" spc="-5" dirty="0">
                <a:solidFill>
                  <a:srgbClr val="0432FF"/>
                </a:solidFill>
                <a:latin typeface="Arial" panose="020B0604020202020204"/>
                <a:cs typeface="Arial" panose="020B0604020202020204"/>
              </a:rPr>
              <a:t>i</a:t>
            </a:r>
            <a:r>
              <a:rPr sz="2000" b="1" dirty="0">
                <a:solidFill>
                  <a:srgbClr val="0432FF"/>
                </a:solidFill>
                <a:latin typeface="Arial" panose="020B0604020202020204"/>
                <a:cs typeface="Arial" panose="020B0604020202020204"/>
              </a:rPr>
              <a:t>xel</a:t>
            </a:r>
            <a:endParaRPr sz="2000">
              <a:latin typeface="Arial" panose="020B0604020202020204"/>
              <a:cs typeface="Arial" panose="020B0604020202020204"/>
            </a:endParaRPr>
          </a:p>
        </p:txBody>
      </p:sp>
      <p:sp>
        <p:nvSpPr>
          <p:cNvPr id="73" name="object 73"/>
          <p:cNvSpPr txBox="1"/>
          <p:nvPr/>
        </p:nvSpPr>
        <p:spPr>
          <a:xfrm>
            <a:off x="7960049" y="2700932"/>
            <a:ext cx="33083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endParaRPr sz="1800">
              <a:latin typeface="Arial" panose="020B0604020202020204"/>
              <a:cs typeface="Arial" panose="020B0604020202020204"/>
            </a:endParaRPr>
          </a:p>
        </p:txBody>
      </p:sp>
      <p:sp>
        <p:nvSpPr>
          <p:cNvPr id="74" name="object 74"/>
          <p:cNvSpPr txBox="1"/>
          <p:nvPr/>
        </p:nvSpPr>
        <p:spPr>
          <a:xfrm>
            <a:off x="993140" y="2988262"/>
            <a:ext cx="6976109" cy="1467485"/>
          </a:xfrm>
          <a:prstGeom prst="rect">
            <a:avLst/>
          </a:prstGeom>
        </p:spPr>
        <p:txBody>
          <a:bodyPr vert="horz" wrap="square" lIns="0" tIns="12700" rIns="0" bIns="0" rtlCol="0">
            <a:spAutoFit/>
          </a:bodyPr>
          <a:lstStyle/>
          <a:p>
            <a:pPr marL="88265">
              <a:lnSpc>
                <a:spcPct val="100000"/>
              </a:lnSpc>
              <a:spcBef>
                <a:spcPts val="100"/>
              </a:spcBef>
            </a:pPr>
            <a:r>
              <a:rPr sz="2000" b="1" spc="-10" dirty="0">
                <a:solidFill>
                  <a:srgbClr val="008000"/>
                </a:solidFill>
                <a:latin typeface="Arial" panose="020B0604020202020204"/>
                <a:cs typeface="Arial" panose="020B0604020202020204"/>
              </a:rPr>
              <a:t>Weight</a:t>
            </a:r>
            <a:endParaRPr sz="2000">
              <a:latin typeface="Arial" panose="020B0604020202020204"/>
              <a:cs typeface="Arial" panose="020B0604020202020204"/>
            </a:endParaRPr>
          </a:p>
          <a:p>
            <a:pPr>
              <a:lnSpc>
                <a:spcPct val="100000"/>
              </a:lnSpc>
              <a:spcBef>
                <a:spcPts val="35"/>
              </a:spcBef>
            </a:pPr>
            <a:endParaRPr sz="2500">
              <a:latin typeface="Arial" panose="020B0604020202020204"/>
              <a:cs typeface="Arial" panose="020B0604020202020204"/>
            </a:endParaRPr>
          </a:p>
          <a:p>
            <a:pPr marL="298450" indent="-285750">
              <a:lnSpc>
                <a:spcPct val="100000"/>
              </a:lnSpc>
              <a:spcBef>
                <a:spcPts val="5"/>
              </a:spcBef>
              <a:buFont typeface="Arial" panose="020B0604020202020204"/>
              <a:buChar char="•"/>
              <a:tabLst>
                <a:tab pos="297815" algn="l"/>
                <a:tab pos="298450" algn="l"/>
              </a:tabLst>
            </a:pPr>
            <a:r>
              <a:rPr sz="2400" b="1" spc="-5" dirty="0">
                <a:latin typeface="Arial" panose="020B0604020202020204"/>
                <a:cs typeface="Arial" panose="020B0604020202020204"/>
              </a:rPr>
              <a:t>Minimize </a:t>
            </a:r>
            <a:r>
              <a:rPr sz="2400" b="1" spc="-5" dirty="0">
                <a:solidFill>
                  <a:srgbClr val="008000"/>
                </a:solidFill>
                <a:latin typeface="Arial" panose="020B0604020202020204"/>
                <a:cs typeface="Arial" panose="020B0604020202020204"/>
              </a:rPr>
              <a:t>weight </a:t>
            </a:r>
            <a:r>
              <a:rPr sz="2400" dirty="0">
                <a:latin typeface="Arial" panose="020B0604020202020204"/>
                <a:cs typeface="Arial" panose="020B0604020202020204"/>
              </a:rPr>
              <a:t>read energy</a:t>
            </a:r>
            <a:r>
              <a:rPr sz="2400" spc="-5" dirty="0">
                <a:latin typeface="Arial" panose="020B0604020202020204"/>
                <a:cs typeface="Arial" panose="020B0604020202020204"/>
              </a:rPr>
              <a:t> consumption</a:t>
            </a:r>
            <a:endParaRPr sz="2400">
              <a:latin typeface="Arial" panose="020B0604020202020204"/>
              <a:cs typeface="Arial" panose="020B0604020202020204"/>
            </a:endParaRPr>
          </a:p>
          <a:p>
            <a:pPr marL="469900">
              <a:lnSpc>
                <a:spcPct val="100000"/>
              </a:lnSpc>
              <a:spcBef>
                <a:spcPts val="520"/>
              </a:spcBef>
              <a:tabLst>
                <a:tab pos="812165" algn="l"/>
              </a:tabLst>
            </a:pPr>
            <a:r>
              <a:rPr sz="2200" dirty="0">
                <a:latin typeface="Arial" panose="020B0604020202020204"/>
                <a:cs typeface="Arial" panose="020B0604020202020204"/>
              </a:rPr>
              <a:t>−	maximize </a:t>
            </a:r>
            <a:r>
              <a:rPr sz="2200" spc="-5" dirty="0">
                <a:latin typeface="Arial" panose="020B0604020202020204"/>
                <a:cs typeface="Arial" panose="020B0604020202020204"/>
              </a:rPr>
              <a:t>convolutional </a:t>
            </a:r>
            <a:r>
              <a:rPr sz="2200" dirty="0">
                <a:latin typeface="Arial" panose="020B0604020202020204"/>
                <a:cs typeface="Arial" panose="020B0604020202020204"/>
              </a:rPr>
              <a:t>and </a:t>
            </a:r>
            <a:r>
              <a:rPr sz="2200" spc="-5" dirty="0">
                <a:latin typeface="Arial" panose="020B0604020202020204"/>
                <a:cs typeface="Arial" panose="020B0604020202020204"/>
              </a:rPr>
              <a:t>filter </a:t>
            </a:r>
            <a:r>
              <a:rPr sz="2200" dirty="0">
                <a:latin typeface="Arial" panose="020B0604020202020204"/>
                <a:cs typeface="Arial" panose="020B0604020202020204"/>
              </a:rPr>
              <a:t>reuse of</a:t>
            </a:r>
            <a:r>
              <a:rPr sz="2200" spc="5" dirty="0">
                <a:latin typeface="Arial" panose="020B0604020202020204"/>
                <a:cs typeface="Arial" panose="020B0604020202020204"/>
              </a:rPr>
              <a:t> </a:t>
            </a:r>
            <a:r>
              <a:rPr sz="2200" spc="-5" dirty="0">
                <a:latin typeface="Arial" panose="020B0604020202020204"/>
                <a:cs typeface="Arial" panose="020B0604020202020204"/>
              </a:rPr>
              <a:t>weights</a:t>
            </a:r>
            <a:endParaRPr sz="2200">
              <a:latin typeface="Arial" panose="020B0604020202020204"/>
              <a:cs typeface="Arial" panose="020B0604020202020204"/>
            </a:endParaRPr>
          </a:p>
        </p:txBody>
      </p:sp>
      <p:sp>
        <p:nvSpPr>
          <p:cNvPr id="75" name="object 75"/>
          <p:cNvSpPr/>
          <p:nvPr/>
        </p:nvSpPr>
        <p:spPr>
          <a:xfrm>
            <a:off x="1311901" y="2431429"/>
            <a:ext cx="393576" cy="208279"/>
          </a:xfrm>
          <a:prstGeom prst="rect">
            <a:avLst/>
          </a:prstGeom>
          <a:blipFill>
            <a:blip r:embed="rId1" cstate="print"/>
            <a:stretch>
              <a:fillRect/>
            </a:stretch>
          </a:blipFill>
        </p:spPr>
        <p:txBody>
          <a:bodyPr wrap="square" lIns="0" tIns="0" rIns="0" bIns="0" rtlCol="0"/>
          <a:lstStyle/>
          <a:p/>
        </p:txBody>
      </p:sp>
      <p:sp>
        <p:nvSpPr>
          <p:cNvPr id="76" name="object 76"/>
          <p:cNvSpPr/>
          <p:nvPr/>
        </p:nvSpPr>
        <p:spPr>
          <a:xfrm>
            <a:off x="2185869" y="2431429"/>
            <a:ext cx="393576" cy="208279"/>
          </a:xfrm>
          <a:prstGeom prst="rect">
            <a:avLst/>
          </a:prstGeom>
          <a:blipFill>
            <a:blip r:embed="rId1" cstate="print"/>
            <a:stretch>
              <a:fillRect/>
            </a:stretch>
          </a:blipFill>
        </p:spPr>
        <p:txBody>
          <a:bodyPr wrap="square" lIns="0" tIns="0" rIns="0" bIns="0" rtlCol="0"/>
          <a:lstStyle/>
          <a:p/>
        </p:txBody>
      </p:sp>
      <p:sp>
        <p:nvSpPr>
          <p:cNvPr id="77" name="object 77"/>
          <p:cNvSpPr/>
          <p:nvPr/>
        </p:nvSpPr>
        <p:spPr>
          <a:xfrm>
            <a:off x="3059838" y="2431429"/>
            <a:ext cx="393576" cy="208279"/>
          </a:xfrm>
          <a:prstGeom prst="rect">
            <a:avLst/>
          </a:prstGeom>
          <a:blipFill>
            <a:blip r:embed="rId1" cstate="print"/>
            <a:stretch>
              <a:fillRect/>
            </a:stretch>
          </a:blipFill>
        </p:spPr>
        <p:txBody>
          <a:bodyPr wrap="square" lIns="0" tIns="0" rIns="0" bIns="0" rtlCol="0"/>
          <a:lstStyle/>
          <a:p/>
        </p:txBody>
      </p:sp>
      <p:sp>
        <p:nvSpPr>
          <p:cNvPr id="78" name="object 78"/>
          <p:cNvSpPr/>
          <p:nvPr/>
        </p:nvSpPr>
        <p:spPr>
          <a:xfrm>
            <a:off x="3933807" y="2431429"/>
            <a:ext cx="393576" cy="208279"/>
          </a:xfrm>
          <a:prstGeom prst="rect">
            <a:avLst/>
          </a:prstGeom>
          <a:blipFill>
            <a:blip r:embed="rId2" cstate="print"/>
            <a:stretch>
              <a:fillRect/>
            </a:stretch>
          </a:blipFill>
        </p:spPr>
        <p:txBody>
          <a:bodyPr wrap="square" lIns="0" tIns="0" rIns="0" bIns="0" rtlCol="0"/>
          <a:lstStyle/>
          <a:p/>
        </p:txBody>
      </p:sp>
      <p:sp>
        <p:nvSpPr>
          <p:cNvPr id="79" name="object 79"/>
          <p:cNvSpPr/>
          <p:nvPr/>
        </p:nvSpPr>
        <p:spPr>
          <a:xfrm>
            <a:off x="4812191" y="2431429"/>
            <a:ext cx="393576" cy="208279"/>
          </a:xfrm>
          <a:prstGeom prst="rect">
            <a:avLst/>
          </a:prstGeom>
          <a:blipFill>
            <a:blip r:embed="rId2" cstate="print"/>
            <a:stretch>
              <a:fillRect/>
            </a:stretch>
          </a:blipFill>
        </p:spPr>
        <p:txBody>
          <a:bodyPr wrap="square" lIns="0" tIns="0" rIns="0" bIns="0" rtlCol="0"/>
          <a:lstStyle/>
          <a:p/>
        </p:txBody>
      </p:sp>
      <p:sp>
        <p:nvSpPr>
          <p:cNvPr id="80" name="object 80"/>
          <p:cNvSpPr/>
          <p:nvPr/>
        </p:nvSpPr>
        <p:spPr>
          <a:xfrm>
            <a:off x="5686159" y="2431429"/>
            <a:ext cx="393576" cy="208279"/>
          </a:xfrm>
          <a:prstGeom prst="rect">
            <a:avLst/>
          </a:prstGeom>
          <a:blipFill>
            <a:blip r:embed="rId1" cstate="print"/>
            <a:stretch>
              <a:fillRect/>
            </a:stretch>
          </a:blipFill>
        </p:spPr>
        <p:txBody>
          <a:bodyPr wrap="square" lIns="0" tIns="0" rIns="0" bIns="0" rtlCol="0"/>
          <a:lstStyle/>
          <a:p/>
        </p:txBody>
      </p:sp>
      <p:sp>
        <p:nvSpPr>
          <p:cNvPr id="81" name="object 81"/>
          <p:cNvSpPr/>
          <p:nvPr/>
        </p:nvSpPr>
        <p:spPr>
          <a:xfrm>
            <a:off x="6560127" y="2431429"/>
            <a:ext cx="393578" cy="208279"/>
          </a:xfrm>
          <a:prstGeom prst="rect">
            <a:avLst/>
          </a:prstGeom>
          <a:blipFill>
            <a:blip r:embed="rId2" cstate="print"/>
            <a:stretch>
              <a:fillRect/>
            </a:stretch>
          </a:blipFill>
        </p:spPr>
        <p:txBody>
          <a:bodyPr wrap="square" lIns="0" tIns="0" rIns="0" bIns="0" rtlCol="0"/>
          <a:lstStyle/>
          <a:p/>
        </p:txBody>
      </p:sp>
      <p:sp>
        <p:nvSpPr>
          <p:cNvPr id="82" name="object 82"/>
          <p:cNvSpPr/>
          <p:nvPr/>
        </p:nvSpPr>
        <p:spPr>
          <a:xfrm>
            <a:off x="7434099" y="2431429"/>
            <a:ext cx="393577" cy="208279"/>
          </a:xfrm>
          <a:prstGeom prst="rect">
            <a:avLst/>
          </a:prstGeom>
          <a:blipFill>
            <a:blip r:embed="rId2" cstate="print"/>
            <a:stretch>
              <a:fillRect/>
            </a:stretch>
          </a:blipFill>
        </p:spPr>
        <p:txBody>
          <a:bodyPr wrap="square" lIns="0" tIns="0" rIns="0" bIns="0" rtlCol="0"/>
          <a:lstStyle/>
          <a:p/>
        </p:txBody>
      </p:sp>
      <p:sp>
        <p:nvSpPr>
          <p:cNvPr id="83" name="object 83"/>
          <p:cNvSpPr txBox="1"/>
          <p:nvPr/>
        </p:nvSpPr>
        <p:spPr>
          <a:xfrm>
            <a:off x="320741" y="404079"/>
            <a:ext cx="194945" cy="196850"/>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6</a:t>
            </a:r>
            <a:endParaRPr sz="1200">
              <a:latin typeface="Arial" panose="020B0604020202020204"/>
              <a:cs typeface="Arial" panose="020B0604020202020204"/>
            </a:endParaRPr>
          </a:p>
        </p:txBody>
      </p:sp>
      <p:sp>
        <p:nvSpPr>
          <p:cNvPr id="84" name="文本框 83"/>
          <p:cNvSpPr txBox="1"/>
          <p:nvPr/>
        </p:nvSpPr>
        <p:spPr>
          <a:xfrm>
            <a:off x="1120775" y="5997575"/>
            <a:ext cx="4477385" cy="368300"/>
          </a:xfrm>
          <a:prstGeom prst="rect">
            <a:avLst/>
          </a:prstGeom>
          <a:noFill/>
        </p:spPr>
        <p:txBody>
          <a:bodyPr wrap="none" rtlCol="0" anchor="t">
            <a:spAutoFit/>
          </a:bodyPr>
          <a:p>
            <a:r>
              <a:rPr u="heavy" spc="-5" dirty="0">
                <a:uFill>
                  <a:solidFill>
                    <a:srgbClr val="002060"/>
                  </a:solidFill>
                </a:uFill>
                <a:latin typeface="Verdana" panose="020B0604030504040204"/>
                <a:cs typeface="Verdana" panose="020B0604030504040204"/>
                <a:sym typeface="+mn-ea"/>
              </a:rPr>
              <a:t> </a:t>
            </a:r>
            <a:r>
              <a:rPr b="1" u="heavy" spc="-5" dirty="0">
                <a:uFill>
                  <a:solidFill>
                    <a:srgbClr val="002060"/>
                  </a:solidFill>
                </a:uFill>
                <a:latin typeface="Verdana" panose="020B0604030504040204"/>
                <a:cs typeface="Verdana" panose="020B0604030504040204"/>
                <a:sym typeface="+mn-ea"/>
              </a:rPr>
              <a:t>TPU </a:t>
            </a:r>
            <a:r>
              <a:rPr u="heavy" spc="-5" dirty="0">
                <a:uFill>
                  <a:solidFill>
                    <a:srgbClr val="002060"/>
                  </a:solidFill>
                </a:uFill>
                <a:latin typeface="Verdana" panose="020B0604030504040204"/>
                <a:cs typeface="Verdana" panose="020B0604030504040204"/>
                <a:sym typeface="+mn-ea"/>
              </a:rPr>
              <a:t>[</a:t>
            </a:r>
            <a:r>
              <a:rPr b="1" u="heavy" spc="-5" dirty="0">
                <a:uFill>
                  <a:solidFill>
                    <a:srgbClr val="002060"/>
                  </a:solidFill>
                </a:uFill>
                <a:latin typeface="Verdana" panose="020B0604030504040204"/>
                <a:cs typeface="Verdana" panose="020B0604030504040204"/>
                <a:sym typeface="+mn-ea"/>
              </a:rPr>
              <a:t>Jouppi</a:t>
            </a:r>
            <a:r>
              <a:rPr u="heavy" spc="-5" dirty="0">
                <a:uFill>
                  <a:solidFill>
                    <a:srgbClr val="002060"/>
                  </a:solidFill>
                </a:uFill>
                <a:latin typeface="Verdana" panose="020B0604030504040204"/>
                <a:cs typeface="Verdana" panose="020B0604030504040204"/>
                <a:sym typeface="+mn-ea"/>
              </a:rPr>
              <a:t>, </a:t>
            </a:r>
            <a:r>
              <a:rPr i="1" u="heavy" spc="-5" dirty="0">
                <a:uFill>
                  <a:solidFill>
                    <a:srgbClr val="002060"/>
                  </a:solidFill>
                </a:uFill>
                <a:latin typeface="Verdana" panose="020B0604030504040204"/>
                <a:cs typeface="Verdana" panose="020B0604030504040204"/>
                <a:sym typeface="+mn-ea"/>
              </a:rPr>
              <a:t>ISCA </a:t>
            </a:r>
            <a:r>
              <a:rPr u="heavy" dirty="0">
                <a:uFill>
                  <a:solidFill>
                    <a:srgbClr val="002060"/>
                  </a:solidFill>
                </a:uFill>
                <a:latin typeface="Verdana" panose="020B0604030504040204"/>
                <a:cs typeface="Verdana" panose="020B0604030504040204"/>
                <a:sym typeface="+mn-ea"/>
              </a:rPr>
              <a:t>2017],</a:t>
            </a:r>
            <a:r>
              <a:rPr u="heavy" spc="-25" dirty="0">
                <a:uFill>
                  <a:solidFill>
                    <a:srgbClr val="002060"/>
                  </a:solidFill>
                </a:uFill>
                <a:latin typeface="Verdana" panose="020B0604030504040204"/>
                <a:cs typeface="Verdana" panose="020B0604030504040204"/>
                <a:sym typeface="+mn-ea"/>
              </a:rPr>
              <a:t>   </a:t>
            </a:r>
            <a:r>
              <a:rPr b="1" u="heavy" spc="-5" dirty="0">
                <a:uFill>
                  <a:solidFill>
                    <a:srgbClr val="002060"/>
                  </a:solidFill>
                </a:uFill>
                <a:latin typeface="Verdana" panose="020B0604030504040204"/>
                <a:cs typeface="Verdana" panose="020B0604030504040204"/>
                <a:sym typeface="+mn-ea"/>
              </a:rPr>
              <a:t>NVDLA</a:t>
            </a:r>
            <a:endParaRPr lang="zh-CN" altLang="en-US"/>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sz="3600" spc="-10" dirty="0">
                <a:solidFill>
                  <a:srgbClr val="00294D"/>
                </a:solidFill>
                <a:latin typeface="Calibri" panose="020F0502020204030204"/>
                <a:cs typeface="Calibri" panose="020F0502020204030204"/>
              </a:rPr>
              <a:t>TPU: Dataflow</a:t>
            </a:r>
            <a:r>
              <a:rPr lang="en-US" altLang="zh-CN" dirty="0"/>
              <a:t> </a:t>
            </a:r>
            <a:endParaRPr lang="zh-CN" altLang="en-US" dirty="0"/>
          </a:p>
        </p:txBody>
      </p:sp>
      <p:sp>
        <p:nvSpPr>
          <p:cNvPr id="3" name="灯片编号占位符 2"/>
          <p:cNvSpPr>
            <a:spLocks noGrp="1"/>
          </p:cNvSpPr>
          <p:nvPr>
            <p:ph type="sldNum" sz="quarter" idx="12"/>
          </p:nvPr>
        </p:nvSpPr>
        <p:spPr/>
        <p:txBody>
          <a:bodyPr/>
          <a:p>
            <a:fld id="{CFFA3EF1-16E3-4576-99D1-800592528CA1}" type="slidenum">
              <a:rPr lang="zh-TW" altLang="en-US" smtClean="0"/>
            </a:fld>
            <a:endParaRPr lang="zh-TW" altLang="en-US"/>
          </a:p>
        </p:txBody>
      </p:sp>
      <p:pic>
        <p:nvPicPr>
          <p:cNvPr id="7" name="图片 6"/>
          <p:cNvPicPr>
            <a:picLocks noChangeAspect="1"/>
          </p:cNvPicPr>
          <p:nvPr/>
        </p:nvPicPr>
        <p:blipFill>
          <a:blip r:embed="rId1"/>
          <a:stretch>
            <a:fillRect/>
          </a:stretch>
        </p:blipFill>
        <p:spPr>
          <a:xfrm>
            <a:off x="2855595" y="1637665"/>
            <a:ext cx="3717290" cy="35820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Network Pruning</a:t>
            </a:r>
            <a:r>
              <a:rPr lang="en-US" altLang="zh-TW" dirty="0"/>
              <a:t> </a:t>
            </a:r>
            <a:endParaRPr lang="zh-TW" altLang="en-US" dirty="0"/>
          </a:p>
        </p:txBody>
      </p:sp>
      <p:sp>
        <p:nvSpPr>
          <p:cNvPr id="4" name="矩形: 圓角 3"/>
          <p:cNvSpPr/>
          <p:nvPr/>
        </p:nvSpPr>
        <p:spPr>
          <a:xfrm>
            <a:off x="5949104" y="465406"/>
            <a:ext cx="1972019" cy="72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Pre-trained</a:t>
            </a:r>
            <a:endParaRPr lang="en-US" altLang="zh-TW" sz="2400" dirty="0"/>
          </a:p>
          <a:p>
            <a:pPr algn="ctr"/>
            <a:r>
              <a:rPr lang="en-US" altLang="zh-TW" sz="2400" dirty="0"/>
              <a:t>Network</a:t>
            </a:r>
            <a:endParaRPr lang="zh-TW" altLang="en-US" sz="2400" dirty="0"/>
          </a:p>
        </p:txBody>
      </p:sp>
      <p:sp>
        <p:nvSpPr>
          <p:cNvPr id="5" name="矩形: 圓角 4"/>
          <p:cNvSpPr/>
          <p:nvPr/>
        </p:nvSpPr>
        <p:spPr>
          <a:xfrm>
            <a:off x="5949106" y="1587203"/>
            <a:ext cx="1972019" cy="72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Evaluate the Importance</a:t>
            </a:r>
            <a:endParaRPr lang="zh-TW" altLang="en-US" sz="2400" dirty="0"/>
          </a:p>
        </p:txBody>
      </p:sp>
      <p:sp>
        <p:nvSpPr>
          <p:cNvPr id="6" name="矩形: 圓角 5"/>
          <p:cNvSpPr/>
          <p:nvPr/>
        </p:nvSpPr>
        <p:spPr>
          <a:xfrm>
            <a:off x="5949105" y="2709000"/>
            <a:ext cx="1972019" cy="72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Remove</a:t>
            </a:r>
            <a:endParaRPr lang="zh-TW" altLang="en-US" sz="2400" dirty="0"/>
          </a:p>
        </p:txBody>
      </p:sp>
      <p:sp>
        <p:nvSpPr>
          <p:cNvPr id="7" name="矩形: 圓角 6"/>
          <p:cNvSpPr/>
          <p:nvPr/>
        </p:nvSpPr>
        <p:spPr>
          <a:xfrm>
            <a:off x="5949105" y="3830797"/>
            <a:ext cx="1972019" cy="72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Fine-tune</a:t>
            </a:r>
            <a:endParaRPr lang="zh-TW" altLang="en-US" sz="2400" dirty="0"/>
          </a:p>
        </p:txBody>
      </p:sp>
      <p:sp>
        <p:nvSpPr>
          <p:cNvPr id="8" name="矩形: 圓角 7"/>
          <p:cNvSpPr/>
          <p:nvPr/>
        </p:nvSpPr>
        <p:spPr>
          <a:xfrm>
            <a:off x="5949105" y="4952596"/>
            <a:ext cx="1972019" cy="720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Are you happy?</a:t>
            </a:r>
            <a:endParaRPr lang="zh-TW" altLang="en-US" sz="2400" dirty="0"/>
          </a:p>
        </p:txBody>
      </p:sp>
      <p:sp>
        <p:nvSpPr>
          <p:cNvPr id="9" name="文字方塊 8"/>
          <p:cNvSpPr txBox="1"/>
          <p:nvPr/>
        </p:nvSpPr>
        <p:spPr>
          <a:xfrm>
            <a:off x="5644302" y="6161761"/>
            <a:ext cx="2599981" cy="461665"/>
          </a:xfrm>
          <a:prstGeom prst="rect">
            <a:avLst/>
          </a:prstGeom>
          <a:noFill/>
        </p:spPr>
        <p:txBody>
          <a:bodyPr wrap="square" rtlCol="0">
            <a:spAutoFit/>
          </a:bodyPr>
          <a:lstStyle/>
          <a:p>
            <a:pPr algn="ctr"/>
            <a:r>
              <a:rPr lang="en-US" altLang="zh-TW" sz="2400" dirty="0"/>
              <a:t>Smaller Network</a:t>
            </a:r>
            <a:endParaRPr lang="zh-TW" altLang="en-US" sz="2400" dirty="0"/>
          </a:p>
        </p:txBody>
      </p:sp>
      <p:cxnSp>
        <p:nvCxnSpPr>
          <p:cNvPr id="11" name="直線單箭頭接點 10"/>
          <p:cNvCxnSpPr/>
          <p:nvPr/>
        </p:nvCxnSpPr>
        <p:spPr>
          <a:xfrm>
            <a:off x="6940626" y="1216186"/>
            <a:ext cx="0" cy="3600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3" name="直線單箭頭接點 12"/>
          <p:cNvCxnSpPr/>
          <p:nvPr/>
        </p:nvCxnSpPr>
        <p:spPr>
          <a:xfrm>
            <a:off x="6944293" y="2318220"/>
            <a:ext cx="0" cy="3600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4" name="直線單箭頭接點 13"/>
          <p:cNvCxnSpPr/>
          <p:nvPr/>
        </p:nvCxnSpPr>
        <p:spPr>
          <a:xfrm>
            <a:off x="6944293" y="3429000"/>
            <a:ext cx="0" cy="3600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6" name="直線單箭頭接點 15"/>
          <p:cNvCxnSpPr/>
          <p:nvPr/>
        </p:nvCxnSpPr>
        <p:spPr>
          <a:xfrm>
            <a:off x="6944293" y="4550797"/>
            <a:ext cx="0" cy="3600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7" name="直線單箭頭接點 16"/>
          <p:cNvCxnSpPr/>
          <p:nvPr/>
        </p:nvCxnSpPr>
        <p:spPr>
          <a:xfrm>
            <a:off x="6944293" y="5694630"/>
            <a:ext cx="0" cy="4680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9" name="直線單箭頭接點 18"/>
          <p:cNvCxnSpPr/>
          <p:nvPr/>
        </p:nvCxnSpPr>
        <p:spPr>
          <a:xfrm>
            <a:off x="5049391" y="1914782"/>
            <a:ext cx="0" cy="3397814"/>
          </a:xfrm>
          <a:prstGeom prst="straightConnector1">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20" name="文字方塊 19"/>
          <p:cNvSpPr txBox="1"/>
          <p:nvPr/>
        </p:nvSpPr>
        <p:spPr>
          <a:xfrm>
            <a:off x="6988360" y="5656478"/>
            <a:ext cx="782198" cy="461665"/>
          </a:xfrm>
          <a:prstGeom prst="rect">
            <a:avLst/>
          </a:prstGeom>
          <a:noFill/>
        </p:spPr>
        <p:txBody>
          <a:bodyPr wrap="square" rtlCol="0">
            <a:spAutoFit/>
          </a:bodyPr>
          <a:lstStyle/>
          <a:p>
            <a:r>
              <a:rPr lang="en-US" altLang="zh-TW" sz="2400" dirty="0"/>
              <a:t>yes</a:t>
            </a:r>
            <a:endParaRPr lang="zh-TW" altLang="en-US" sz="2400" dirty="0"/>
          </a:p>
        </p:txBody>
      </p:sp>
      <p:cxnSp>
        <p:nvCxnSpPr>
          <p:cNvPr id="21" name="直線單箭頭接點 20"/>
          <p:cNvCxnSpPr/>
          <p:nvPr/>
        </p:nvCxnSpPr>
        <p:spPr>
          <a:xfrm flipH="1">
            <a:off x="5049391" y="5312596"/>
            <a:ext cx="888696" cy="0"/>
          </a:xfrm>
          <a:prstGeom prst="straightConnector1">
            <a:avLst/>
          </a:prstGeom>
          <a:ln w="57150">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3" name="直線單箭頭接點 22"/>
          <p:cNvCxnSpPr/>
          <p:nvPr/>
        </p:nvCxnSpPr>
        <p:spPr>
          <a:xfrm>
            <a:off x="5073206" y="1914782"/>
            <a:ext cx="888696" cy="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5" name="文字方塊 24"/>
          <p:cNvSpPr txBox="1"/>
          <p:nvPr/>
        </p:nvSpPr>
        <p:spPr>
          <a:xfrm>
            <a:off x="5262382" y="4858024"/>
            <a:ext cx="782198" cy="461665"/>
          </a:xfrm>
          <a:prstGeom prst="rect">
            <a:avLst/>
          </a:prstGeom>
          <a:noFill/>
        </p:spPr>
        <p:txBody>
          <a:bodyPr wrap="square" rtlCol="0">
            <a:spAutoFit/>
          </a:bodyPr>
          <a:lstStyle/>
          <a:p>
            <a:r>
              <a:rPr lang="en-US" altLang="zh-TW" sz="2400" dirty="0"/>
              <a:t>no</a:t>
            </a:r>
            <a:endParaRPr lang="zh-TW" altLang="en-US" sz="2400" dirty="0"/>
          </a:p>
        </p:txBody>
      </p:sp>
      <p:sp>
        <p:nvSpPr>
          <p:cNvPr id="26" name="文字方塊 25"/>
          <p:cNvSpPr txBox="1"/>
          <p:nvPr/>
        </p:nvSpPr>
        <p:spPr>
          <a:xfrm>
            <a:off x="350789" y="1474402"/>
            <a:ext cx="4022425"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Importance of a weight:</a:t>
            </a:r>
            <a:endParaRPr lang="zh-TW" altLang="en-US" sz="2400" dirty="0"/>
          </a:p>
        </p:txBody>
      </p:sp>
      <p:sp>
        <p:nvSpPr>
          <p:cNvPr id="27" name="文字方塊 26"/>
          <p:cNvSpPr txBox="1"/>
          <p:nvPr/>
        </p:nvSpPr>
        <p:spPr>
          <a:xfrm>
            <a:off x="2233879" y="2035733"/>
            <a:ext cx="2139341" cy="461665"/>
          </a:xfrm>
          <a:prstGeom prst="rect">
            <a:avLst/>
          </a:prstGeom>
          <a:noFill/>
        </p:spPr>
        <p:txBody>
          <a:bodyPr wrap="square" rtlCol="0">
            <a:spAutoFit/>
          </a:bodyPr>
          <a:lstStyle/>
          <a:p>
            <a:r>
              <a:rPr lang="en-US" altLang="zh-TW" sz="2400" dirty="0"/>
              <a:t>L1, L2 ……</a:t>
            </a:r>
            <a:endParaRPr lang="zh-TW" altLang="en-US" sz="2400" dirty="0"/>
          </a:p>
        </p:txBody>
      </p:sp>
      <p:sp>
        <p:nvSpPr>
          <p:cNvPr id="28" name="文字方塊 27"/>
          <p:cNvSpPr txBox="1"/>
          <p:nvPr/>
        </p:nvSpPr>
        <p:spPr>
          <a:xfrm>
            <a:off x="350789" y="2531187"/>
            <a:ext cx="3810393" cy="461665"/>
          </a:xfrm>
          <a:prstGeom prst="rect">
            <a:avLst/>
          </a:prstGeom>
          <a:noFill/>
        </p:spPr>
        <p:txBody>
          <a:bodyPr wrap="square" rtlCol="0">
            <a:spAutoFit/>
          </a:bodyPr>
          <a:lstStyle/>
          <a:p>
            <a:pPr marL="342900" indent="-342900">
              <a:buFont typeface="Arial" panose="020B0604020202020204" pitchFamily="34" charset="0"/>
              <a:buChar char="•"/>
            </a:pPr>
            <a:r>
              <a:rPr lang="en-US" altLang="zh-TW" sz="2400" dirty="0"/>
              <a:t>Importance of a neuron:</a:t>
            </a:r>
            <a:endParaRPr lang="zh-TW" altLang="en-US" sz="2400" dirty="0"/>
          </a:p>
        </p:txBody>
      </p:sp>
      <p:sp>
        <p:nvSpPr>
          <p:cNvPr id="29" name="矩形 28"/>
          <p:cNvSpPr/>
          <p:nvPr/>
        </p:nvSpPr>
        <p:spPr>
          <a:xfrm>
            <a:off x="1051486" y="3008325"/>
            <a:ext cx="4286819" cy="830997"/>
          </a:xfrm>
          <a:prstGeom prst="rect">
            <a:avLst/>
          </a:prstGeom>
        </p:spPr>
        <p:txBody>
          <a:bodyPr wrap="square">
            <a:spAutoFit/>
          </a:bodyPr>
          <a:lstStyle/>
          <a:p>
            <a:r>
              <a:rPr lang="en-US" altLang="zh-TW" sz="2400" dirty="0">
                <a:solidFill>
                  <a:srgbClr val="333333"/>
                </a:solidFill>
              </a:rPr>
              <a:t>the number of times it wasn’t zero on a given data set ……</a:t>
            </a:r>
            <a:endParaRPr lang="zh-TW" altLang="en-US" sz="2400" dirty="0"/>
          </a:p>
        </p:txBody>
      </p:sp>
      <p:sp>
        <p:nvSpPr>
          <p:cNvPr id="30" name="矩形 29"/>
          <p:cNvSpPr/>
          <p:nvPr/>
        </p:nvSpPr>
        <p:spPr>
          <a:xfrm>
            <a:off x="350790" y="3928644"/>
            <a:ext cx="4572000" cy="830997"/>
          </a:xfrm>
          <a:prstGeom prst="rect">
            <a:avLst/>
          </a:prstGeom>
        </p:spPr>
        <p:txBody>
          <a:bodyPr>
            <a:spAutoFit/>
          </a:bodyPr>
          <a:lstStyle/>
          <a:p>
            <a:pPr marL="342900" indent="-342900">
              <a:buFont typeface="Arial" panose="020B0604020202020204" pitchFamily="34" charset="0"/>
              <a:buChar char="•"/>
            </a:pPr>
            <a:r>
              <a:rPr lang="en-US" altLang="zh-TW" sz="2400" dirty="0">
                <a:solidFill>
                  <a:srgbClr val="333333"/>
                </a:solidFill>
              </a:rPr>
              <a:t>After pruning, the accuracy will drop (hopefully not too much)</a:t>
            </a:r>
            <a:endParaRPr lang="zh-TW" altLang="en-US" sz="2400" dirty="0"/>
          </a:p>
        </p:txBody>
      </p:sp>
      <p:sp>
        <p:nvSpPr>
          <p:cNvPr id="31" name="矩形 30"/>
          <p:cNvSpPr/>
          <p:nvPr/>
        </p:nvSpPr>
        <p:spPr>
          <a:xfrm>
            <a:off x="350790" y="4823377"/>
            <a:ext cx="4572000" cy="830997"/>
          </a:xfrm>
          <a:prstGeom prst="rect">
            <a:avLst/>
          </a:prstGeom>
        </p:spPr>
        <p:txBody>
          <a:bodyPr>
            <a:spAutoFit/>
          </a:bodyPr>
          <a:lstStyle/>
          <a:p>
            <a:pPr marL="342900" indent="-342900">
              <a:buFont typeface="Arial" panose="020B0604020202020204" pitchFamily="34" charset="0"/>
              <a:buChar char="•"/>
            </a:pPr>
            <a:r>
              <a:rPr lang="en-US" altLang="zh-TW" sz="2400" dirty="0">
                <a:solidFill>
                  <a:srgbClr val="333333"/>
                </a:solidFill>
              </a:rPr>
              <a:t>Fine-tuning on training data for recover</a:t>
            </a:r>
            <a:endParaRPr lang="zh-TW" altLang="en-US" sz="2400" dirty="0"/>
          </a:p>
        </p:txBody>
      </p:sp>
      <p:sp>
        <p:nvSpPr>
          <p:cNvPr id="32" name="矩形 31"/>
          <p:cNvSpPr/>
          <p:nvPr/>
        </p:nvSpPr>
        <p:spPr>
          <a:xfrm>
            <a:off x="350790" y="5688338"/>
            <a:ext cx="4572000" cy="830997"/>
          </a:xfrm>
          <a:prstGeom prst="rect">
            <a:avLst/>
          </a:prstGeom>
        </p:spPr>
        <p:txBody>
          <a:bodyPr>
            <a:spAutoFit/>
          </a:bodyPr>
          <a:lstStyle/>
          <a:p>
            <a:pPr marL="342900" indent="-342900">
              <a:buFont typeface="Arial" panose="020B0604020202020204" pitchFamily="34" charset="0"/>
              <a:buChar char="•"/>
            </a:pPr>
            <a:r>
              <a:rPr lang="en-US" altLang="zh-TW" sz="2400" dirty="0">
                <a:solidFill>
                  <a:srgbClr val="333333"/>
                </a:solidFill>
              </a:rPr>
              <a:t>Don’t prune too much at once, or the network won’t recover.</a:t>
            </a:r>
            <a:endParaRPr lang="en-US" altLang="zh-TW" sz="2400" dirty="0">
              <a:solidFill>
                <a:srgbClr val="333333"/>
              </a:solidFill>
            </a:endParaRPr>
          </a:p>
        </p:txBody>
      </p:sp>
      <p:sp>
        <p:nvSpPr>
          <p:cNvPr id="33" name="文字方塊 32"/>
          <p:cNvSpPr txBox="1"/>
          <p:nvPr/>
        </p:nvSpPr>
        <p:spPr>
          <a:xfrm>
            <a:off x="7715797" y="848176"/>
            <a:ext cx="992687"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large</a:t>
            </a:r>
            <a:endParaRPr lang="zh-TW" altLang="en-US" sz="2400" dirty="0"/>
          </a:p>
        </p:txBody>
      </p:sp>
      <p:sp>
        <p:nvSpPr>
          <p:cNvPr id="34" name="文字方塊 33"/>
          <p:cNvSpPr txBox="1"/>
          <p:nvPr/>
        </p:nvSpPr>
        <p:spPr>
          <a:xfrm>
            <a:off x="7590292" y="3133379"/>
            <a:ext cx="1185408"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smaller</a:t>
            </a:r>
            <a:endParaRPr lang="zh-TW" altLang="en-US" sz="2400" dirty="0"/>
          </a:p>
        </p:txBody>
      </p:sp>
      <p:sp>
        <p:nvSpPr>
          <p:cNvPr id="10" name="灯片编号占位符 9"/>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20" grpId="0"/>
      <p:bldP spid="25" grpId="0"/>
      <p:bldP spid="26" grpId="0"/>
      <p:bldP spid="27" grpId="0"/>
      <p:bldP spid="28" grpId="0"/>
      <p:bldP spid="29" grpId="0"/>
      <p:bldP spid="30" grpId="0"/>
      <p:bldP spid="31" grpId="0"/>
      <p:bldP spid="32" grpId="0"/>
      <p:bldP spid="33" grpId="0" animBg="1"/>
      <p:bldP spid="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86485" y="3731895"/>
            <a:ext cx="7081520" cy="1296035"/>
          </a:xfrm>
          <a:prstGeom prst="rect">
            <a:avLst/>
          </a:prstGeom>
        </p:spPr>
        <p:txBody>
          <a:bodyPr vert="horz" wrap="square" lIns="0" tIns="66675" rIns="0" bIns="0" rtlCol="0">
            <a:spAutoFit/>
          </a:bodyPr>
          <a:lstStyle/>
          <a:p>
            <a:pPr marL="298450" indent="-285750">
              <a:lnSpc>
                <a:spcPct val="100000"/>
              </a:lnSpc>
              <a:spcBef>
                <a:spcPts val="700"/>
              </a:spcBef>
              <a:buFont typeface="Arial" panose="020B0604020202020204"/>
              <a:buChar char="•"/>
              <a:tabLst>
                <a:tab pos="297815" algn="l"/>
                <a:tab pos="298450" algn="l"/>
              </a:tabLst>
            </a:pPr>
            <a:r>
              <a:rPr sz="1500" b="1" spc="-5" dirty="0">
                <a:latin typeface="Verdana" panose="020B0604030504040204"/>
                <a:cs typeface="Verdana" panose="020B0604030504040204"/>
              </a:rPr>
              <a:t>Minimize </a:t>
            </a:r>
            <a:r>
              <a:rPr sz="1500" b="1" spc="-5" dirty="0">
                <a:solidFill>
                  <a:srgbClr val="0432FF"/>
                </a:solidFill>
                <a:latin typeface="Verdana" panose="020B0604030504040204"/>
                <a:cs typeface="Verdana" panose="020B0604030504040204"/>
              </a:rPr>
              <a:t>activation </a:t>
            </a:r>
            <a:r>
              <a:rPr sz="1500" spc="-5" dirty="0">
                <a:latin typeface="Verdana" panose="020B0604030504040204"/>
                <a:cs typeface="Verdana" panose="020B0604030504040204"/>
              </a:rPr>
              <a:t>read energy</a:t>
            </a:r>
            <a:r>
              <a:rPr sz="1500" spc="35" dirty="0">
                <a:latin typeface="Verdana" panose="020B0604030504040204"/>
                <a:cs typeface="Verdana" panose="020B0604030504040204"/>
              </a:rPr>
              <a:t> </a:t>
            </a:r>
            <a:r>
              <a:rPr sz="1500" spc="-5" dirty="0">
                <a:latin typeface="Verdana" panose="020B0604030504040204"/>
                <a:cs typeface="Verdana" panose="020B0604030504040204"/>
              </a:rPr>
              <a:t>consumption</a:t>
            </a:r>
            <a:endParaRPr sz="1500">
              <a:latin typeface="Verdana" panose="020B0604030504040204"/>
              <a:cs typeface="Verdana" panose="020B0604030504040204"/>
            </a:endParaRPr>
          </a:p>
          <a:p>
            <a:pPr marL="469900">
              <a:lnSpc>
                <a:spcPct val="100000"/>
              </a:lnSpc>
              <a:spcBef>
                <a:spcPts val="600"/>
              </a:spcBef>
              <a:tabLst>
                <a:tab pos="812165" algn="l"/>
              </a:tabLst>
            </a:pPr>
            <a:r>
              <a:rPr sz="1500" dirty="0">
                <a:latin typeface="Cambria Math" panose="02040503050406030204"/>
                <a:cs typeface="Cambria Math" panose="02040503050406030204"/>
              </a:rPr>
              <a:t>−	</a:t>
            </a:r>
            <a:r>
              <a:rPr sz="1500" spc="-5" dirty="0">
                <a:latin typeface="Verdana" panose="020B0604030504040204"/>
                <a:cs typeface="Verdana" panose="020B0604030504040204"/>
              </a:rPr>
              <a:t>maximize </a:t>
            </a:r>
            <a:r>
              <a:rPr sz="1500" spc="-10" dirty="0">
                <a:latin typeface="Verdana" panose="020B0604030504040204"/>
                <a:cs typeface="Verdana" panose="020B0604030504040204"/>
              </a:rPr>
              <a:t>convolutional </a:t>
            </a:r>
            <a:r>
              <a:rPr sz="1500" spc="-5" dirty="0">
                <a:latin typeface="Verdana" panose="020B0604030504040204"/>
                <a:cs typeface="Verdana" panose="020B0604030504040204"/>
              </a:rPr>
              <a:t>and fmap reuse of</a:t>
            </a:r>
            <a:r>
              <a:rPr sz="1500" spc="5" dirty="0">
                <a:latin typeface="Verdana" panose="020B0604030504040204"/>
                <a:cs typeface="Verdana" panose="020B0604030504040204"/>
              </a:rPr>
              <a:t> </a:t>
            </a:r>
            <a:r>
              <a:rPr sz="1500" spc="-10" dirty="0">
                <a:latin typeface="Verdana" panose="020B0604030504040204"/>
                <a:cs typeface="Verdana" panose="020B0604030504040204"/>
              </a:rPr>
              <a:t>activations</a:t>
            </a:r>
            <a:endParaRPr sz="1500">
              <a:latin typeface="Verdana" panose="020B0604030504040204"/>
              <a:cs typeface="Verdana" panose="020B0604030504040204"/>
            </a:endParaRPr>
          </a:p>
          <a:p>
            <a:pPr>
              <a:lnSpc>
                <a:spcPct val="100000"/>
              </a:lnSpc>
              <a:spcBef>
                <a:spcPts val="30"/>
              </a:spcBef>
            </a:pPr>
            <a:endParaRPr sz="1465">
              <a:latin typeface="Verdana" panose="020B0604030504040204"/>
              <a:cs typeface="Verdana" panose="020B0604030504040204"/>
            </a:endParaRPr>
          </a:p>
          <a:p>
            <a:pPr marL="355600" indent="-342900" algn="l">
              <a:lnSpc>
                <a:spcPct val="100000"/>
              </a:lnSpc>
              <a:buFont typeface="Arial" panose="020B0604020202020204"/>
              <a:buChar char="•"/>
              <a:tabLst>
                <a:tab pos="354965" algn="l"/>
                <a:tab pos="355600" algn="l"/>
                <a:tab pos="1616075" algn="l"/>
                <a:tab pos="2946400" algn="l"/>
                <a:tab pos="3617595" algn="l"/>
                <a:tab pos="5458460" algn="l"/>
                <a:tab pos="6593840" algn="l"/>
                <a:tab pos="7545070" algn="l"/>
              </a:tabLst>
            </a:pPr>
            <a:r>
              <a:rPr sz="1500" b="1" spc="-5" dirty="0">
                <a:latin typeface="Verdana" panose="020B0604030504040204"/>
                <a:cs typeface="Verdana" panose="020B0604030504040204"/>
              </a:rPr>
              <a:t>Unicast </a:t>
            </a:r>
            <a:r>
              <a:rPr sz="1500" b="1" spc="-5" dirty="0">
                <a:solidFill>
                  <a:srgbClr val="017F00"/>
                </a:solidFill>
                <a:latin typeface="Verdana" panose="020B0604030504040204"/>
                <a:cs typeface="Verdana" panose="020B0604030504040204"/>
              </a:rPr>
              <a:t>weights </a:t>
            </a:r>
            <a:r>
              <a:rPr sz="1500" spc="-5" dirty="0">
                <a:latin typeface="Verdana" panose="020B0604030504040204"/>
                <a:cs typeface="Verdana" panose="020B0604030504040204"/>
              </a:rPr>
              <a:t>and </a:t>
            </a:r>
            <a:r>
              <a:rPr sz="1500" b="1" spc="-5" dirty="0">
                <a:latin typeface="Verdana" panose="020B0604030504040204"/>
                <a:cs typeface="Verdana" panose="020B0604030504040204"/>
              </a:rPr>
              <a:t>accumulate </a:t>
            </a:r>
            <a:r>
              <a:rPr sz="1500" b="1" dirty="0">
                <a:solidFill>
                  <a:srgbClr val="FF0000"/>
                </a:solidFill>
                <a:latin typeface="Verdana" panose="020B0604030504040204"/>
                <a:cs typeface="Verdana" panose="020B0604030504040204"/>
              </a:rPr>
              <a:t>partial </a:t>
            </a:r>
            <a:r>
              <a:rPr sz="1500" b="1" spc="-5" dirty="0">
                <a:solidFill>
                  <a:srgbClr val="FF0000"/>
                </a:solidFill>
                <a:latin typeface="Verdana" panose="020B0604030504040204"/>
                <a:cs typeface="Verdana" panose="020B0604030504040204"/>
              </a:rPr>
              <a:t>sums </a:t>
            </a:r>
            <a:r>
              <a:rPr sz="1500" b="1" spc="-5" dirty="0">
                <a:latin typeface="Verdana" panose="020B0604030504040204"/>
                <a:cs typeface="Verdana" panose="020B0604030504040204"/>
              </a:rPr>
              <a:t>spatially </a:t>
            </a:r>
            <a:r>
              <a:rPr sz="1500" spc="-5" dirty="0">
                <a:latin typeface="Verdana" panose="020B0604030504040204"/>
                <a:cs typeface="Verdana" panose="020B0604030504040204"/>
              </a:rPr>
              <a:t>across the PE</a:t>
            </a:r>
            <a:r>
              <a:rPr sz="1500" spc="-25" dirty="0">
                <a:latin typeface="Verdana" panose="020B0604030504040204"/>
                <a:cs typeface="Verdana" panose="020B0604030504040204"/>
              </a:rPr>
              <a:t> </a:t>
            </a:r>
            <a:r>
              <a:rPr sz="1500" spc="-15" dirty="0">
                <a:latin typeface="Verdana" panose="020B0604030504040204"/>
                <a:cs typeface="Verdana" panose="020B0604030504040204"/>
              </a:rPr>
              <a:t>array</a:t>
            </a:r>
            <a:endParaRPr sz="1500">
              <a:latin typeface="Verdana" panose="020B0604030504040204"/>
              <a:cs typeface="Verdana" panose="020B0604030504040204"/>
            </a:endParaRPr>
          </a:p>
        </p:txBody>
      </p:sp>
      <p:sp>
        <p:nvSpPr>
          <p:cNvPr id="3" name="object 3"/>
          <p:cNvSpPr txBox="1">
            <a:spLocks noGrp="1"/>
          </p:cNvSpPr>
          <p:nvPr>
            <p:ph type="title"/>
          </p:nvPr>
        </p:nvSpPr>
        <p:spPr>
          <a:xfrm>
            <a:off x="633729" y="637096"/>
            <a:ext cx="3866198" cy="686435"/>
          </a:xfrm>
          <a:prstGeom prst="rect">
            <a:avLst/>
          </a:prstGeom>
        </p:spPr>
        <p:txBody>
          <a:bodyPr vert="horz" wrap="square" lIns="0" tIns="9525"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Input Stationary (IS)</a:t>
            </a:r>
            <a:endParaRPr spc="-5" dirty="0"/>
          </a:p>
        </p:txBody>
      </p:sp>
      <p:sp>
        <p:nvSpPr>
          <p:cNvPr id="4" name="object 4"/>
          <p:cNvSpPr/>
          <p:nvPr/>
        </p:nvSpPr>
        <p:spPr>
          <a:xfrm>
            <a:off x="2200436" y="2177272"/>
            <a:ext cx="186214" cy="590550"/>
          </a:xfrm>
          <a:custGeom>
            <a:avLst/>
            <a:gdLst/>
            <a:ahLst/>
            <a:cxnLst/>
            <a:rect l="l" t="t" r="r" b="b"/>
            <a:pathLst>
              <a:path w="248285" h="787400">
                <a:moveTo>
                  <a:pt x="82561" y="622613"/>
                </a:moveTo>
                <a:lnTo>
                  <a:pt x="0" y="623379"/>
                </a:lnTo>
                <a:lnTo>
                  <a:pt x="125374" y="787349"/>
                </a:lnTo>
                <a:lnTo>
                  <a:pt x="216184" y="663892"/>
                </a:lnTo>
                <a:lnTo>
                  <a:pt x="82943" y="663892"/>
                </a:lnTo>
                <a:lnTo>
                  <a:pt x="82561" y="622613"/>
                </a:lnTo>
                <a:close/>
              </a:path>
              <a:path w="248285" h="787400">
                <a:moveTo>
                  <a:pt x="165123" y="621846"/>
                </a:moveTo>
                <a:lnTo>
                  <a:pt x="82561" y="622613"/>
                </a:lnTo>
                <a:lnTo>
                  <a:pt x="82943" y="663892"/>
                </a:lnTo>
                <a:lnTo>
                  <a:pt x="165506" y="663130"/>
                </a:lnTo>
                <a:lnTo>
                  <a:pt x="165123" y="621846"/>
                </a:lnTo>
                <a:close/>
              </a:path>
              <a:path w="248285" h="787400">
                <a:moveTo>
                  <a:pt x="247675" y="621080"/>
                </a:moveTo>
                <a:lnTo>
                  <a:pt x="165123" y="621846"/>
                </a:lnTo>
                <a:lnTo>
                  <a:pt x="165506" y="663130"/>
                </a:lnTo>
                <a:lnTo>
                  <a:pt x="82943" y="663892"/>
                </a:lnTo>
                <a:lnTo>
                  <a:pt x="216184" y="663892"/>
                </a:lnTo>
                <a:lnTo>
                  <a:pt x="247675" y="621080"/>
                </a:lnTo>
                <a:close/>
              </a:path>
              <a:path w="248285" h="787400">
                <a:moveTo>
                  <a:pt x="159359" y="0"/>
                </a:moveTo>
                <a:lnTo>
                  <a:pt x="76796" y="774"/>
                </a:lnTo>
                <a:lnTo>
                  <a:pt x="82561" y="622613"/>
                </a:lnTo>
                <a:lnTo>
                  <a:pt x="165123" y="621846"/>
                </a:lnTo>
                <a:lnTo>
                  <a:pt x="159359" y="0"/>
                </a:lnTo>
                <a:close/>
              </a:path>
            </a:pathLst>
          </a:custGeom>
          <a:solidFill>
            <a:srgbClr val="006129"/>
          </a:solidFill>
        </p:spPr>
        <p:txBody>
          <a:bodyPr wrap="square" lIns="0" tIns="0" rIns="0" bIns="0" rtlCol="0"/>
          <a:lstStyle/>
          <a:p>
            <a:endParaRPr sz="1350"/>
          </a:p>
        </p:txBody>
      </p:sp>
      <p:sp>
        <p:nvSpPr>
          <p:cNvPr id="5" name="object 5"/>
          <p:cNvSpPr/>
          <p:nvPr/>
        </p:nvSpPr>
        <p:spPr>
          <a:xfrm>
            <a:off x="3050639" y="2214715"/>
            <a:ext cx="186214" cy="554355"/>
          </a:xfrm>
          <a:custGeom>
            <a:avLst/>
            <a:gdLst/>
            <a:ahLst/>
            <a:cxnLst/>
            <a:rect l="l" t="t" r="r" b="b"/>
            <a:pathLst>
              <a:path w="248285" h="739139">
                <a:moveTo>
                  <a:pt x="82562" y="573671"/>
                </a:moveTo>
                <a:lnTo>
                  <a:pt x="0" y="573671"/>
                </a:lnTo>
                <a:lnTo>
                  <a:pt x="123850" y="738797"/>
                </a:lnTo>
                <a:lnTo>
                  <a:pt x="216742" y="614946"/>
                </a:lnTo>
                <a:lnTo>
                  <a:pt x="82562" y="614946"/>
                </a:lnTo>
                <a:lnTo>
                  <a:pt x="82562" y="573671"/>
                </a:lnTo>
                <a:close/>
              </a:path>
              <a:path w="248285" h="739139">
                <a:moveTo>
                  <a:pt x="165125" y="0"/>
                </a:moveTo>
                <a:lnTo>
                  <a:pt x="82562" y="0"/>
                </a:lnTo>
                <a:lnTo>
                  <a:pt x="82562" y="614946"/>
                </a:lnTo>
                <a:lnTo>
                  <a:pt x="165125" y="614946"/>
                </a:lnTo>
                <a:lnTo>
                  <a:pt x="165125" y="0"/>
                </a:lnTo>
                <a:close/>
              </a:path>
              <a:path w="248285" h="739139">
                <a:moveTo>
                  <a:pt x="247700" y="573671"/>
                </a:moveTo>
                <a:lnTo>
                  <a:pt x="165125" y="573671"/>
                </a:lnTo>
                <a:lnTo>
                  <a:pt x="165125" y="614946"/>
                </a:lnTo>
                <a:lnTo>
                  <a:pt x="216742" y="614946"/>
                </a:lnTo>
                <a:lnTo>
                  <a:pt x="247700" y="573671"/>
                </a:lnTo>
                <a:close/>
              </a:path>
            </a:pathLst>
          </a:custGeom>
          <a:solidFill>
            <a:srgbClr val="007833"/>
          </a:solidFill>
        </p:spPr>
        <p:txBody>
          <a:bodyPr wrap="square" lIns="0" tIns="0" rIns="0" bIns="0" rtlCol="0"/>
          <a:lstStyle/>
          <a:p>
            <a:endParaRPr sz="1350"/>
          </a:p>
        </p:txBody>
      </p:sp>
      <p:sp>
        <p:nvSpPr>
          <p:cNvPr id="6" name="object 6"/>
          <p:cNvSpPr/>
          <p:nvPr/>
        </p:nvSpPr>
        <p:spPr>
          <a:xfrm>
            <a:off x="3905174" y="2202332"/>
            <a:ext cx="186214" cy="561975"/>
          </a:xfrm>
          <a:custGeom>
            <a:avLst/>
            <a:gdLst/>
            <a:ahLst/>
            <a:cxnLst/>
            <a:rect l="l" t="t" r="r" b="b"/>
            <a:pathLst>
              <a:path w="248285" h="749300">
                <a:moveTo>
                  <a:pt x="82562" y="583768"/>
                </a:moveTo>
                <a:lnTo>
                  <a:pt x="0" y="583768"/>
                </a:lnTo>
                <a:lnTo>
                  <a:pt x="123837" y="748893"/>
                </a:lnTo>
                <a:lnTo>
                  <a:pt x="216720" y="625055"/>
                </a:lnTo>
                <a:lnTo>
                  <a:pt x="82562" y="625055"/>
                </a:lnTo>
                <a:lnTo>
                  <a:pt x="82562" y="583768"/>
                </a:lnTo>
                <a:close/>
              </a:path>
              <a:path w="248285" h="749300">
                <a:moveTo>
                  <a:pt x="165125" y="0"/>
                </a:moveTo>
                <a:lnTo>
                  <a:pt x="82562" y="0"/>
                </a:lnTo>
                <a:lnTo>
                  <a:pt x="82562" y="625055"/>
                </a:lnTo>
                <a:lnTo>
                  <a:pt x="165125" y="625055"/>
                </a:lnTo>
                <a:lnTo>
                  <a:pt x="165125" y="0"/>
                </a:lnTo>
                <a:close/>
              </a:path>
              <a:path w="248285" h="749300">
                <a:moveTo>
                  <a:pt x="247688" y="583768"/>
                </a:moveTo>
                <a:lnTo>
                  <a:pt x="165125" y="583768"/>
                </a:lnTo>
                <a:lnTo>
                  <a:pt x="165125" y="625055"/>
                </a:lnTo>
                <a:lnTo>
                  <a:pt x="216720" y="625055"/>
                </a:lnTo>
                <a:lnTo>
                  <a:pt x="247688" y="583768"/>
                </a:lnTo>
                <a:close/>
              </a:path>
            </a:pathLst>
          </a:custGeom>
          <a:solidFill>
            <a:srgbClr val="00893C"/>
          </a:solidFill>
        </p:spPr>
        <p:txBody>
          <a:bodyPr wrap="square" lIns="0" tIns="0" rIns="0" bIns="0" rtlCol="0"/>
          <a:lstStyle/>
          <a:p>
            <a:endParaRPr sz="1350"/>
          </a:p>
        </p:txBody>
      </p:sp>
      <p:sp>
        <p:nvSpPr>
          <p:cNvPr id="7" name="object 7"/>
          <p:cNvSpPr/>
          <p:nvPr/>
        </p:nvSpPr>
        <p:spPr>
          <a:xfrm>
            <a:off x="4747317" y="2177567"/>
            <a:ext cx="186214" cy="590550"/>
          </a:xfrm>
          <a:custGeom>
            <a:avLst/>
            <a:gdLst/>
            <a:ahLst/>
            <a:cxnLst/>
            <a:rect l="l" t="t" r="r" b="b"/>
            <a:pathLst>
              <a:path w="248284" h="787400">
                <a:moveTo>
                  <a:pt x="82562" y="621830"/>
                </a:moveTo>
                <a:lnTo>
                  <a:pt x="0" y="621830"/>
                </a:lnTo>
                <a:lnTo>
                  <a:pt x="123850" y="786955"/>
                </a:lnTo>
                <a:lnTo>
                  <a:pt x="216723" y="663117"/>
                </a:lnTo>
                <a:lnTo>
                  <a:pt x="82562" y="663117"/>
                </a:lnTo>
                <a:lnTo>
                  <a:pt x="82562" y="621830"/>
                </a:lnTo>
                <a:close/>
              </a:path>
              <a:path w="248284" h="787400">
                <a:moveTo>
                  <a:pt x="165125" y="0"/>
                </a:moveTo>
                <a:lnTo>
                  <a:pt x="82562" y="0"/>
                </a:lnTo>
                <a:lnTo>
                  <a:pt x="82562" y="663117"/>
                </a:lnTo>
                <a:lnTo>
                  <a:pt x="165125" y="663117"/>
                </a:lnTo>
                <a:lnTo>
                  <a:pt x="165125" y="0"/>
                </a:lnTo>
                <a:close/>
              </a:path>
              <a:path w="248284" h="787400">
                <a:moveTo>
                  <a:pt x="247688" y="621830"/>
                </a:moveTo>
                <a:lnTo>
                  <a:pt x="165125" y="621830"/>
                </a:lnTo>
                <a:lnTo>
                  <a:pt x="165125" y="663117"/>
                </a:lnTo>
                <a:lnTo>
                  <a:pt x="216723" y="663117"/>
                </a:lnTo>
                <a:lnTo>
                  <a:pt x="247688" y="621830"/>
                </a:lnTo>
                <a:close/>
              </a:path>
            </a:pathLst>
          </a:custGeom>
          <a:solidFill>
            <a:srgbClr val="009843"/>
          </a:solidFill>
        </p:spPr>
        <p:txBody>
          <a:bodyPr wrap="square" lIns="0" tIns="0" rIns="0" bIns="0" rtlCol="0"/>
          <a:lstStyle/>
          <a:p>
            <a:endParaRPr sz="1350"/>
          </a:p>
        </p:txBody>
      </p:sp>
      <p:sp>
        <p:nvSpPr>
          <p:cNvPr id="8" name="object 8"/>
          <p:cNvSpPr/>
          <p:nvPr/>
        </p:nvSpPr>
        <p:spPr>
          <a:xfrm>
            <a:off x="5601852" y="2202332"/>
            <a:ext cx="186214" cy="561975"/>
          </a:xfrm>
          <a:custGeom>
            <a:avLst/>
            <a:gdLst/>
            <a:ahLst/>
            <a:cxnLst/>
            <a:rect l="l" t="t" r="r" b="b"/>
            <a:pathLst>
              <a:path w="248284" h="749300">
                <a:moveTo>
                  <a:pt x="82561" y="583768"/>
                </a:moveTo>
                <a:lnTo>
                  <a:pt x="0" y="583768"/>
                </a:lnTo>
                <a:lnTo>
                  <a:pt x="123837" y="748893"/>
                </a:lnTo>
                <a:lnTo>
                  <a:pt x="216720" y="625055"/>
                </a:lnTo>
                <a:lnTo>
                  <a:pt x="82562" y="625055"/>
                </a:lnTo>
                <a:lnTo>
                  <a:pt x="82561" y="583768"/>
                </a:lnTo>
                <a:close/>
              </a:path>
              <a:path w="248284" h="749300">
                <a:moveTo>
                  <a:pt x="165125" y="0"/>
                </a:moveTo>
                <a:lnTo>
                  <a:pt x="82550" y="0"/>
                </a:lnTo>
                <a:lnTo>
                  <a:pt x="82562" y="625055"/>
                </a:lnTo>
                <a:lnTo>
                  <a:pt x="165125" y="625055"/>
                </a:lnTo>
                <a:lnTo>
                  <a:pt x="165125" y="0"/>
                </a:lnTo>
                <a:close/>
              </a:path>
              <a:path w="248284" h="749300">
                <a:moveTo>
                  <a:pt x="247688" y="583768"/>
                </a:moveTo>
                <a:lnTo>
                  <a:pt x="165125" y="583768"/>
                </a:lnTo>
                <a:lnTo>
                  <a:pt x="165125" y="625055"/>
                </a:lnTo>
                <a:lnTo>
                  <a:pt x="216720" y="625055"/>
                </a:lnTo>
                <a:lnTo>
                  <a:pt x="247688" y="583768"/>
                </a:lnTo>
                <a:close/>
              </a:path>
            </a:pathLst>
          </a:custGeom>
          <a:solidFill>
            <a:srgbClr val="00A349"/>
          </a:solidFill>
        </p:spPr>
        <p:txBody>
          <a:bodyPr wrap="square" lIns="0" tIns="0" rIns="0" bIns="0" rtlCol="0"/>
          <a:lstStyle/>
          <a:p>
            <a:endParaRPr sz="1350"/>
          </a:p>
        </p:txBody>
      </p:sp>
      <p:sp>
        <p:nvSpPr>
          <p:cNvPr id="9" name="object 9"/>
          <p:cNvSpPr/>
          <p:nvPr/>
        </p:nvSpPr>
        <p:spPr>
          <a:xfrm>
            <a:off x="6460703" y="2177272"/>
            <a:ext cx="186214" cy="590550"/>
          </a:xfrm>
          <a:custGeom>
            <a:avLst/>
            <a:gdLst/>
            <a:ahLst/>
            <a:cxnLst/>
            <a:rect l="l" t="t" r="r" b="b"/>
            <a:pathLst>
              <a:path w="248284" h="787400">
                <a:moveTo>
                  <a:pt x="82561" y="622613"/>
                </a:moveTo>
                <a:lnTo>
                  <a:pt x="0" y="623379"/>
                </a:lnTo>
                <a:lnTo>
                  <a:pt x="125374" y="787349"/>
                </a:lnTo>
                <a:lnTo>
                  <a:pt x="216194" y="663892"/>
                </a:lnTo>
                <a:lnTo>
                  <a:pt x="82943" y="663892"/>
                </a:lnTo>
                <a:lnTo>
                  <a:pt x="82561" y="622613"/>
                </a:lnTo>
                <a:close/>
              </a:path>
              <a:path w="248284" h="787400">
                <a:moveTo>
                  <a:pt x="165123" y="621847"/>
                </a:moveTo>
                <a:lnTo>
                  <a:pt x="82561" y="622613"/>
                </a:lnTo>
                <a:lnTo>
                  <a:pt x="82943" y="663892"/>
                </a:lnTo>
                <a:lnTo>
                  <a:pt x="165506" y="663130"/>
                </a:lnTo>
                <a:lnTo>
                  <a:pt x="165123" y="621847"/>
                </a:lnTo>
                <a:close/>
              </a:path>
              <a:path w="248284" h="787400">
                <a:moveTo>
                  <a:pt x="247688" y="621080"/>
                </a:moveTo>
                <a:lnTo>
                  <a:pt x="165123" y="621847"/>
                </a:lnTo>
                <a:lnTo>
                  <a:pt x="165506" y="663130"/>
                </a:lnTo>
                <a:lnTo>
                  <a:pt x="82943" y="663892"/>
                </a:lnTo>
                <a:lnTo>
                  <a:pt x="216194" y="663892"/>
                </a:lnTo>
                <a:lnTo>
                  <a:pt x="247688" y="621080"/>
                </a:lnTo>
                <a:close/>
              </a:path>
              <a:path w="248284" h="787400">
                <a:moveTo>
                  <a:pt x="159359" y="0"/>
                </a:moveTo>
                <a:lnTo>
                  <a:pt x="76796" y="774"/>
                </a:lnTo>
                <a:lnTo>
                  <a:pt x="82561" y="622613"/>
                </a:lnTo>
                <a:lnTo>
                  <a:pt x="165123" y="621847"/>
                </a:lnTo>
                <a:lnTo>
                  <a:pt x="159359" y="0"/>
                </a:lnTo>
                <a:close/>
              </a:path>
            </a:pathLst>
          </a:custGeom>
          <a:solidFill>
            <a:srgbClr val="00AA4C"/>
          </a:solidFill>
        </p:spPr>
        <p:txBody>
          <a:bodyPr wrap="square" lIns="0" tIns="0" rIns="0" bIns="0" rtlCol="0"/>
          <a:lstStyle/>
          <a:p>
            <a:endParaRPr sz="1350"/>
          </a:p>
        </p:txBody>
      </p:sp>
      <p:sp>
        <p:nvSpPr>
          <p:cNvPr id="10" name="object 10"/>
          <p:cNvSpPr/>
          <p:nvPr/>
        </p:nvSpPr>
        <p:spPr>
          <a:xfrm>
            <a:off x="7471905" y="2202332"/>
            <a:ext cx="186214" cy="656273"/>
          </a:xfrm>
          <a:custGeom>
            <a:avLst/>
            <a:gdLst/>
            <a:ahLst/>
            <a:cxnLst/>
            <a:rect l="l" t="t" r="r" b="b"/>
            <a:pathLst>
              <a:path w="248284" h="875030">
                <a:moveTo>
                  <a:pt x="165125" y="123850"/>
                </a:moveTo>
                <a:lnTo>
                  <a:pt x="82562" y="123850"/>
                </a:lnTo>
                <a:lnTo>
                  <a:pt x="82562" y="874585"/>
                </a:lnTo>
                <a:lnTo>
                  <a:pt x="165125" y="874585"/>
                </a:lnTo>
                <a:lnTo>
                  <a:pt x="165125" y="123850"/>
                </a:lnTo>
                <a:close/>
              </a:path>
              <a:path w="248284" h="875030">
                <a:moveTo>
                  <a:pt x="123850" y="0"/>
                </a:moveTo>
                <a:lnTo>
                  <a:pt x="0" y="165125"/>
                </a:lnTo>
                <a:lnTo>
                  <a:pt x="82562" y="165125"/>
                </a:lnTo>
                <a:lnTo>
                  <a:pt x="82562" y="123850"/>
                </a:lnTo>
                <a:lnTo>
                  <a:pt x="216733" y="123850"/>
                </a:lnTo>
                <a:lnTo>
                  <a:pt x="123850" y="0"/>
                </a:lnTo>
                <a:close/>
              </a:path>
              <a:path w="248284" h="875030">
                <a:moveTo>
                  <a:pt x="216733" y="123850"/>
                </a:moveTo>
                <a:lnTo>
                  <a:pt x="165125" y="123850"/>
                </a:lnTo>
                <a:lnTo>
                  <a:pt x="165125" y="165125"/>
                </a:lnTo>
                <a:lnTo>
                  <a:pt x="247688" y="165125"/>
                </a:lnTo>
                <a:lnTo>
                  <a:pt x="216733" y="123850"/>
                </a:lnTo>
                <a:close/>
              </a:path>
            </a:pathLst>
          </a:custGeom>
          <a:solidFill>
            <a:srgbClr val="FF0000"/>
          </a:solidFill>
        </p:spPr>
        <p:txBody>
          <a:bodyPr wrap="square" lIns="0" tIns="0" rIns="0" bIns="0" rtlCol="0"/>
          <a:lstStyle/>
          <a:p>
            <a:endParaRPr sz="1350"/>
          </a:p>
        </p:txBody>
      </p:sp>
      <p:sp>
        <p:nvSpPr>
          <p:cNvPr id="11" name="object 11"/>
          <p:cNvSpPr/>
          <p:nvPr/>
        </p:nvSpPr>
        <p:spPr>
          <a:xfrm>
            <a:off x="7149912" y="2177567"/>
            <a:ext cx="186214" cy="590550"/>
          </a:xfrm>
          <a:custGeom>
            <a:avLst/>
            <a:gdLst/>
            <a:ahLst/>
            <a:cxnLst/>
            <a:rect l="l" t="t" r="r" b="b"/>
            <a:pathLst>
              <a:path w="248284" h="787400">
                <a:moveTo>
                  <a:pt x="82562" y="621830"/>
                </a:moveTo>
                <a:lnTo>
                  <a:pt x="0" y="621830"/>
                </a:lnTo>
                <a:lnTo>
                  <a:pt x="123837" y="786955"/>
                </a:lnTo>
                <a:lnTo>
                  <a:pt x="216720" y="663117"/>
                </a:lnTo>
                <a:lnTo>
                  <a:pt x="82562" y="663117"/>
                </a:lnTo>
                <a:lnTo>
                  <a:pt x="82562" y="621830"/>
                </a:lnTo>
                <a:close/>
              </a:path>
              <a:path w="248284" h="787400">
                <a:moveTo>
                  <a:pt x="165125" y="0"/>
                </a:moveTo>
                <a:lnTo>
                  <a:pt x="82562" y="0"/>
                </a:lnTo>
                <a:lnTo>
                  <a:pt x="82562" y="663117"/>
                </a:lnTo>
                <a:lnTo>
                  <a:pt x="165125" y="663117"/>
                </a:lnTo>
                <a:lnTo>
                  <a:pt x="165125" y="0"/>
                </a:lnTo>
                <a:close/>
              </a:path>
              <a:path w="248284" h="787400">
                <a:moveTo>
                  <a:pt x="247688" y="621830"/>
                </a:moveTo>
                <a:lnTo>
                  <a:pt x="165125" y="621830"/>
                </a:lnTo>
                <a:lnTo>
                  <a:pt x="165125" y="663117"/>
                </a:lnTo>
                <a:lnTo>
                  <a:pt x="216720" y="663117"/>
                </a:lnTo>
                <a:lnTo>
                  <a:pt x="247688" y="621830"/>
                </a:lnTo>
                <a:close/>
              </a:path>
            </a:pathLst>
          </a:custGeom>
          <a:solidFill>
            <a:srgbClr val="00AE4F"/>
          </a:solidFill>
        </p:spPr>
        <p:txBody>
          <a:bodyPr wrap="square" lIns="0" tIns="0" rIns="0" bIns="0" rtlCol="0"/>
          <a:lstStyle/>
          <a:p>
            <a:endParaRPr sz="1350"/>
          </a:p>
        </p:txBody>
      </p:sp>
      <p:sp>
        <p:nvSpPr>
          <p:cNvPr id="12" name="object 12"/>
          <p:cNvSpPr/>
          <p:nvPr/>
        </p:nvSpPr>
        <p:spPr>
          <a:xfrm>
            <a:off x="1502578" y="2214715"/>
            <a:ext cx="186214" cy="553879"/>
          </a:xfrm>
          <a:custGeom>
            <a:avLst/>
            <a:gdLst/>
            <a:ahLst/>
            <a:cxnLst/>
            <a:rect l="l" t="t" r="r" b="b"/>
            <a:pathLst>
              <a:path w="248285" h="738505">
                <a:moveTo>
                  <a:pt x="82562" y="572833"/>
                </a:moveTo>
                <a:lnTo>
                  <a:pt x="0" y="572833"/>
                </a:lnTo>
                <a:lnTo>
                  <a:pt x="123850" y="737958"/>
                </a:lnTo>
                <a:lnTo>
                  <a:pt x="216733" y="614108"/>
                </a:lnTo>
                <a:lnTo>
                  <a:pt x="82562" y="614108"/>
                </a:lnTo>
                <a:lnTo>
                  <a:pt x="82562" y="572833"/>
                </a:lnTo>
                <a:close/>
              </a:path>
              <a:path w="248285" h="738505">
                <a:moveTo>
                  <a:pt x="165125" y="0"/>
                </a:moveTo>
                <a:lnTo>
                  <a:pt x="82562" y="0"/>
                </a:lnTo>
                <a:lnTo>
                  <a:pt x="82562" y="614108"/>
                </a:lnTo>
                <a:lnTo>
                  <a:pt x="165125" y="614108"/>
                </a:lnTo>
                <a:lnTo>
                  <a:pt x="165125" y="0"/>
                </a:lnTo>
                <a:close/>
              </a:path>
              <a:path w="248285" h="738505">
                <a:moveTo>
                  <a:pt x="247688" y="572833"/>
                </a:moveTo>
                <a:lnTo>
                  <a:pt x="165125" y="572833"/>
                </a:lnTo>
                <a:lnTo>
                  <a:pt x="165125" y="614108"/>
                </a:lnTo>
                <a:lnTo>
                  <a:pt x="216733" y="614108"/>
                </a:lnTo>
                <a:lnTo>
                  <a:pt x="247688" y="572833"/>
                </a:lnTo>
                <a:close/>
              </a:path>
            </a:pathLst>
          </a:custGeom>
          <a:solidFill>
            <a:srgbClr val="FF0000"/>
          </a:solidFill>
        </p:spPr>
        <p:txBody>
          <a:bodyPr wrap="square" lIns="0" tIns="0" rIns="0" bIns="0" rtlCol="0"/>
          <a:lstStyle/>
          <a:p>
            <a:endParaRPr sz="1350"/>
          </a:p>
        </p:txBody>
      </p:sp>
      <p:sp>
        <p:nvSpPr>
          <p:cNvPr id="13" name="object 13"/>
          <p:cNvSpPr/>
          <p:nvPr/>
        </p:nvSpPr>
        <p:spPr>
          <a:xfrm>
            <a:off x="1180586" y="2177567"/>
            <a:ext cx="186214" cy="590550"/>
          </a:xfrm>
          <a:custGeom>
            <a:avLst/>
            <a:gdLst/>
            <a:ahLst/>
            <a:cxnLst/>
            <a:rect l="l" t="t" r="r" b="b"/>
            <a:pathLst>
              <a:path w="248285" h="787400">
                <a:moveTo>
                  <a:pt x="82562" y="621830"/>
                </a:moveTo>
                <a:lnTo>
                  <a:pt x="0" y="621830"/>
                </a:lnTo>
                <a:lnTo>
                  <a:pt x="123837" y="786955"/>
                </a:lnTo>
                <a:lnTo>
                  <a:pt x="216720" y="663117"/>
                </a:lnTo>
                <a:lnTo>
                  <a:pt x="82562" y="663117"/>
                </a:lnTo>
                <a:lnTo>
                  <a:pt x="82562" y="621830"/>
                </a:lnTo>
                <a:close/>
              </a:path>
              <a:path w="248285" h="787400">
                <a:moveTo>
                  <a:pt x="165125" y="0"/>
                </a:moveTo>
                <a:lnTo>
                  <a:pt x="82562" y="0"/>
                </a:lnTo>
                <a:lnTo>
                  <a:pt x="82562" y="663117"/>
                </a:lnTo>
                <a:lnTo>
                  <a:pt x="165125" y="663117"/>
                </a:lnTo>
                <a:lnTo>
                  <a:pt x="165125" y="0"/>
                </a:lnTo>
                <a:close/>
              </a:path>
              <a:path w="248285" h="787400">
                <a:moveTo>
                  <a:pt x="247688" y="621830"/>
                </a:moveTo>
                <a:lnTo>
                  <a:pt x="165125" y="621830"/>
                </a:lnTo>
                <a:lnTo>
                  <a:pt x="165125" y="663117"/>
                </a:lnTo>
                <a:lnTo>
                  <a:pt x="216720" y="663117"/>
                </a:lnTo>
                <a:lnTo>
                  <a:pt x="247688" y="621830"/>
                </a:lnTo>
                <a:close/>
              </a:path>
            </a:pathLst>
          </a:custGeom>
          <a:solidFill>
            <a:srgbClr val="00481C"/>
          </a:solidFill>
        </p:spPr>
        <p:txBody>
          <a:bodyPr wrap="square" lIns="0" tIns="0" rIns="0" bIns="0" rtlCol="0"/>
          <a:lstStyle/>
          <a:p>
            <a:endParaRPr sz="1350"/>
          </a:p>
        </p:txBody>
      </p:sp>
      <p:sp>
        <p:nvSpPr>
          <p:cNvPr id="14" name="object 14"/>
          <p:cNvSpPr txBox="1"/>
          <p:nvPr/>
        </p:nvSpPr>
        <p:spPr>
          <a:xfrm>
            <a:off x="1131043" y="1824605"/>
            <a:ext cx="6588919" cy="336550"/>
          </a:xfrm>
          <a:prstGeom prst="rect">
            <a:avLst/>
          </a:prstGeom>
          <a:solidFill>
            <a:srgbClr val="404040"/>
          </a:solidFill>
        </p:spPr>
        <p:txBody>
          <a:bodyPr vert="horz" wrap="square" lIns="0" tIns="37147" rIns="0" bIns="0" rtlCol="0">
            <a:spAutoFit/>
          </a:bodyPr>
          <a:lstStyle/>
          <a:p>
            <a:pPr marR="45720" algn="ctr">
              <a:lnSpc>
                <a:spcPct val="100000"/>
              </a:lnSpc>
              <a:spcBef>
                <a:spcPts val="390"/>
              </a:spcBef>
            </a:pPr>
            <a:r>
              <a:rPr sz="1950" b="1" spc="5" dirty="0">
                <a:solidFill>
                  <a:srgbClr val="FFFFFF"/>
                </a:solidFill>
                <a:latin typeface="Arial" panose="020B0604020202020204"/>
                <a:cs typeface="Arial" panose="020B0604020202020204"/>
              </a:rPr>
              <a:t>Global</a:t>
            </a:r>
            <a:r>
              <a:rPr sz="1950" b="1" spc="-20" dirty="0">
                <a:solidFill>
                  <a:srgbClr val="FFFFFF"/>
                </a:solidFill>
                <a:latin typeface="Arial" panose="020B0604020202020204"/>
                <a:cs typeface="Arial" panose="020B0604020202020204"/>
              </a:rPr>
              <a:t> </a:t>
            </a:r>
            <a:r>
              <a:rPr sz="1950" b="1" spc="-5" dirty="0">
                <a:solidFill>
                  <a:srgbClr val="FFFFFF"/>
                </a:solidFill>
                <a:latin typeface="Arial" panose="020B0604020202020204"/>
                <a:cs typeface="Arial" panose="020B0604020202020204"/>
              </a:rPr>
              <a:t>Buffer</a:t>
            </a:r>
            <a:endParaRPr sz="1950">
              <a:latin typeface="Arial" panose="020B0604020202020204"/>
              <a:cs typeface="Arial" panose="020B0604020202020204"/>
            </a:endParaRPr>
          </a:p>
        </p:txBody>
      </p:sp>
      <p:sp>
        <p:nvSpPr>
          <p:cNvPr id="15" name="object 15"/>
          <p:cNvSpPr/>
          <p:nvPr/>
        </p:nvSpPr>
        <p:spPr>
          <a:xfrm>
            <a:off x="1118660" y="2741054"/>
            <a:ext cx="6600938" cy="594458"/>
          </a:xfrm>
          <a:prstGeom prst="rect">
            <a:avLst/>
          </a:prstGeom>
          <a:blipFill>
            <a:blip r:embed="rId1" cstate="print"/>
            <a:stretch>
              <a:fillRect/>
            </a:stretch>
          </a:blipFill>
        </p:spPr>
        <p:txBody>
          <a:bodyPr wrap="square" lIns="0" tIns="0" rIns="0" bIns="0" rtlCol="0"/>
          <a:lstStyle/>
          <a:p>
            <a:endParaRPr sz="1350"/>
          </a:p>
        </p:txBody>
      </p:sp>
      <p:sp>
        <p:nvSpPr>
          <p:cNvPr id="16" name="object 16"/>
          <p:cNvSpPr txBox="1"/>
          <p:nvPr/>
        </p:nvSpPr>
        <p:spPr>
          <a:xfrm>
            <a:off x="1223645" y="2976880"/>
            <a:ext cx="6693535" cy="635000"/>
          </a:xfrm>
          <a:prstGeom prst="rect">
            <a:avLst/>
          </a:prstGeom>
        </p:spPr>
        <p:txBody>
          <a:bodyPr vert="horz" wrap="square" lIns="0" tIns="37623" rIns="0" bIns="0" rtlCol="0">
            <a:spAutoFit/>
          </a:bodyPr>
          <a:lstStyle/>
          <a:p>
            <a:pPr marL="152400">
              <a:lnSpc>
                <a:spcPct val="100000"/>
              </a:lnSpc>
              <a:spcBef>
                <a:spcPts val="395"/>
              </a:spcBef>
              <a:tabLst>
                <a:tab pos="1288415" algn="l"/>
                <a:tab pos="2424430" algn="l"/>
                <a:tab pos="3560445" algn="l"/>
                <a:tab pos="4697730" algn="l"/>
                <a:tab pos="5833745" algn="l"/>
                <a:tab pos="6970395" algn="l"/>
                <a:tab pos="8105775" algn="l"/>
              </a:tabLst>
            </a:pPr>
            <a:r>
              <a:rPr sz="1650" b="1" spc="-95" dirty="0">
                <a:solidFill>
                  <a:schemeClr val="tx1"/>
                </a:solidFill>
                <a:latin typeface="Arial" panose="020B0604020202020204"/>
                <a:cs typeface="Arial" panose="020B0604020202020204"/>
              </a:rPr>
              <a:t>I</a:t>
            </a:r>
            <a:r>
              <a:rPr sz="1650" b="1" spc="-220" dirty="0">
                <a:solidFill>
                  <a:schemeClr val="tx1"/>
                </a:solidFill>
                <a:latin typeface="Arial" panose="020B0604020202020204"/>
                <a:cs typeface="Arial" panose="020B0604020202020204"/>
              </a:rPr>
              <a:t>1                       </a:t>
            </a:r>
            <a:r>
              <a:rPr sz="1650" b="1" spc="-95" dirty="0">
                <a:solidFill>
                  <a:schemeClr val="tx1"/>
                </a:solidFill>
                <a:latin typeface="Arial" panose="020B0604020202020204"/>
                <a:cs typeface="Arial" panose="020B0604020202020204"/>
              </a:rPr>
              <a:t>I</a:t>
            </a:r>
            <a:r>
              <a:rPr sz="1650" b="1" spc="-220" dirty="0">
                <a:solidFill>
                  <a:schemeClr val="tx1"/>
                </a:solidFill>
                <a:latin typeface="Arial" panose="020B0604020202020204"/>
                <a:cs typeface="Arial" panose="020B0604020202020204"/>
              </a:rPr>
              <a:t>2</a:t>
            </a:r>
            <a:r>
              <a:rPr sz="1650" b="1" dirty="0">
                <a:solidFill>
                  <a:schemeClr val="tx1"/>
                </a:solidFill>
                <a:latin typeface="Arial" panose="020B0604020202020204"/>
                <a:cs typeface="Arial" panose="020B0604020202020204"/>
              </a:rPr>
              <a:t>	          </a:t>
            </a:r>
            <a:r>
              <a:rPr sz="1650" b="1" spc="-95" dirty="0">
                <a:solidFill>
                  <a:schemeClr val="tx1"/>
                </a:solidFill>
                <a:latin typeface="Arial" panose="020B0604020202020204"/>
                <a:cs typeface="Arial" panose="020B0604020202020204"/>
              </a:rPr>
              <a:t>I</a:t>
            </a:r>
            <a:r>
              <a:rPr sz="1650" b="1" spc="-220" dirty="0">
                <a:solidFill>
                  <a:schemeClr val="tx1"/>
                </a:solidFill>
                <a:latin typeface="Arial" panose="020B0604020202020204"/>
                <a:cs typeface="Arial" panose="020B0604020202020204"/>
              </a:rPr>
              <a:t>3</a:t>
            </a:r>
            <a:r>
              <a:rPr sz="1650" b="1" dirty="0">
                <a:solidFill>
                  <a:schemeClr val="tx1"/>
                </a:solidFill>
                <a:latin typeface="Arial" panose="020B0604020202020204"/>
                <a:cs typeface="Arial" panose="020B0604020202020204"/>
              </a:rPr>
              <a:t>	     </a:t>
            </a:r>
            <a:r>
              <a:rPr sz="1650" b="1" spc="-95" dirty="0">
                <a:solidFill>
                  <a:schemeClr val="tx1"/>
                </a:solidFill>
                <a:latin typeface="Arial" panose="020B0604020202020204"/>
                <a:cs typeface="Arial" panose="020B0604020202020204"/>
              </a:rPr>
              <a:t>I</a:t>
            </a:r>
            <a:r>
              <a:rPr sz="1650" b="1" spc="-220" dirty="0">
                <a:solidFill>
                  <a:schemeClr val="tx1"/>
                </a:solidFill>
                <a:latin typeface="Arial" panose="020B0604020202020204"/>
                <a:cs typeface="Arial" panose="020B0604020202020204"/>
              </a:rPr>
              <a:t>4</a:t>
            </a:r>
            <a:r>
              <a:rPr sz="1650" b="1" dirty="0">
                <a:solidFill>
                  <a:schemeClr val="tx1"/>
                </a:solidFill>
                <a:latin typeface="Arial" panose="020B0604020202020204"/>
                <a:cs typeface="Arial" panose="020B0604020202020204"/>
              </a:rPr>
              <a:t>	 </a:t>
            </a:r>
            <a:r>
              <a:rPr sz="1650" b="1" spc="-95" dirty="0">
                <a:solidFill>
                  <a:schemeClr val="tx1"/>
                </a:solidFill>
                <a:latin typeface="Arial" panose="020B0604020202020204"/>
                <a:cs typeface="Arial" panose="020B0604020202020204"/>
              </a:rPr>
              <a:t>I</a:t>
            </a:r>
            <a:r>
              <a:rPr sz="1650" b="1" spc="-220" dirty="0">
                <a:solidFill>
                  <a:schemeClr val="tx1"/>
                </a:solidFill>
                <a:latin typeface="Arial" panose="020B0604020202020204"/>
                <a:cs typeface="Arial" panose="020B0604020202020204"/>
              </a:rPr>
              <a:t>5                      </a:t>
            </a:r>
            <a:r>
              <a:rPr sz="1650" b="1" spc="-95" dirty="0">
                <a:solidFill>
                  <a:schemeClr val="tx1"/>
                </a:solidFill>
                <a:latin typeface="Arial" panose="020B0604020202020204"/>
                <a:cs typeface="Arial" panose="020B0604020202020204"/>
              </a:rPr>
              <a:t>I</a:t>
            </a:r>
            <a:r>
              <a:rPr sz="1650" b="1" spc="-220" dirty="0">
                <a:solidFill>
                  <a:schemeClr val="tx1"/>
                </a:solidFill>
                <a:latin typeface="Arial" panose="020B0604020202020204"/>
                <a:cs typeface="Arial" panose="020B0604020202020204"/>
              </a:rPr>
              <a:t>6</a:t>
            </a:r>
            <a:r>
              <a:rPr sz="1650" b="1" dirty="0">
                <a:solidFill>
                  <a:schemeClr val="tx1"/>
                </a:solidFill>
                <a:latin typeface="Arial" panose="020B0604020202020204"/>
                <a:cs typeface="Arial" panose="020B0604020202020204"/>
              </a:rPr>
              <a:t>	          </a:t>
            </a:r>
            <a:r>
              <a:rPr sz="1650" b="1" spc="-150" dirty="0">
                <a:solidFill>
                  <a:schemeClr val="tx1"/>
                </a:solidFill>
                <a:latin typeface="Arial" panose="020B0604020202020204"/>
                <a:cs typeface="Arial" panose="020B0604020202020204"/>
              </a:rPr>
              <a:t>I7                  </a:t>
            </a:r>
            <a:r>
              <a:rPr lang="en-US" sz="1650" b="1" spc="-150" dirty="0">
                <a:solidFill>
                  <a:schemeClr val="tx1"/>
                </a:solidFill>
                <a:latin typeface="Arial" panose="020B0604020202020204"/>
                <a:cs typeface="Arial" panose="020B0604020202020204"/>
              </a:rPr>
              <a:t>I8</a:t>
            </a:r>
            <a:endParaRPr sz="1650">
              <a:solidFill>
                <a:schemeClr val="tx1"/>
              </a:solidFill>
              <a:latin typeface="Arial" panose="020B0604020202020204"/>
              <a:cs typeface="Arial" panose="020B0604020202020204"/>
            </a:endParaRPr>
          </a:p>
          <a:p>
            <a:pPr marL="12700">
              <a:lnSpc>
                <a:spcPct val="100000"/>
              </a:lnSpc>
              <a:spcBef>
                <a:spcPts val="340"/>
              </a:spcBef>
            </a:pPr>
            <a:r>
              <a:rPr sz="1950" b="1" spc="-30" dirty="0">
                <a:solidFill>
                  <a:srgbClr val="0432FF"/>
                </a:solidFill>
                <a:latin typeface="Arial" panose="020B0604020202020204"/>
                <a:cs typeface="Arial" panose="020B0604020202020204"/>
              </a:rPr>
              <a:t>Act</a:t>
            </a:r>
            <a:endParaRPr sz="1950">
              <a:latin typeface="Arial" panose="020B0604020202020204"/>
              <a:cs typeface="Arial" panose="020B0604020202020204"/>
            </a:endParaRPr>
          </a:p>
        </p:txBody>
      </p:sp>
      <p:sp>
        <p:nvSpPr>
          <p:cNvPr id="20" name="object 20"/>
          <p:cNvSpPr txBox="1"/>
          <p:nvPr/>
        </p:nvSpPr>
        <p:spPr>
          <a:xfrm>
            <a:off x="1086297" y="5216771"/>
            <a:ext cx="3177540" cy="240665"/>
          </a:xfrm>
          <a:prstGeom prst="rect">
            <a:avLst/>
          </a:prstGeom>
        </p:spPr>
        <p:txBody>
          <a:bodyPr vert="horz" wrap="square" lIns="0" tIns="10477" rIns="0" bIns="0" rtlCol="0">
            <a:spAutoFit/>
          </a:bodyPr>
          <a:lstStyle/>
          <a:p>
            <a:pPr marL="12700">
              <a:lnSpc>
                <a:spcPct val="100000"/>
              </a:lnSpc>
              <a:spcBef>
                <a:spcPts val="110"/>
              </a:spcBef>
              <a:tabLst>
                <a:tab pos="354965" algn="l"/>
              </a:tabLst>
            </a:pPr>
            <a:r>
              <a:rPr sz="1500" dirty="0">
                <a:latin typeface="Arial" panose="020B0604020202020204"/>
                <a:cs typeface="Arial" panose="020B0604020202020204"/>
              </a:rPr>
              <a:t>•	</a:t>
            </a:r>
            <a:r>
              <a:rPr sz="1500" spc="-5" dirty="0">
                <a:latin typeface="Verdana" panose="020B0604030504040204"/>
                <a:cs typeface="Verdana" panose="020B0604030504040204"/>
              </a:rPr>
              <a:t>Example: [</a:t>
            </a:r>
            <a:r>
              <a:rPr sz="1500" b="1" spc="-5" dirty="0">
                <a:latin typeface="Verdana" panose="020B0604030504040204"/>
                <a:cs typeface="Verdana" panose="020B0604030504040204"/>
              </a:rPr>
              <a:t>SCNN</a:t>
            </a:r>
            <a:r>
              <a:rPr sz="1500" spc="-5" dirty="0">
                <a:latin typeface="Verdana" panose="020B0604030504040204"/>
                <a:cs typeface="Verdana" panose="020B0604030504040204"/>
              </a:rPr>
              <a:t>, </a:t>
            </a:r>
            <a:r>
              <a:rPr sz="1500" i="1" spc="-5" dirty="0">
                <a:latin typeface="Verdana" panose="020B0604030504040204"/>
                <a:cs typeface="Verdana" panose="020B0604030504040204"/>
              </a:rPr>
              <a:t>ISCA</a:t>
            </a:r>
            <a:r>
              <a:rPr sz="1500" i="1" spc="-60" dirty="0">
                <a:latin typeface="Verdana" panose="020B0604030504040204"/>
                <a:cs typeface="Verdana" panose="020B0604030504040204"/>
              </a:rPr>
              <a:t> </a:t>
            </a:r>
            <a:r>
              <a:rPr sz="1500" dirty="0">
                <a:latin typeface="Verdana" panose="020B0604030504040204"/>
                <a:cs typeface="Verdana" panose="020B0604030504040204"/>
              </a:rPr>
              <a:t>2017]</a:t>
            </a:r>
            <a:endParaRPr sz="1500">
              <a:latin typeface="Verdana" panose="020B0604030504040204"/>
              <a:cs typeface="Verdana" panose="020B0604030504040204"/>
            </a:endParaRPr>
          </a:p>
        </p:txBody>
      </p:sp>
      <p:sp>
        <p:nvSpPr>
          <p:cNvPr id="17" name="object 17"/>
          <p:cNvSpPr txBox="1"/>
          <p:nvPr/>
        </p:nvSpPr>
        <p:spPr>
          <a:xfrm>
            <a:off x="7719679" y="3053527"/>
            <a:ext cx="316706" cy="280035"/>
          </a:xfrm>
          <a:prstGeom prst="rect">
            <a:avLst/>
          </a:prstGeom>
        </p:spPr>
        <p:txBody>
          <a:bodyPr vert="horz" wrap="square" lIns="0" tIns="8572" rIns="0" bIns="0" rtlCol="0">
            <a:spAutoFit/>
          </a:bodyPr>
          <a:lstStyle/>
          <a:p>
            <a:pPr marL="12700">
              <a:lnSpc>
                <a:spcPct val="100000"/>
              </a:lnSpc>
              <a:spcBef>
                <a:spcPts val="90"/>
              </a:spcBef>
            </a:pPr>
            <a:r>
              <a:rPr sz="1765" b="1" spc="-15" dirty="0">
                <a:latin typeface="Arial" panose="020B0604020202020204"/>
                <a:cs typeface="Arial" panose="020B0604020202020204"/>
              </a:rPr>
              <a:t>PE</a:t>
            </a:r>
            <a:endParaRPr sz="1765">
              <a:latin typeface="Arial" panose="020B0604020202020204"/>
              <a:cs typeface="Arial" panose="020B0604020202020204"/>
            </a:endParaRPr>
          </a:p>
        </p:txBody>
      </p:sp>
      <p:sp>
        <p:nvSpPr>
          <p:cNvPr id="18" name="object 18"/>
          <p:cNvSpPr txBox="1"/>
          <p:nvPr/>
        </p:nvSpPr>
        <p:spPr>
          <a:xfrm>
            <a:off x="389890" y="2256155"/>
            <a:ext cx="1112520" cy="909320"/>
          </a:xfrm>
          <a:prstGeom prst="rect">
            <a:avLst/>
          </a:prstGeom>
        </p:spPr>
        <p:txBody>
          <a:bodyPr vert="horz" wrap="square" lIns="0" tIns="9525" rIns="0" bIns="0" rtlCol="0">
            <a:spAutoFit/>
          </a:bodyPr>
          <a:lstStyle/>
          <a:p>
            <a:pPr marL="12700">
              <a:lnSpc>
                <a:spcPct val="100000"/>
              </a:lnSpc>
              <a:spcBef>
                <a:spcPts val="100"/>
              </a:spcBef>
              <a:tabLst>
                <a:tab pos="9704070" algn="l"/>
              </a:tabLst>
            </a:pPr>
            <a:r>
              <a:rPr sz="1950" b="1" spc="15" dirty="0">
                <a:solidFill>
                  <a:srgbClr val="008000"/>
                </a:solidFill>
                <a:latin typeface="Arial" panose="020B0604020202020204"/>
                <a:cs typeface="Arial" panose="020B0604020202020204"/>
              </a:rPr>
              <a:t>W</a:t>
            </a:r>
            <a:r>
              <a:rPr sz="1950" b="1" spc="-20" dirty="0">
                <a:solidFill>
                  <a:srgbClr val="008000"/>
                </a:solidFill>
                <a:latin typeface="Arial" panose="020B0604020202020204"/>
                <a:cs typeface="Arial" panose="020B0604020202020204"/>
              </a:rPr>
              <a:t>e</a:t>
            </a:r>
            <a:r>
              <a:rPr sz="1950" b="1" spc="55" dirty="0">
                <a:solidFill>
                  <a:srgbClr val="008000"/>
                </a:solidFill>
                <a:latin typeface="Arial" panose="020B0604020202020204"/>
                <a:cs typeface="Arial" panose="020B0604020202020204"/>
              </a:rPr>
              <a:t>i</a:t>
            </a:r>
            <a:r>
              <a:rPr sz="1950" b="1" spc="-30" dirty="0">
                <a:solidFill>
                  <a:srgbClr val="008000"/>
                </a:solidFill>
                <a:latin typeface="Arial" panose="020B0604020202020204"/>
                <a:cs typeface="Arial" panose="020B0604020202020204"/>
              </a:rPr>
              <a:t>gh</a:t>
            </a:r>
            <a:r>
              <a:rPr sz="1950" b="1" dirty="0">
                <a:solidFill>
                  <a:srgbClr val="008000"/>
                </a:solidFill>
                <a:latin typeface="Arial" panose="020B0604020202020204"/>
                <a:cs typeface="Arial" panose="020B0604020202020204"/>
              </a:rPr>
              <a:t>t	</a:t>
            </a:r>
            <a:r>
              <a:rPr sz="1950" b="1" spc="-45" dirty="0">
                <a:solidFill>
                  <a:srgbClr val="FF0000"/>
                </a:solidFill>
                <a:latin typeface="Arial" panose="020B0604020202020204"/>
                <a:cs typeface="Arial" panose="020B0604020202020204"/>
              </a:rPr>
              <a:t>P</a:t>
            </a:r>
            <a:r>
              <a:rPr sz="1950" b="1" spc="-20" dirty="0">
                <a:solidFill>
                  <a:srgbClr val="FF0000"/>
                </a:solidFill>
                <a:latin typeface="Arial" panose="020B0604020202020204"/>
                <a:cs typeface="Arial" panose="020B0604020202020204"/>
              </a:rPr>
              <a:t>s</a:t>
            </a:r>
            <a:r>
              <a:rPr sz="1950" b="1" spc="-30" dirty="0">
                <a:solidFill>
                  <a:srgbClr val="FF0000"/>
                </a:solidFill>
                <a:latin typeface="Arial" panose="020B0604020202020204"/>
                <a:cs typeface="Arial" panose="020B0604020202020204"/>
              </a:rPr>
              <a:t>u</a:t>
            </a:r>
            <a:r>
              <a:rPr sz="1950" b="1" dirty="0">
                <a:solidFill>
                  <a:srgbClr val="FF0000"/>
                </a:solidFill>
                <a:latin typeface="Arial" panose="020B0604020202020204"/>
                <a:cs typeface="Arial" panose="020B0604020202020204"/>
              </a:rPr>
              <a:t>m</a:t>
            </a:r>
            <a:endParaRPr sz="1950">
              <a:latin typeface="Arial" panose="020B0604020202020204"/>
              <a:cs typeface="Arial" panose="020B0604020202020204"/>
            </a:endParaRPr>
          </a:p>
        </p:txBody>
      </p:sp>
      <p:sp>
        <p:nvSpPr>
          <p:cNvPr id="19" name="object 19"/>
          <p:cNvSpPr txBox="1"/>
          <p:nvPr/>
        </p:nvSpPr>
        <p:spPr>
          <a:xfrm>
            <a:off x="6880202" y="1310640"/>
            <a:ext cx="1700689" cy="252095"/>
          </a:xfrm>
          <a:prstGeom prst="rect">
            <a:avLst/>
          </a:prstGeom>
        </p:spPr>
        <p:txBody>
          <a:bodyPr vert="horz" wrap="square" lIns="0" tIns="9525" rIns="0" bIns="0" rtlCol="0">
            <a:spAutoFit/>
          </a:bodyPr>
          <a:lstStyle/>
          <a:p>
            <a:pPr marL="12700">
              <a:lnSpc>
                <a:spcPct val="100000"/>
              </a:lnSpc>
              <a:spcBef>
                <a:spcPts val="100"/>
              </a:spcBef>
            </a:pPr>
            <a:r>
              <a:rPr sz="1575" spc="-5" dirty="0">
                <a:latin typeface="Arial" panose="020B0604020202020204"/>
                <a:cs typeface="Arial" panose="020B0604020202020204"/>
              </a:rPr>
              <a:t>[</a:t>
            </a:r>
            <a:r>
              <a:rPr sz="1575" b="1" spc="-5" dirty="0">
                <a:latin typeface="Arial" panose="020B0604020202020204"/>
                <a:cs typeface="Arial" panose="020B0604020202020204"/>
              </a:rPr>
              <a:t>Chen</a:t>
            </a:r>
            <a:r>
              <a:rPr sz="1575" spc="-5" dirty="0">
                <a:latin typeface="Arial" panose="020B0604020202020204"/>
                <a:cs typeface="Arial" panose="020B0604020202020204"/>
              </a:rPr>
              <a:t>, </a:t>
            </a:r>
            <a:r>
              <a:rPr sz="1575" i="1" spc="-5" dirty="0">
                <a:latin typeface="Arial" panose="020B0604020202020204"/>
                <a:cs typeface="Arial" panose="020B0604020202020204"/>
              </a:rPr>
              <a:t>ISCA</a:t>
            </a:r>
            <a:r>
              <a:rPr sz="1575" i="1" spc="-130" dirty="0">
                <a:latin typeface="Arial" panose="020B0604020202020204"/>
                <a:cs typeface="Arial" panose="020B0604020202020204"/>
              </a:rPr>
              <a:t> </a:t>
            </a:r>
            <a:r>
              <a:rPr sz="1575" spc="-10" dirty="0">
                <a:latin typeface="Arial" panose="020B0604020202020204"/>
                <a:cs typeface="Arial" panose="020B0604020202020204"/>
              </a:rPr>
              <a:t>2016]</a:t>
            </a:r>
            <a:endParaRPr sz="1575">
              <a:latin typeface="Arial" panose="020B0604020202020204"/>
              <a:cs typeface="Arial" panose="020B0604020202020204"/>
            </a:endParaRPr>
          </a:p>
        </p:txBody>
      </p:sp>
      <p:sp>
        <p:nvSpPr>
          <p:cNvPr id="21" name="灯片编号占位符 20"/>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727481" y="166267"/>
            <a:ext cx="436499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Output </a:t>
            </a:r>
            <a:r>
              <a:rPr sz="3600" spc="-10" dirty="0">
                <a:solidFill>
                  <a:srgbClr val="00294D"/>
                </a:solidFill>
                <a:latin typeface="Calibri" panose="020F0502020204030204"/>
                <a:cs typeface="Calibri" panose="020F0502020204030204"/>
              </a:rPr>
              <a:t>Stationary</a:t>
            </a:r>
            <a:r>
              <a:rPr sz="3600" spc="-5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(OS)</a:t>
            </a:r>
            <a:endParaRPr sz="3600">
              <a:latin typeface="Calibri" panose="020F0502020204030204"/>
              <a:cs typeface="Calibri" panose="020F0502020204030204"/>
            </a:endParaRPr>
          </a:p>
        </p:txBody>
      </p:sp>
      <p:sp>
        <p:nvSpPr>
          <p:cNvPr id="8" name="object 8"/>
          <p:cNvSpPr txBox="1"/>
          <p:nvPr/>
        </p:nvSpPr>
        <p:spPr>
          <a:xfrm>
            <a:off x="4609494" y="5181091"/>
            <a:ext cx="296100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a:t>
            </a:r>
            <a:r>
              <a:rPr sz="2000" b="1" spc="-5" dirty="0">
                <a:latin typeface="Arial" panose="020B0604020202020204"/>
                <a:cs typeface="Arial" panose="020B0604020202020204"/>
              </a:rPr>
              <a:t>ShiDianNao</a:t>
            </a:r>
            <a:r>
              <a:rPr sz="2000" spc="-5" dirty="0">
                <a:latin typeface="Arial" panose="020B0604020202020204"/>
                <a:cs typeface="Arial" panose="020B0604020202020204"/>
              </a:rPr>
              <a:t>, </a:t>
            </a:r>
            <a:r>
              <a:rPr sz="2000" i="1" spc="-5" dirty="0">
                <a:latin typeface="Arial" panose="020B0604020202020204"/>
                <a:cs typeface="Arial" panose="020B0604020202020204"/>
              </a:rPr>
              <a:t>ISCA</a:t>
            </a:r>
            <a:r>
              <a:rPr sz="2000" i="1" spc="-40" dirty="0">
                <a:latin typeface="Arial" panose="020B0604020202020204"/>
                <a:cs typeface="Arial" panose="020B0604020202020204"/>
              </a:rPr>
              <a:t> </a:t>
            </a:r>
            <a:r>
              <a:rPr sz="2000" spc="-5" dirty="0">
                <a:latin typeface="Arial" panose="020B0604020202020204"/>
                <a:cs typeface="Arial" panose="020B0604020202020204"/>
              </a:rPr>
              <a:t>2015]</a:t>
            </a:r>
            <a:endParaRPr sz="2000">
              <a:latin typeface="Arial" panose="020B0604020202020204"/>
              <a:cs typeface="Arial" panose="020B0604020202020204"/>
            </a:endParaRPr>
          </a:p>
        </p:txBody>
      </p:sp>
      <p:sp>
        <p:nvSpPr>
          <p:cNvPr id="9" name="object 9"/>
          <p:cNvSpPr txBox="1"/>
          <p:nvPr/>
        </p:nvSpPr>
        <p:spPr>
          <a:xfrm>
            <a:off x="993139" y="4487875"/>
            <a:ext cx="3022600" cy="1416685"/>
          </a:xfrm>
          <a:prstGeom prst="rect">
            <a:avLst/>
          </a:prstGeom>
        </p:spPr>
        <p:txBody>
          <a:bodyPr vert="horz" wrap="square" lIns="0" tIns="191135" rIns="0" bIns="0" rtlCol="0">
            <a:spAutoFit/>
          </a:bodyPr>
          <a:lstStyle/>
          <a:p>
            <a:pPr marL="298450" indent="-285750">
              <a:lnSpc>
                <a:spcPct val="100000"/>
              </a:lnSpc>
              <a:spcBef>
                <a:spcPts val="1505"/>
              </a:spcBef>
              <a:buFont typeface="Arial" panose="020B0604020202020204"/>
              <a:buChar char="•"/>
              <a:tabLst>
                <a:tab pos="297815" algn="l"/>
                <a:tab pos="298450" algn="l"/>
              </a:tabLst>
            </a:pPr>
            <a:r>
              <a:rPr sz="2400" b="1" spc="-5" dirty="0">
                <a:latin typeface="Arial" panose="020B0604020202020204"/>
                <a:cs typeface="Arial" panose="020B0604020202020204"/>
              </a:rPr>
              <a:t>Examples:</a:t>
            </a:r>
            <a:endParaRPr sz="2400">
              <a:latin typeface="Arial" panose="020B0604020202020204"/>
              <a:cs typeface="Arial" panose="020B0604020202020204"/>
            </a:endParaRPr>
          </a:p>
          <a:p>
            <a:pPr marL="495935">
              <a:lnSpc>
                <a:spcPct val="100000"/>
              </a:lnSpc>
              <a:spcBef>
                <a:spcPts val="1170"/>
              </a:spcBef>
            </a:pPr>
            <a:r>
              <a:rPr sz="2000" spc="-5" dirty="0">
                <a:latin typeface="Arial" panose="020B0604020202020204"/>
                <a:cs typeface="Arial" panose="020B0604020202020204"/>
              </a:rPr>
              <a:t>[</a:t>
            </a:r>
            <a:r>
              <a:rPr sz="2000" b="1" spc="-5" dirty="0">
                <a:latin typeface="Arial" panose="020B0604020202020204"/>
                <a:cs typeface="Arial" panose="020B0604020202020204"/>
              </a:rPr>
              <a:t>Gupta</a:t>
            </a:r>
            <a:r>
              <a:rPr sz="2000" spc="-5" dirty="0">
                <a:latin typeface="Arial" panose="020B0604020202020204"/>
                <a:cs typeface="Arial" panose="020B0604020202020204"/>
              </a:rPr>
              <a:t>, </a:t>
            </a:r>
            <a:r>
              <a:rPr sz="2000" i="1" spc="-5" dirty="0">
                <a:latin typeface="Arial" panose="020B0604020202020204"/>
                <a:cs typeface="Arial" panose="020B0604020202020204"/>
              </a:rPr>
              <a:t>ICML</a:t>
            </a:r>
            <a:r>
              <a:rPr sz="2000" i="1" spc="-20" dirty="0">
                <a:latin typeface="Arial" panose="020B0604020202020204"/>
                <a:cs typeface="Arial" panose="020B0604020202020204"/>
              </a:rPr>
              <a:t> </a:t>
            </a:r>
            <a:r>
              <a:rPr sz="2000" spc="-5" dirty="0">
                <a:latin typeface="Arial" panose="020B0604020202020204"/>
                <a:cs typeface="Arial" panose="020B0604020202020204"/>
              </a:rPr>
              <a:t>2015]</a:t>
            </a:r>
            <a:endParaRPr sz="2000">
              <a:latin typeface="Arial" panose="020B0604020202020204"/>
              <a:cs typeface="Arial" panose="020B0604020202020204"/>
            </a:endParaRPr>
          </a:p>
          <a:p>
            <a:pPr marL="495935">
              <a:lnSpc>
                <a:spcPct val="100000"/>
              </a:lnSpc>
              <a:spcBef>
                <a:spcPts val="695"/>
              </a:spcBef>
            </a:pPr>
            <a:r>
              <a:rPr sz="2000" spc="-5" dirty="0">
                <a:latin typeface="Arial" panose="020B0604020202020204"/>
                <a:cs typeface="Arial" panose="020B0604020202020204"/>
              </a:rPr>
              <a:t>[</a:t>
            </a:r>
            <a:r>
              <a:rPr sz="2000" b="1" spc="-5" dirty="0">
                <a:latin typeface="Arial" panose="020B0604020202020204"/>
                <a:cs typeface="Arial" panose="020B0604020202020204"/>
              </a:rPr>
              <a:t>Peemen</a:t>
            </a:r>
            <a:r>
              <a:rPr sz="2000" spc="-5" dirty="0">
                <a:latin typeface="Arial" panose="020B0604020202020204"/>
                <a:cs typeface="Arial" panose="020B0604020202020204"/>
              </a:rPr>
              <a:t>, </a:t>
            </a:r>
            <a:r>
              <a:rPr sz="2000" i="1" dirty="0">
                <a:latin typeface="Arial" panose="020B0604020202020204"/>
                <a:cs typeface="Arial" panose="020B0604020202020204"/>
              </a:rPr>
              <a:t>ICCD</a:t>
            </a:r>
            <a:r>
              <a:rPr sz="2000" i="1" spc="-60" dirty="0">
                <a:latin typeface="Arial" panose="020B0604020202020204"/>
                <a:cs typeface="Arial" panose="020B0604020202020204"/>
              </a:rPr>
              <a:t> </a:t>
            </a:r>
            <a:r>
              <a:rPr sz="2000" spc="-5" dirty="0">
                <a:latin typeface="Arial" panose="020B0604020202020204"/>
                <a:cs typeface="Arial" panose="020B0604020202020204"/>
              </a:rPr>
              <a:t>2013]</a:t>
            </a:r>
            <a:endParaRPr sz="2000">
              <a:latin typeface="Arial" panose="020B0604020202020204"/>
              <a:cs typeface="Arial" panose="020B0604020202020204"/>
            </a:endParaRPr>
          </a:p>
        </p:txBody>
      </p:sp>
      <p:sp>
        <p:nvSpPr>
          <p:cNvPr id="10" name="object 10"/>
          <p:cNvSpPr/>
          <p:nvPr/>
        </p:nvSpPr>
        <p:spPr>
          <a:xfrm>
            <a:off x="1519458" y="2181948"/>
            <a:ext cx="6118225" cy="186690"/>
          </a:xfrm>
          <a:custGeom>
            <a:avLst/>
            <a:gdLst/>
            <a:ahLst/>
            <a:cxnLst/>
            <a:rect l="l" t="t" r="r" b="b"/>
            <a:pathLst>
              <a:path w="6118225" h="186689">
                <a:moveTo>
                  <a:pt x="0" y="186266"/>
                </a:moveTo>
                <a:lnTo>
                  <a:pt x="0" y="0"/>
                </a:lnTo>
                <a:lnTo>
                  <a:pt x="6117780" y="0"/>
                </a:lnTo>
                <a:lnTo>
                  <a:pt x="6117780" y="173566"/>
                </a:lnTo>
              </a:path>
            </a:pathLst>
          </a:custGeom>
          <a:ln w="63499">
            <a:solidFill>
              <a:srgbClr val="008E00"/>
            </a:solidFill>
          </a:ln>
        </p:spPr>
        <p:txBody>
          <a:bodyPr wrap="square" lIns="0" tIns="0" rIns="0" bIns="0" rtlCol="0"/>
          <a:lstStyle/>
          <a:p/>
        </p:txBody>
      </p:sp>
      <p:sp>
        <p:nvSpPr>
          <p:cNvPr id="11" name="object 11"/>
          <p:cNvSpPr/>
          <p:nvPr/>
        </p:nvSpPr>
        <p:spPr>
          <a:xfrm>
            <a:off x="1424208" y="2283548"/>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08E00"/>
          </a:solidFill>
        </p:spPr>
        <p:txBody>
          <a:bodyPr wrap="square" lIns="0" tIns="0" rIns="0" bIns="0" rtlCol="0"/>
          <a:lstStyle/>
          <a:p/>
        </p:txBody>
      </p:sp>
      <p:sp>
        <p:nvSpPr>
          <p:cNvPr id="12" name="object 12"/>
          <p:cNvSpPr/>
          <p:nvPr/>
        </p:nvSpPr>
        <p:spPr>
          <a:xfrm>
            <a:off x="7541990" y="2270848"/>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08E00"/>
          </a:solidFill>
        </p:spPr>
        <p:txBody>
          <a:bodyPr wrap="square" lIns="0" tIns="0" rIns="0" bIns="0" rtlCol="0"/>
          <a:lstStyle/>
          <a:p/>
        </p:txBody>
      </p:sp>
      <p:sp>
        <p:nvSpPr>
          <p:cNvPr id="13" name="object 13"/>
          <p:cNvSpPr/>
          <p:nvPr/>
        </p:nvSpPr>
        <p:spPr>
          <a:xfrm>
            <a:off x="1340195" y="1832372"/>
            <a:ext cx="0" cy="535940"/>
          </a:xfrm>
          <a:custGeom>
            <a:avLst/>
            <a:gdLst/>
            <a:ahLst/>
            <a:cxnLst/>
            <a:rect l="l" t="t" r="r" b="b"/>
            <a:pathLst>
              <a:path h="535939">
                <a:moveTo>
                  <a:pt x="0" y="0"/>
                </a:moveTo>
                <a:lnTo>
                  <a:pt x="0" y="535516"/>
                </a:lnTo>
              </a:path>
            </a:pathLst>
          </a:custGeom>
          <a:ln w="63499">
            <a:solidFill>
              <a:srgbClr val="0251FF"/>
            </a:solidFill>
          </a:ln>
        </p:spPr>
        <p:txBody>
          <a:bodyPr wrap="square" lIns="0" tIns="0" rIns="0" bIns="0" rtlCol="0"/>
          <a:lstStyle/>
          <a:p/>
        </p:txBody>
      </p:sp>
      <p:sp>
        <p:nvSpPr>
          <p:cNvPr id="14" name="object 14"/>
          <p:cNvSpPr/>
          <p:nvPr/>
        </p:nvSpPr>
        <p:spPr>
          <a:xfrm>
            <a:off x="1244945" y="2283222"/>
            <a:ext cx="190500" cy="127000"/>
          </a:xfrm>
          <a:custGeom>
            <a:avLst/>
            <a:gdLst/>
            <a:ahLst/>
            <a:cxnLst/>
            <a:rect l="l" t="t" r="r" b="b"/>
            <a:pathLst>
              <a:path w="190500" h="127000">
                <a:moveTo>
                  <a:pt x="190499" y="0"/>
                </a:moveTo>
                <a:lnTo>
                  <a:pt x="0" y="0"/>
                </a:lnTo>
                <a:lnTo>
                  <a:pt x="95249" y="127000"/>
                </a:lnTo>
                <a:lnTo>
                  <a:pt x="190499" y="0"/>
                </a:lnTo>
                <a:close/>
              </a:path>
            </a:pathLst>
          </a:custGeom>
          <a:solidFill>
            <a:srgbClr val="0251FF"/>
          </a:solidFill>
        </p:spPr>
        <p:txBody>
          <a:bodyPr wrap="square" lIns="0" tIns="0" rIns="0" bIns="0" rtlCol="0"/>
          <a:lstStyle/>
          <a:p/>
        </p:txBody>
      </p:sp>
      <p:sp>
        <p:nvSpPr>
          <p:cNvPr id="15" name="object 15"/>
          <p:cNvSpPr/>
          <p:nvPr/>
        </p:nvSpPr>
        <p:spPr>
          <a:xfrm>
            <a:off x="2387075" y="2168271"/>
            <a:ext cx="0" cy="193675"/>
          </a:xfrm>
          <a:custGeom>
            <a:avLst/>
            <a:gdLst/>
            <a:ahLst/>
            <a:cxnLst/>
            <a:rect l="l" t="t" r="r" b="b"/>
            <a:pathLst>
              <a:path h="193675">
                <a:moveTo>
                  <a:pt x="0" y="0"/>
                </a:moveTo>
                <a:lnTo>
                  <a:pt x="0" y="193410"/>
                </a:lnTo>
              </a:path>
            </a:pathLst>
          </a:custGeom>
          <a:ln w="63499">
            <a:solidFill>
              <a:srgbClr val="008E00"/>
            </a:solidFill>
          </a:ln>
        </p:spPr>
        <p:txBody>
          <a:bodyPr wrap="square" lIns="0" tIns="0" rIns="0" bIns="0" rtlCol="0"/>
          <a:lstStyle/>
          <a:p/>
        </p:txBody>
      </p:sp>
      <p:sp>
        <p:nvSpPr>
          <p:cNvPr id="16" name="object 16"/>
          <p:cNvSpPr/>
          <p:nvPr/>
        </p:nvSpPr>
        <p:spPr>
          <a:xfrm>
            <a:off x="2291825"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08E00"/>
          </a:solidFill>
        </p:spPr>
        <p:txBody>
          <a:bodyPr wrap="square" lIns="0" tIns="0" rIns="0" bIns="0" rtlCol="0"/>
          <a:lstStyle/>
          <a:p/>
        </p:txBody>
      </p:sp>
      <p:sp>
        <p:nvSpPr>
          <p:cNvPr id="17" name="object 17"/>
          <p:cNvSpPr/>
          <p:nvPr/>
        </p:nvSpPr>
        <p:spPr>
          <a:xfrm>
            <a:off x="3261045" y="2168271"/>
            <a:ext cx="0" cy="193675"/>
          </a:xfrm>
          <a:custGeom>
            <a:avLst/>
            <a:gdLst/>
            <a:ahLst/>
            <a:cxnLst/>
            <a:rect l="l" t="t" r="r" b="b"/>
            <a:pathLst>
              <a:path h="193675">
                <a:moveTo>
                  <a:pt x="0" y="0"/>
                </a:moveTo>
                <a:lnTo>
                  <a:pt x="0" y="193410"/>
                </a:lnTo>
              </a:path>
            </a:pathLst>
          </a:custGeom>
          <a:ln w="63499">
            <a:solidFill>
              <a:srgbClr val="008E00"/>
            </a:solidFill>
          </a:ln>
        </p:spPr>
        <p:txBody>
          <a:bodyPr wrap="square" lIns="0" tIns="0" rIns="0" bIns="0" rtlCol="0"/>
          <a:lstStyle/>
          <a:p/>
        </p:txBody>
      </p:sp>
      <p:sp>
        <p:nvSpPr>
          <p:cNvPr id="18" name="object 18"/>
          <p:cNvSpPr/>
          <p:nvPr/>
        </p:nvSpPr>
        <p:spPr>
          <a:xfrm>
            <a:off x="3165795" y="2277014"/>
            <a:ext cx="190500" cy="127000"/>
          </a:xfrm>
          <a:custGeom>
            <a:avLst/>
            <a:gdLst/>
            <a:ahLst/>
            <a:cxnLst/>
            <a:rect l="l" t="t" r="r" b="b"/>
            <a:pathLst>
              <a:path w="190500" h="127000">
                <a:moveTo>
                  <a:pt x="190499" y="0"/>
                </a:moveTo>
                <a:lnTo>
                  <a:pt x="0" y="0"/>
                </a:lnTo>
                <a:lnTo>
                  <a:pt x="95249" y="127000"/>
                </a:lnTo>
                <a:lnTo>
                  <a:pt x="190499" y="0"/>
                </a:lnTo>
                <a:close/>
              </a:path>
            </a:pathLst>
          </a:custGeom>
          <a:solidFill>
            <a:srgbClr val="008E00"/>
          </a:solidFill>
        </p:spPr>
        <p:txBody>
          <a:bodyPr wrap="square" lIns="0" tIns="0" rIns="0" bIns="0" rtlCol="0"/>
          <a:lstStyle/>
          <a:p/>
        </p:txBody>
      </p:sp>
      <p:sp>
        <p:nvSpPr>
          <p:cNvPr id="19" name="object 19"/>
          <p:cNvSpPr/>
          <p:nvPr/>
        </p:nvSpPr>
        <p:spPr>
          <a:xfrm>
            <a:off x="4135013" y="2168271"/>
            <a:ext cx="0" cy="193675"/>
          </a:xfrm>
          <a:custGeom>
            <a:avLst/>
            <a:gdLst/>
            <a:ahLst/>
            <a:cxnLst/>
            <a:rect l="l" t="t" r="r" b="b"/>
            <a:pathLst>
              <a:path h="193675">
                <a:moveTo>
                  <a:pt x="0" y="0"/>
                </a:moveTo>
                <a:lnTo>
                  <a:pt x="0" y="193410"/>
                </a:lnTo>
              </a:path>
            </a:pathLst>
          </a:custGeom>
          <a:ln w="63499">
            <a:solidFill>
              <a:srgbClr val="008E00"/>
            </a:solidFill>
          </a:ln>
        </p:spPr>
        <p:txBody>
          <a:bodyPr wrap="square" lIns="0" tIns="0" rIns="0" bIns="0" rtlCol="0"/>
          <a:lstStyle/>
          <a:p/>
        </p:txBody>
      </p:sp>
      <p:sp>
        <p:nvSpPr>
          <p:cNvPr id="20" name="object 20"/>
          <p:cNvSpPr/>
          <p:nvPr/>
        </p:nvSpPr>
        <p:spPr>
          <a:xfrm>
            <a:off x="4039763"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08E00"/>
          </a:solidFill>
        </p:spPr>
        <p:txBody>
          <a:bodyPr wrap="square" lIns="0" tIns="0" rIns="0" bIns="0" rtlCol="0"/>
          <a:lstStyle/>
          <a:p/>
        </p:txBody>
      </p:sp>
      <p:sp>
        <p:nvSpPr>
          <p:cNvPr id="21" name="object 21"/>
          <p:cNvSpPr/>
          <p:nvPr/>
        </p:nvSpPr>
        <p:spPr>
          <a:xfrm>
            <a:off x="5008981" y="2168271"/>
            <a:ext cx="0" cy="193675"/>
          </a:xfrm>
          <a:custGeom>
            <a:avLst/>
            <a:gdLst/>
            <a:ahLst/>
            <a:cxnLst/>
            <a:rect l="l" t="t" r="r" b="b"/>
            <a:pathLst>
              <a:path h="193675">
                <a:moveTo>
                  <a:pt x="0" y="0"/>
                </a:moveTo>
                <a:lnTo>
                  <a:pt x="0" y="193410"/>
                </a:lnTo>
              </a:path>
            </a:pathLst>
          </a:custGeom>
          <a:ln w="63499">
            <a:solidFill>
              <a:srgbClr val="008E00"/>
            </a:solidFill>
          </a:ln>
        </p:spPr>
        <p:txBody>
          <a:bodyPr wrap="square" lIns="0" tIns="0" rIns="0" bIns="0" rtlCol="0"/>
          <a:lstStyle/>
          <a:p/>
        </p:txBody>
      </p:sp>
      <p:sp>
        <p:nvSpPr>
          <p:cNvPr id="22" name="object 22"/>
          <p:cNvSpPr/>
          <p:nvPr/>
        </p:nvSpPr>
        <p:spPr>
          <a:xfrm>
            <a:off x="4913731"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08E00"/>
          </a:solidFill>
        </p:spPr>
        <p:txBody>
          <a:bodyPr wrap="square" lIns="0" tIns="0" rIns="0" bIns="0" rtlCol="0"/>
          <a:lstStyle/>
          <a:p/>
        </p:txBody>
      </p:sp>
      <p:sp>
        <p:nvSpPr>
          <p:cNvPr id="23" name="object 23"/>
          <p:cNvSpPr/>
          <p:nvPr/>
        </p:nvSpPr>
        <p:spPr>
          <a:xfrm>
            <a:off x="5882948" y="2168271"/>
            <a:ext cx="0" cy="193675"/>
          </a:xfrm>
          <a:custGeom>
            <a:avLst/>
            <a:gdLst/>
            <a:ahLst/>
            <a:cxnLst/>
            <a:rect l="l" t="t" r="r" b="b"/>
            <a:pathLst>
              <a:path h="193675">
                <a:moveTo>
                  <a:pt x="0" y="0"/>
                </a:moveTo>
                <a:lnTo>
                  <a:pt x="0" y="193410"/>
                </a:lnTo>
              </a:path>
            </a:pathLst>
          </a:custGeom>
          <a:ln w="63499">
            <a:solidFill>
              <a:srgbClr val="008E00"/>
            </a:solidFill>
          </a:ln>
        </p:spPr>
        <p:txBody>
          <a:bodyPr wrap="square" lIns="0" tIns="0" rIns="0" bIns="0" rtlCol="0"/>
          <a:lstStyle/>
          <a:p/>
        </p:txBody>
      </p:sp>
      <p:sp>
        <p:nvSpPr>
          <p:cNvPr id="24" name="object 24"/>
          <p:cNvSpPr/>
          <p:nvPr/>
        </p:nvSpPr>
        <p:spPr>
          <a:xfrm>
            <a:off x="5787698"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08E00"/>
          </a:solidFill>
        </p:spPr>
        <p:txBody>
          <a:bodyPr wrap="square" lIns="0" tIns="0" rIns="0" bIns="0" rtlCol="0"/>
          <a:lstStyle/>
          <a:p/>
        </p:txBody>
      </p:sp>
      <p:sp>
        <p:nvSpPr>
          <p:cNvPr id="25" name="object 25"/>
          <p:cNvSpPr/>
          <p:nvPr/>
        </p:nvSpPr>
        <p:spPr>
          <a:xfrm>
            <a:off x="6756917" y="2168271"/>
            <a:ext cx="0" cy="193675"/>
          </a:xfrm>
          <a:custGeom>
            <a:avLst/>
            <a:gdLst/>
            <a:ahLst/>
            <a:cxnLst/>
            <a:rect l="l" t="t" r="r" b="b"/>
            <a:pathLst>
              <a:path h="193675">
                <a:moveTo>
                  <a:pt x="0" y="0"/>
                </a:moveTo>
                <a:lnTo>
                  <a:pt x="0" y="193410"/>
                </a:lnTo>
              </a:path>
            </a:pathLst>
          </a:custGeom>
          <a:ln w="63499">
            <a:solidFill>
              <a:srgbClr val="008E00"/>
            </a:solidFill>
          </a:ln>
        </p:spPr>
        <p:txBody>
          <a:bodyPr wrap="square" lIns="0" tIns="0" rIns="0" bIns="0" rtlCol="0"/>
          <a:lstStyle/>
          <a:p/>
        </p:txBody>
      </p:sp>
      <p:sp>
        <p:nvSpPr>
          <p:cNvPr id="26" name="object 26"/>
          <p:cNvSpPr/>
          <p:nvPr/>
        </p:nvSpPr>
        <p:spPr>
          <a:xfrm>
            <a:off x="6661667" y="2277014"/>
            <a:ext cx="190500" cy="127000"/>
          </a:xfrm>
          <a:custGeom>
            <a:avLst/>
            <a:gdLst/>
            <a:ahLst/>
            <a:cxnLst/>
            <a:rect l="l" t="t" r="r" b="b"/>
            <a:pathLst>
              <a:path w="190500" h="127000">
                <a:moveTo>
                  <a:pt x="190500" y="0"/>
                </a:moveTo>
                <a:lnTo>
                  <a:pt x="0" y="0"/>
                </a:lnTo>
                <a:lnTo>
                  <a:pt x="95250" y="127000"/>
                </a:lnTo>
                <a:lnTo>
                  <a:pt x="190500" y="0"/>
                </a:lnTo>
                <a:close/>
              </a:path>
            </a:pathLst>
          </a:custGeom>
          <a:solidFill>
            <a:srgbClr val="008E00"/>
          </a:solidFill>
        </p:spPr>
        <p:txBody>
          <a:bodyPr wrap="square" lIns="0" tIns="0" rIns="0" bIns="0" rtlCol="0"/>
          <a:lstStyle/>
          <a:p/>
        </p:txBody>
      </p:sp>
      <p:sp>
        <p:nvSpPr>
          <p:cNvPr id="27" name="object 27"/>
          <p:cNvSpPr/>
          <p:nvPr/>
        </p:nvSpPr>
        <p:spPr>
          <a:xfrm>
            <a:off x="4573062" y="1832372"/>
            <a:ext cx="0" cy="367030"/>
          </a:xfrm>
          <a:custGeom>
            <a:avLst/>
            <a:gdLst/>
            <a:ahLst/>
            <a:cxnLst/>
            <a:rect l="l" t="t" r="r" b="b"/>
            <a:pathLst>
              <a:path h="367030">
                <a:moveTo>
                  <a:pt x="0" y="0"/>
                </a:moveTo>
                <a:lnTo>
                  <a:pt x="0" y="366958"/>
                </a:lnTo>
              </a:path>
            </a:pathLst>
          </a:custGeom>
          <a:ln w="65630">
            <a:solidFill>
              <a:srgbClr val="008E00"/>
            </a:solidFill>
          </a:ln>
        </p:spPr>
        <p:txBody>
          <a:bodyPr wrap="square" lIns="0" tIns="0" rIns="0" bIns="0" rtlCol="0"/>
          <a:lstStyle/>
          <a:p/>
        </p:txBody>
      </p:sp>
      <p:sp>
        <p:nvSpPr>
          <p:cNvPr id="28" name="object 28"/>
          <p:cNvSpPr txBox="1"/>
          <p:nvPr/>
        </p:nvSpPr>
        <p:spPr>
          <a:xfrm>
            <a:off x="1199927" y="1450782"/>
            <a:ext cx="6748780" cy="397510"/>
          </a:xfrm>
          <a:prstGeom prst="rect">
            <a:avLst/>
          </a:prstGeom>
          <a:solidFill>
            <a:srgbClr val="515151"/>
          </a:solidFill>
        </p:spPr>
        <p:txBody>
          <a:bodyPr vert="horz" wrap="square" lIns="0" tIns="46355" rIns="0" bIns="0" rtlCol="0">
            <a:spAutoFit/>
          </a:bodyPr>
          <a:lstStyle/>
          <a:p>
            <a:pPr marL="5080" algn="ctr">
              <a:lnSpc>
                <a:spcPct val="100000"/>
              </a:lnSpc>
              <a:spcBef>
                <a:spcPts val="365"/>
              </a:spcBef>
            </a:pPr>
            <a:r>
              <a:rPr sz="2000" b="1" spc="-5" dirty="0">
                <a:solidFill>
                  <a:srgbClr val="FFFFFF"/>
                </a:solidFill>
                <a:latin typeface="Arial" panose="020B0604020202020204"/>
                <a:cs typeface="Arial" panose="020B0604020202020204"/>
              </a:rPr>
              <a:t>Global</a:t>
            </a:r>
            <a:r>
              <a:rPr sz="2000" b="1" spc="-10" dirty="0">
                <a:solidFill>
                  <a:srgbClr val="FFFFFF"/>
                </a:solidFill>
                <a:latin typeface="Arial" panose="020B0604020202020204"/>
                <a:cs typeface="Arial" panose="020B0604020202020204"/>
              </a:rPr>
              <a:t> </a:t>
            </a:r>
            <a:r>
              <a:rPr sz="2000" b="1" spc="-5" dirty="0">
                <a:solidFill>
                  <a:srgbClr val="FFFFFF"/>
                </a:solidFill>
                <a:latin typeface="Arial" panose="020B0604020202020204"/>
                <a:cs typeface="Arial" panose="020B0604020202020204"/>
              </a:rPr>
              <a:t>Buffer</a:t>
            </a:r>
            <a:endParaRPr sz="2000">
              <a:latin typeface="Arial" panose="020B0604020202020204"/>
              <a:cs typeface="Arial" panose="020B0604020202020204"/>
            </a:endParaRPr>
          </a:p>
        </p:txBody>
      </p:sp>
      <p:sp>
        <p:nvSpPr>
          <p:cNvPr id="29" name="object 29"/>
          <p:cNvSpPr/>
          <p:nvPr/>
        </p:nvSpPr>
        <p:spPr>
          <a:xfrm>
            <a:off x="4436576" y="2685382"/>
            <a:ext cx="228600" cy="0"/>
          </a:xfrm>
          <a:custGeom>
            <a:avLst/>
            <a:gdLst/>
            <a:ahLst/>
            <a:cxnLst/>
            <a:rect l="l" t="t" r="r" b="b"/>
            <a:pathLst>
              <a:path w="228600">
                <a:moveTo>
                  <a:pt x="0" y="0"/>
                </a:moveTo>
                <a:lnTo>
                  <a:pt x="228335" y="0"/>
                </a:lnTo>
              </a:path>
            </a:pathLst>
          </a:custGeom>
          <a:ln w="63499">
            <a:solidFill>
              <a:srgbClr val="0251FF"/>
            </a:solidFill>
          </a:ln>
        </p:spPr>
        <p:txBody>
          <a:bodyPr wrap="square" lIns="0" tIns="0" rIns="0" bIns="0" rtlCol="0"/>
          <a:lstStyle/>
          <a:p/>
        </p:txBody>
      </p:sp>
      <p:sp>
        <p:nvSpPr>
          <p:cNvPr id="30" name="object 30"/>
          <p:cNvSpPr/>
          <p:nvPr/>
        </p:nvSpPr>
        <p:spPr>
          <a:xfrm>
            <a:off x="4580244"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0251FF"/>
          </a:solidFill>
        </p:spPr>
        <p:txBody>
          <a:bodyPr wrap="square" lIns="0" tIns="0" rIns="0" bIns="0" rtlCol="0"/>
          <a:lstStyle/>
          <a:p/>
        </p:txBody>
      </p:sp>
      <p:sp>
        <p:nvSpPr>
          <p:cNvPr id="31" name="object 31"/>
          <p:cNvSpPr/>
          <p:nvPr/>
        </p:nvSpPr>
        <p:spPr>
          <a:xfrm>
            <a:off x="1814670" y="2685382"/>
            <a:ext cx="228600" cy="0"/>
          </a:xfrm>
          <a:custGeom>
            <a:avLst/>
            <a:gdLst/>
            <a:ahLst/>
            <a:cxnLst/>
            <a:rect l="l" t="t" r="r" b="b"/>
            <a:pathLst>
              <a:path w="228600">
                <a:moveTo>
                  <a:pt x="0" y="0"/>
                </a:moveTo>
                <a:lnTo>
                  <a:pt x="228335" y="0"/>
                </a:lnTo>
              </a:path>
            </a:pathLst>
          </a:custGeom>
          <a:ln w="63499">
            <a:solidFill>
              <a:srgbClr val="0251FF"/>
            </a:solidFill>
          </a:ln>
        </p:spPr>
        <p:txBody>
          <a:bodyPr wrap="square" lIns="0" tIns="0" rIns="0" bIns="0" rtlCol="0"/>
          <a:lstStyle/>
          <a:p/>
        </p:txBody>
      </p:sp>
      <p:sp>
        <p:nvSpPr>
          <p:cNvPr id="32" name="object 32"/>
          <p:cNvSpPr/>
          <p:nvPr/>
        </p:nvSpPr>
        <p:spPr>
          <a:xfrm>
            <a:off x="1958338"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0251FF"/>
          </a:solidFill>
        </p:spPr>
        <p:txBody>
          <a:bodyPr wrap="square" lIns="0" tIns="0" rIns="0" bIns="0" rtlCol="0"/>
          <a:lstStyle/>
          <a:p/>
        </p:txBody>
      </p:sp>
      <p:sp>
        <p:nvSpPr>
          <p:cNvPr id="33" name="object 33"/>
          <p:cNvSpPr/>
          <p:nvPr/>
        </p:nvSpPr>
        <p:spPr>
          <a:xfrm>
            <a:off x="2688638" y="2685382"/>
            <a:ext cx="228600" cy="0"/>
          </a:xfrm>
          <a:custGeom>
            <a:avLst/>
            <a:gdLst/>
            <a:ahLst/>
            <a:cxnLst/>
            <a:rect l="l" t="t" r="r" b="b"/>
            <a:pathLst>
              <a:path w="228600">
                <a:moveTo>
                  <a:pt x="0" y="0"/>
                </a:moveTo>
                <a:lnTo>
                  <a:pt x="228335" y="0"/>
                </a:lnTo>
              </a:path>
            </a:pathLst>
          </a:custGeom>
          <a:ln w="63499">
            <a:solidFill>
              <a:srgbClr val="0251FF"/>
            </a:solidFill>
          </a:ln>
        </p:spPr>
        <p:txBody>
          <a:bodyPr wrap="square" lIns="0" tIns="0" rIns="0" bIns="0" rtlCol="0"/>
          <a:lstStyle/>
          <a:p/>
        </p:txBody>
      </p:sp>
      <p:sp>
        <p:nvSpPr>
          <p:cNvPr id="34" name="object 34"/>
          <p:cNvSpPr/>
          <p:nvPr/>
        </p:nvSpPr>
        <p:spPr>
          <a:xfrm>
            <a:off x="2832306"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0251FF"/>
          </a:solidFill>
        </p:spPr>
        <p:txBody>
          <a:bodyPr wrap="square" lIns="0" tIns="0" rIns="0" bIns="0" rtlCol="0"/>
          <a:lstStyle/>
          <a:p/>
        </p:txBody>
      </p:sp>
      <p:sp>
        <p:nvSpPr>
          <p:cNvPr id="35" name="object 35"/>
          <p:cNvSpPr/>
          <p:nvPr/>
        </p:nvSpPr>
        <p:spPr>
          <a:xfrm>
            <a:off x="3562607" y="2685382"/>
            <a:ext cx="228600" cy="0"/>
          </a:xfrm>
          <a:custGeom>
            <a:avLst/>
            <a:gdLst/>
            <a:ahLst/>
            <a:cxnLst/>
            <a:rect l="l" t="t" r="r" b="b"/>
            <a:pathLst>
              <a:path w="228600">
                <a:moveTo>
                  <a:pt x="0" y="0"/>
                </a:moveTo>
                <a:lnTo>
                  <a:pt x="228335" y="0"/>
                </a:lnTo>
              </a:path>
            </a:pathLst>
          </a:custGeom>
          <a:ln w="63499">
            <a:solidFill>
              <a:srgbClr val="0251FF"/>
            </a:solidFill>
          </a:ln>
        </p:spPr>
        <p:txBody>
          <a:bodyPr wrap="square" lIns="0" tIns="0" rIns="0" bIns="0" rtlCol="0"/>
          <a:lstStyle/>
          <a:p/>
        </p:txBody>
      </p:sp>
      <p:sp>
        <p:nvSpPr>
          <p:cNvPr id="36" name="object 36"/>
          <p:cNvSpPr/>
          <p:nvPr/>
        </p:nvSpPr>
        <p:spPr>
          <a:xfrm>
            <a:off x="3706276"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0251FF"/>
          </a:solidFill>
        </p:spPr>
        <p:txBody>
          <a:bodyPr wrap="square" lIns="0" tIns="0" rIns="0" bIns="0" rtlCol="0"/>
          <a:lstStyle/>
          <a:p/>
        </p:txBody>
      </p:sp>
      <p:sp>
        <p:nvSpPr>
          <p:cNvPr id="37" name="object 37"/>
          <p:cNvSpPr/>
          <p:nvPr/>
        </p:nvSpPr>
        <p:spPr>
          <a:xfrm>
            <a:off x="1211547" y="2404198"/>
            <a:ext cx="603250" cy="562610"/>
          </a:xfrm>
          <a:custGeom>
            <a:avLst/>
            <a:gdLst/>
            <a:ahLst/>
            <a:cxnLst/>
            <a:rect l="l" t="t" r="r" b="b"/>
            <a:pathLst>
              <a:path w="603250" h="562610">
                <a:moveTo>
                  <a:pt x="603122" y="0"/>
                </a:moveTo>
                <a:lnTo>
                  <a:pt x="0" y="0"/>
                </a:lnTo>
                <a:lnTo>
                  <a:pt x="0" y="562366"/>
                </a:lnTo>
                <a:lnTo>
                  <a:pt x="603122" y="562366"/>
                </a:lnTo>
                <a:lnTo>
                  <a:pt x="603122" y="0"/>
                </a:lnTo>
                <a:close/>
              </a:path>
            </a:pathLst>
          </a:custGeom>
          <a:solidFill>
            <a:srgbClr val="F5F5F5"/>
          </a:solidFill>
        </p:spPr>
        <p:txBody>
          <a:bodyPr wrap="square" lIns="0" tIns="0" rIns="0" bIns="0" rtlCol="0"/>
          <a:lstStyle/>
          <a:p/>
        </p:txBody>
      </p:sp>
      <p:sp>
        <p:nvSpPr>
          <p:cNvPr id="38" name="object 38"/>
          <p:cNvSpPr/>
          <p:nvPr/>
        </p:nvSpPr>
        <p:spPr>
          <a:xfrm>
            <a:off x="1211547" y="2404198"/>
            <a:ext cx="603250" cy="562610"/>
          </a:xfrm>
          <a:custGeom>
            <a:avLst/>
            <a:gdLst/>
            <a:ahLst/>
            <a:cxnLst/>
            <a:rect l="l" t="t" r="r" b="b"/>
            <a:pathLst>
              <a:path w="603250" h="562610">
                <a:moveTo>
                  <a:pt x="0" y="0"/>
                </a:moveTo>
                <a:lnTo>
                  <a:pt x="603121" y="0"/>
                </a:lnTo>
                <a:lnTo>
                  <a:pt x="603121" y="562366"/>
                </a:lnTo>
                <a:lnTo>
                  <a:pt x="0" y="562366"/>
                </a:lnTo>
                <a:lnTo>
                  <a:pt x="0" y="0"/>
                </a:lnTo>
                <a:close/>
              </a:path>
            </a:pathLst>
          </a:custGeom>
          <a:ln w="31749">
            <a:solidFill>
              <a:srgbClr val="000000"/>
            </a:solidFill>
          </a:ln>
        </p:spPr>
        <p:txBody>
          <a:bodyPr wrap="square" lIns="0" tIns="0" rIns="0" bIns="0" rtlCol="0"/>
          <a:lstStyle/>
          <a:p/>
        </p:txBody>
      </p:sp>
      <p:sp>
        <p:nvSpPr>
          <p:cNvPr id="39" name="object 39"/>
          <p:cNvSpPr/>
          <p:nvPr/>
        </p:nvSpPr>
        <p:spPr>
          <a:xfrm>
            <a:off x="2085513" y="2404198"/>
            <a:ext cx="603250" cy="562610"/>
          </a:xfrm>
          <a:custGeom>
            <a:avLst/>
            <a:gdLst/>
            <a:ahLst/>
            <a:cxnLst/>
            <a:rect l="l" t="t" r="r" b="b"/>
            <a:pathLst>
              <a:path w="603250" h="562610">
                <a:moveTo>
                  <a:pt x="603124" y="0"/>
                </a:moveTo>
                <a:lnTo>
                  <a:pt x="0" y="0"/>
                </a:lnTo>
                <a:lnTo>
                  <a:pt x="0" y="562366"/>
                </a:lnTo>
                <a:lnTo>
                  <a:pt x="603124" y="562366"/>
                </a:lnTo>
                <a:lnTo>
                  <a:pt x="603124" y="0"/>
                </a:lnTo>
                <a:close/>
              </a:path>
            </a:pathLst>
          </a:custGeom>
          <a:solidFill>
            <a:srgbClr val="F5F5F5"/>
          </a:solidFill>
        </p:spPr>
        <p:txBody>
          <a:bodyPr wrap="square" lIns="0" tIns="0" rIns="0" bIns="0" rtlCol="0"/>
          <a:lstStyle/>
          <a:p/>
        </p:txBody>
      </p:sp>
      <p:sp>
        <p:nvSpPr>
          <p:cNvPr id="40" name="object 40"/>
          <p:cNvSpPr/>
          <p:nvPr/>
        </p:nvSpPr>
        <p:spPr>
          <a:xfrm>
            <a:off x="2085513" y="2404198"/>
            <a:ext cx="603250" cy="562610"/>
          </a:xfrm>
          <a:custGeom>
            <a:avLst/>
            <a:gdLst/>
            <a:ahLst/>
            <a:cxnLst/>
            <a:rect l="l" t="t" r="r" b="b"/>
            <a:pathLst>
              <a:path w="603250" h="562610">
                <a:moveTo>
                  <a:pt x="0" y="0"/>
                </a:moveTo>
                <a:lnTo>
                  <a:pt x="603124" y="0"/>
                </a:lnTo>
                <a:lnTo>
                  <a:pt x="603124" y="562366"/>
                </a:lnTo>
                <a:lnTo>
                  <a:pt x="0" y="562366"/>
                </a:lnTo>
                <a:lnTo>
                  <a:pt x="0" y="0"/>
                </a:lnTo>
                <a:close/>
              </a:path>
            </a:pathLst>
          </a:custGeom>
          <a:ln w="31749">
            <a:solidFill>
              <a:srgbClr val="000000"/>
            </a:solidFill>
          </a:ln>
        </p:spPr>
        <p:txBody>
          <a:bodyPr wrap="square" lIns="0" tIns="0" rIns="0" bIns="0" rtlCol="0"/>
          <a:lstStyle/>
          <a:p/>
        </p:txBody>
      </p:sp>
      <p:sp>
        <p:nvSpPr>
          <p:cNvPr id="41" name="object 41"/>
          <p:cNvSpPr/>
          <p:nvPr/>
        </p:nvSpPr>
        <p:spPr>
          <a:xfrm>
            <a:off x="2959482" y="2404198"/>
            <a:ext cx="603250" cy="562610"/>
          </a:xfrm>
          <a:custGeom>
            <a:avLst/>
            <a:gdLst/>
            <a:ahLst/>
            <a:cxnLst/>
            <a:rect l="l" t="t" r="r" b="b"/>
            <a:pathLst>
              <a:path w="603250" h="562610">
                <a:moveTo>
                  <a:pt x="603125" y="0"/>
                </a:moveTo>
                <a:lnTo>
                  <a:pt x="0" y="0"/>
                </a:lnTo>
                <a:lnTo>
                  <a:pt x="0" y="562366"/>
                </a:lnTo>
                <a:lnTo>
                  <a:pt x="603125" y="562366"/>
                </a:lnTo>
                <a:lnTo>
                  <a:pt x="603125" y="0"/>
                </a:lnTo>
                <a:close/>
              </a:path>
            </a:pathLst>
          </a:custGeom>
          <a:solidFill>
            <a:srgbClr val="F5F5F5"/>
          </a:solidFill>
        </p:spPr>
        <p:txBody>
          <a:bodyPr wrap="square" lIns="0" tIns="0" rIns="0" bIns="0" rtlCol="0"/>
          <a:lstStyle/>
          <a:p/>
        </p:txBody>
      </p:sp>
      <p:sp>
        <p:nvSpPr>
          <p:cNvPr id="42" name="object 42"/>
          <p:cNvSpPr/>
          <p:nvPr/>
        </p:nvSpPr>
        <p:spPr>
          <a:xfrm>
            <a:off x="2959482" y="2404198"/>
            <a:ext cx="603250" cy="562610"/>
          </a:xfrm>
          <a:custGeom>
            <a:avLst/>
            <a:gdLst/>
            <a:ahLst/>
            <a:cxnLst/>
            <a:rect l="l" t="t" r="r" b="b"/>
            <a:pathLst>
              <a:path w="603250" h="562610">
                <a:moveTo>
                  <a:pt x="0" y="0"/>
                </a:moveTo>
                <a:lnTo>
                  <a:pt x="603125" y="0"/>
                </a:lnTo>
                <a:lnTo>
                  <a:pt x="603125" y="562366"/>
                </a:lnTo>
                <a:lnTo>
                  <a:pt x="0" y="562366"/>
                </a:lnTo>
                <a:lnTo>
                  <a:pt x="0" y="0"/>
                </a:lnTo>
                <a:close/>
              </a:path>
            </a:pathLst>
          </a:custGeom>
          <a:ln w="31749">
            <a:solidFill>
              <a:srgbClr val="000000"/>
            </a:solidFill>
          </a:ln>
        </p:spPr>
        <p:txBody>
          <a:bodyPr wrap="square" lIns="0" tIns="0" rIns="0" bIns="0" rtlCol="0"/>
          <a:lstStyle/>
          <a:p/>
        </p:txBody>
      </p:sp>
      <p:sp>
        <p:nvSpPr>
          <p:cNvPr id="43" name="object 43"/>
          <p:cNvSpPr/>
          <p:nvPr/>
        </p:nvSpPr>
        <p:spPr>
          <a:xfrm>
            <a:off x="3833451" y="2404198"/>
            <a:ext cx="603250" cy="562610"/>
          </a:xfrm>
          <a:custGeom>
            <a:avLst/>
            <a:gdLst/>
            <a:ahLst/>
            <a:cxnLst/>
            <a:rect l="l" t="t" r="r" b="b"/>
            <a:pathLst>
              <a:path w="603250" h="562610">
                <a:moveTo>
                  <a:pt x="603124" y="0"/>
                </a:moveTo>
                <a:lnTo>
                  <a:pt x="0" y="0"/>
                </a:lnTo>
                <a:lnTo>
                  <a:pt x="0" y="562366"/>
                </a:lnTo>
                <a:lnTo>
                  <a:pt x="603124" y="562366"/>
                </a:lnTo>
                <a:lnTo>
                  <a:pt x="603124" y="0"/>
                </a:lnTo>
                <a:close/>
              </a:path>
            </a:pathLst>
          </a:custGeom>
          <a:solidFill>
            <a:srgbClr val="F5F5F5"/>
          </a:solidFill>
        </p:spPr>
        <p:txBody>
          <a:bodyPr wrap="square" lIns="0" tIns="0" rIns="0" bIns="0" rtlCol="0"/>
          <a:lstStyle/>
          <a:p/>
        </p:txBody>
      </p:sp>
      <p:sp>
        <p:nvSpPr>
          <p:cNvPr id="44" name="object 44"/>
          <p:cNvSpPr/>
          <p:nvPr/>
        </p:nvSpPr>
        <p:spPr>
          <a:xfrm>
            <a:off x="3833451" y="2404198"/>
            <a:ext cx="603250" cy="562610"/>
          </a:xfrm>
          <a:custGeom>
            <a:avLst/>
            <a:gdLst/>
            <a:ahLst/>
            <a:cxnLst/>
            <a:rect l="l" t="t" r="r" b="b"/>
            <a:pathLst>
              <a:path w="603250" h="562610">
                <a:moveTo>
                  <a:pt x="0" y="0"/>
                </a:moveTo>
                <a:lnTo>
                  <a:pt x="603124" y="0"/>
                </a:lnTo>
                <a:lnTo>
                  <a:pt x="603124" y="562366"/>
                </a:lnTo>
                <a:lnTo>
                  <a:pt x="0" y="562366"/>
                </a:lnTo>
                <a:lnTo>
                  <a:pt x="0" y="0"/>
                </a:lnTo>
                <a:close/>
              </a:path>
            </a:pathLst>
          </a:custGeom>
          <a:ln w="31749">
            <a:solidFill>
              <a:srgbClr val="000000"/>
            </a:solidFill>
          </a:ln>
        </p:spPr>
        <p:txBody>
          <a:bodyPr wrap="square" lIns="0" tIns="0" rIns="0" bIns="0" rtlCol="0"/>
          <a:lstStyle/>
          <a:p/>
        </p:txBody>
      </p:sp>
      <p:sp>
        <p:nvSpPr>
          <p:cNvPr id="45" name="object 45"/>
          <p:cNvSpPr/>
          <p:nvPr/>
        </p:nvSpPr>
        <p:spPr>
          <a:xfrm>
            <a:off x="5310541" y="2685382"/>
            <a:ext cx="228600" cy="0"/>
          </a:xfrm>
          <a:custGeom>
            <a:avLst/>
            <a:gdLst/>
            <a:ahLst/>
            <a:cxnLst/>
            <a:rect l="l" t="t" r="r" b="b"/>
            <a:pathLst>
              <a:path w="228600">
                <a:moveTo>
                  <a:pt x="0" y="0"/>
                </a:moveTo>
                <a:lnTo>
                  <a:pt x="228335" y="0"/>
                </a:lnTo>
              </a:path>
            </a:pathLst>
          </a:custGeom>
          <a:ln w="63499">
            <a:solidFill>
              <a:srgbClr val="0251FF"/>
            </a:solidFill>
          </a:ln>
        </p:spPr>
        <p:txBody>
          <a:bodyPr wrap="square" lIns="0" tIns="0" rIns="0" bIns="0" rtlCol="0"/>
          <a:lstStyle/>
          <a:p/>
        </p:txBody>
      </p:sp>
      <p:sp>
        <p:nvSpPr>
          <p:cNvPr id="46" name="object 46"/>
          <p:cNvSpPr/>
          <p:nvPr/>
        </p:nvSpPr>
        <p:spPr>
          <a:xfrm>
            <a:off x="5454210"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0251FF"/>
          </a:solidFill>
        </p:spPr>
        <p:txBody>
          <a:bodyPr wrap="square" lIns="0" tIns="0" rIns="0" bIns="0" rtlCol="0"/>
          <a:lstStyle/>
          <a:p/>
        </p:txBody>
      </p:sp>
      <p:sp>
        <p:nvSpPr>
          <p:cNvPr id="47" name="object 47"/>
          <p:cNvSpPr/>
          <p:nvPr/>
        </p:nvSpPr>
        <p:spPr>
          <a:xfrm>
            <a:off x="6184511" y="2685382"/>
            <a:ext cx="228600" cy="0"/>
          </a:xfrm>
          <a:custGeom>
            <a:avLst/>
            <a:gdLst/>
            <a:ahLst/>
            <a:cxnLst/>
            <a:rect l="l" t="t" r="r" b="b"/>
            <a:pathLst>
              <a:path w="228600">
                <a:moveTo>
                  <a:pt x="0" y="0"/>
                </a:moveTo>
                <a:lnTo>
                  <a:pt x="228335" y="0"/>
                </a:lnTo>
              </a:path>
            </a:pathLst>
          </a:custGeom>
          <a:ln w="63499">
            <a:solidFill>
              <a:srgbClr val="0251FF"/>
            </a:solidFill>
          </a:ln>
        </p:spPr>
        <p:txBody>
          <a:bodyPr wrap="square" lIns="0" tIns="0" rIns="0" bIns="0" rtlCol="0"/>
          <a:lstStyle/>
          <a:p/>
        </p:txBody>
      </p:sp>
      <p:sp>
        <p:nvSpPr>
          <p:cNvPr id="48" name="object 48"/>
          <p:cNvSpPr/>
          <p:nvPr/>
        </p:nvSpPr>
        <p:spPr>
          <a:xfrm>
            <a:off x="6328180"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0251FF"/>
          </a:solidFill>
        </p:spPr>
        <p:txBody>
          <a:bodyPr wrap="square" lIns="0" tIns="0" rIns="0" bIns="0" rtlCol="0"/>
          <a:lstStyle/>
          <a:p/>
        </p:txBody>
      </p:sp>
      <p:sp>
        <p:nvSpPr>
          <p:cNvPr id="49" name="object 49"/>
          <p:cNvSpPr/>
          <p:nvPr/>
        </p:nvSpPr>
        <p:spPr>
          <a:xfrm>
            <a:off x="7058480" y="2685382"/>
            <a:ext cx="228600" cy="0"/>
          </a:xfrm>
          <a:custGeom>
            <a:avLst/>
            <a:gdLst/>
            <a:ahLst/>
            <a:cxnLst/>
            <a:rect l="l" t="t" r="r" b="b"/>
            <a:pathLst>
              <a:path w="228600">
                <a:moveTo>
                  <a:pt x="0" y="0"/>
                </a:moveTo>
                <a:lnTo>
                  <a:pt x="228335" y="0"/>
                </a:lnTo>
              </a:path>
            </a:pathLst>
          </a:custGeom>
          <a:ln w="63499">
            <a:solidFill>
              <a:srgbClr val="0251FF"/>
            </a:solidFill>
          </a:ln>
        </p:spPr>
        <p:txBody>
          <a:bodyPr wrap="square" lIns="0" tIns="0" rIns="0" bIns="0" rtlCol="0"/>
          <a:lstStyle/>
          <a:p/>
        </p:txBody>
      </p:sp>
      <p:sp>
        <p:nvSpPr>
          <p:cNvPr id="50" name="object 50"/>
          <p:cNvSpPr/>
          <p:nvPr/>
        </p:nvSpPr>
        <p:spPr>
          <a:xfrm>
            <a:off x="7202148" y="2590132"/>
            <a:ext cx="127000" cy="190500"/>
          </a:xfrm>
          <a:custGeom>
            <a:avLst/>
            <a:gdLst/>
            <a:ahLst/>
            <a:cxnLst/>
            <a:rect l="l" t="t" r="r" b="b"/>
            <a:pathLst>
              <a:path w="127000" h="190500">
                <a:moveTo>
                  <a:pt x="0" y="0"/>
                </a:moveTo>
                <a:lnTo>
                  <a:pt x="0" y="190500"/>
                </a:lnTo>
                <a:lnTo>
                  <a:pt x="127000" y="95250"/>
                </a:lnTo>
                <a:lnTo>
                  <a:pt x="0" y="0"/>
                </a:lnTo>
                <a:close/>
              </a:path>
            </a:pathLst>
          </a:custGeom>
          <a:solidFill>
            <a:srgbClr val="0251FF"/>
          </a:solidFill>
        </p:spPr>
        <p:txBody>
          <a:bodyPr wrap="square" lIns="0" tIns="0" rIns="0" bIns="0" rtlCol="0"/>
          <a:lstStyle/>
          <a:p/>
        </p:txBody>
      </p:sp>
      <p:sp>
        <p:nvSpPr>
          <p:cNvPr id="51" name="object 51"/>
          <p:cNvSpPr/>
          <p:nvPr/>
        </p:nvSpPr>
        <p:spPr>
          <a:xfrm>
            <a:off x="4707421" y="2404198"/>
            <a:ext cx="603250" cy="562610"/>
          </a:xfrm>
          <a:custGeom>
            <a:avLst/>
            <a:gdLst/>
            <a:ahLst/>
            <a:cxnLst/>
            <a:rect l="l" t="t" r="r" b="b"/>
            <a:pathLst>
              <a:path w="603250" h="562610">
                <a:moveTo>
                  <a:pt x="603121" y="0"/>
                </a:moveTo>
                <a:lnTo>
                  <a:pt x="0" y="0"/>
                </a:lnTo>
                <a:lnTo>
                  <a:pt x="0" y="562366"/>
                </a:lnTo>
                <a:lnTo>
                  <a:pt x="603121" y="562366"/>
                </a:lnTo>
                <a:lnTo>
                  <a:pt x="603121" y="0"/>
                </a:lnTo>
                <a:close/>
              </a:path>
            </a:pathLst>
          </a:custGeom>
          <a:solidFill>
            <a:srgbClr val="F5F5F5"/>
          </a:solidFill>
        </p:spPr>
        <p:txBody>
          <a:bodyPr wrap="square" lIns="0" tIns="0" rIns="0" bIns="0" rtlCol="0"/>
          <a:lstStyle/>
          <a:p/>
        </p:txBody>
      </p:sp>
      <p:sp>
        <p:nvSpPr>
          <p:cNvPr id="52" name="object 52"/>
          <p:cNvSpPr/>
          <p:nvPr/>
        </p:nvSpPr>
        <p:spPr>
          <a:xfrm>
            <a:off x="4707421" y="2404198"/>
            <a:ext cx="603250" cy="562610"/>
          </a:xfrm>
          <a:custGeom>
            <a:avLst/>
            <a:gdLst/>
            <a:ahLst/>
            <a:cxnLst/>
            <a:rect l="l" t="t" r="r" b="b"/>
            <a:pathLst>
              <a:path w="603250" h="562610">
                <a:moveTo>
                  <a:pt x="0" y="0"/>
                </a:moveTo>
                <a:lnTo>
                  <a:pt x="603121" y="0"/>
                </a:lnTo>
                <a:lnTo>
                  <a:pt x="603121" y="562366"/>
                </a:lnTo>
                <a:lnTo>
                  <a:pt x="0" y="562366"/>
                </a:lnTo>
                <a:lnTo>
                  <a:pt x="0" y="0"/>
                </a:lnTo>
                <a:close/>
              </a:path>
            </a:pathLst>
          </a:custGeom>
          <a:ln w="31749">
            <a:solidFill>
              <a:srgbClr val="000000"/>
            </a:solidFill>
          </a:ln>
        </p:spPr>
        <p:txBody>
          <a:bodyPr wrap="square" lIns="0" tIns="0" rIns="0" bIns="0" rtlCol="0"/>
          <a:lstStyle/>
          <a:p/>
        </p:txBody>
      </p:sp>
      <p:sp>
        <p:nvSpPr>
          <p:cNvPr id="53" name="object 53"/>
          <p:cNvSpPr/>
          <p:nvPr/>
        </p:nvSpPr>
        <p:spPr>
          <a:xfrm>
            <a:off x="5581385" y="2404198"/>
            <a:ext cx="603250" cy="562610"/>
          </a:xfrm>
          <a:custGeom>
            <a:avLst/>
            <a:gdLst/>
            <a:ahLst/>
            <a:cxnLst/>
            <a:rect l="l" t="t" r="r" b="b"/>
            <a:pathLst>
              <a:path w="603250" h="562610">
                <a:moveTo>
                  <a:pt x="603125" y="0"/>
                </a:moveTo>
                <a:lnTo>
                  <a:pt x="0" y="0"/>
                </a:lnTo>
                <a:lnTo>
                  <a:pt x="0" y="562366"/>
                </a:lnTo>
                <a:lnTo>
                  <a:pt x="603125" y="562366"/>
                </a:lnTo>
                <a:lnTo>
                  <a:pt x="603125" y="0"/>
                </a:lnTo>
                <a:close/>
              </a:path>
            </a:pathLst>
          </a:custGeom>
          <a:solidFill>
            <a:srgbClr val="F5F5F5"/>
          </a:solidFill>
        </p:spPr>
        <p:txBody>
          <a:bodyPr wrap="square" lIns="0" tIns="0" rIns="0" bIns="0" rtlCol="0"/>
          <a:lstStyle/>
          <a:p/>
        </p:txBody>
      </p:sp>
      <p:sp>
        <p:nvSpPr>
          <p:cNvPr id="54" name="object 54"/>
          <p:cNvSpPr/>
          <p:nvPr/>
        </p:nvSpPr>
        <p:spPr>
          <a:xfrm>
            <a:off x="5581385" y="2404198"/>
            <a:ext cx="603250" cy="562610"/>
          </a:xfrm>
          <a:custGeom>
            <a:avLst/>
            <a:gdLst/>
            <a:ahLst/>
            <a:cxnLst/>
            <a:rect l="l" t="t" r="r" b="b"/>
            <a:pathLst>
              <a:path w="603250" h="562610">
                <a:moveTo>
                  <a:pt x="0" y="0"/>
                </a:moveTo>
                <a:lnTo>
                  <a:pt x="603124" y="0"/>
                </a:lnTo>
                <a:lnTo>
                  <a:pt x="603124" y="562366"/>
                </a:lnTo>
                <a:lnTo>
                  <a:pt x="0" y="562366"/>
                </a:lnTo>
                <a:lnTo>
                  <a:pt x="0" y="0"/>
                </a:lnTo>
                <a:close/>
              </a:path>
            </a:pathLst>
          </a:custGeom>
          <a:ln w="31749">
            <a:solidFill>
              <a:srgbClr val="000000"/>
            </a:solidFill>
          </a:ln>
        </p:spPr>
        <p:txBody>
          <a:bodyPr wrap="square" lIns="0" tIns="0" rIns="0" bIns="0" rtlCol="0"/>
          <a:lstStyle/>
          <a:p/>
        </p:txBody>
      </p:sp>
      <p:sp>
        <p:nvSpPr>
          <p:cNvPr id="55" name="object 55"/>
          <p:cNvSpPr/>
          <p:nvPr/>
        </p:nvSpPr>
        <p:spPr>
          <a:xfrm>
            <a:off x="6455355" y="2404198"/>
            <a:ext cx="603250" cy="562610"/>
          </a:xfrm>
          <a:custGeom>
            <a:avLst/>
            <a:gdLst/>
            <a:ahLst/>
            <a:cxnLst/>
            <a:rect l="l" t="t" r="r" b="b"/>
            <a:pathLst>
              <a:path w="603250" h="562610">
                <a:moveTo>
                  <a:pt x="603124" y="0"/>
                </a:moveTo>
                <a:lnTo>
                  <a:pt x="0" y="0"/>
                </a:lnTo>
                <a:lnTo>
                  <a:pt x="0" y="562366"/>
                </a:lnTo>
                <a:lnTo>
                  <a:pt x="603124" y="562366"/>
                </a:lnTo>
                <a:lnTo>
                  <a:pt x="603124" y="0"/>
                </a:lnTo>
                <a:close/>
              </a:path>
            </a:pathLst>
          </a:custGeom>
          <a:solidFill>
            <a:srgbClr val="F5F5F5"/>
          </a:solidFill>
        </p:spPr>
        <p:txBody>
          <a:bodyPr wrap="square" lIns="0" tIns="0" rIns="0" bIns="0" rtlCol="0"/>
          <a:lstStyle/>
          <a:p/>
        </p:txBody>
      </p:sp>
      <p:sp>
        <p:nvSpPr>
          <p:cNvPr id="56" name="object 56"/>
          <p:cNvSpPr/>
          <p:nvPr/>
        </p:nvSpPr>
        <p:spPr>
          <a:xfrm>
            <a:off x="6455355" y="2404198"/>
            <a:ext cx="603250" cy="562610"/>
          </a:xfrm>
          <a:custGeom>
            <a:avLst/>
            <a:gdLst/>
            <a:ahLst/>
            <a:cxnLst/>
            <a:rect l="l" t="t" r="r" b="b"/>
            <a:pathLst>
              <a:path w="603250" h="562610">
                <a:moveTo>
                  <a:pt x="0" y="0"/>
                </a:moveTo>
                <a:lnTo>
                  <a:pt x="603125" y="0"/>
                </a:lnTo>
                <a:lnTo>
                  <a:pt x="603125" y="562366"/>
                </a:lnTo>
                <a:lnTo>
                  <a:pt x="0" y="562366"/>
                </a:lnTo>
                <a:lnTo>
                  <a:pt x="0" y="0"/>
                </a:lnTo>
                <a:close/>
              </a:path>
            </a:pathLst>
          </a:custGeom>
          <a:ln w="31749">
            <a:solidFill>
              <a:srgbClr val="000000"/>
            </a:solidFill>
          </a:ln>
        </p:spPr>
        <p:txBody>
          <a:bodyPr wrap="square" lIns="0" tIns="0" rIns="0" bIns="0" rtlCol="0"/>
          <a:lstStyle/>
          <a:p/>
        </p:txBody>
      </p:sp>
      <p:sp>
        <p:nvSpPr>
          <p:cNvPr id="57" name="object 57"/>
          <p:cNvSpPr/>
          <p:nvPr/>
        </p:nvSpPr>
        <p:spPr>
          <a:xfrm>
            <a:off x="7329327" y="2404198"/>
            <a:ext cx="603250" cy="562610"/>
          </a:xfrm>
          <a:custGeom>
            <a:avLst/>
            <a:gdLst/>
            <a:ahLst/>
            <a:cxnLst/>
            <a:rect l="l" t="t" r="r" b="b"/>
            <a:pathLst>
              <a:path w="603250" h="562610">
                <a:moveTo>
                  <a:pt x="603124" y="0"/>
                </a:moveTo>
                <a:lnTo>
                  <a:pt x="0" y="0"/>
                </a:lnTo>
                <a:lnTo>
                  <a:pt x="0" y="562366"/>
                </a:lnTo>
                <a:lnTo>
                  <a:pt x="603124" y="562366"/>
                </a:lnTo>
                <a:lnTo>
                  <a:pt x="603124" y="0"/>
                </a:lnTo>
                <a:close/>
              </a:path>
            </a:pathLst>
          </a:custGeom>
          <a:solidFill>
            <a:srgbClr val="F5F5F5"/>
          </a:solidFill>
        </p:spPr>
        <p:txBody>
          <a:bodyPr wrap="square" lIns="0" tIns="0" rIns="0" bIns="0" rtlCol="0"/>
          <a:lstStyle/>
          <a:p/>
        </p:txBody>
      </p:sp>
      <p:sp>
        <p:nvSpPr>
          <p:cNvPr id="58" name="object 58"/>
          <p:cNvSpPr txBox="1"/>
          <p:nvPr/>
        </p:nvSpPr>
        <p:spPr>
          <a:xfrm>
            <a:off x="1282975" y="2666940"/>
            <a:ext cx="460375" cy="261620"/>
          </a:xfrm>
          <a:prstGeom prst="rect">
            <a:avLst/>
          </a:prstGeom>
          <a:solidFill>
            <a:srgbClr val="771100"/>
          </a:solidFill>
        </p:spPr>
        <p:txBody>
          <a:bodyPr vert="horz" wrap="square" lIns="0" tIns="0" rIns="0" bIns="0" rtlCol="0">
            <a:spAutoFit/>
          </a:bodyPr>
          <a:lstStyle/>
          <a:p>
            <a:pPr marL="117475">
              <a:lnSpc>
                <a:spcPts val="2060"/>
              </a:lnSpc>
            </a:pPr>
            <a:r>
              <a:rPr sz="1800" b="1" spc="-200" dirty="0">
                <a:solidFill>
                  <a:srgbClr val="FFFFFF"/>
                </a:solidFill>
                <a:latin typeface="Arial" panose="020B0604020202020204"/>
                <a:cs typeface="Arial" panose="020B0604020202020204"/>
              </a:rPr>
              <a:t>P0</a:t>
            </a:r>
            <a:endParaRPr sz="1800">
              <a:latin typeface="Arial" panose="020B0604020202020204"/>
              <a:cs typeface="Arial" panose="020B0604020202020204"/>
            </a:endParaRPr>
          </a:p>
        </p:txBody>
      </p:sp>
      <p:sp>
        <p:nvSpPr>
          <p:cNvPr id="59" name="object 59"/>
          <p:cNvSpPr txBox="1"/>
          <p:nvPr/>
        </p:nvSpPr>
        <p:spPr>
          <a:xfrm>
            <a:off x="2156942" y="2666940"/>
            <a:ext cx="460375" cy="261620"/>
          </a:xfrm>
          <a:prstGeom prst="rect">
            <a:avLst/>
          </a:prstGeom>
          <a:solidFill>
            <a:srgbClr val="9E1E00"/>
          </a:solidFill>
        </p:spPr>
        <p:txBody>
          <a:bodyPr vert="horz" wrap="square" lIns="0" tIns="0" rIns="0" bIns="0" rtlCol="0">
            <a:spAutoFit/>
          </a:bodyPr>
          <a:lstStyle/>
          <a:p>
            <a:pPr marL="117475">
              <a:lnSpc>
                <a:spcPts val="2060"/>
              </a:lnSpc>
            </a:pPr>
            <a:r>
              <a:rPr sz="1800" b="1" spc="-200" dirty="0">
                <a:solidFill>
                  <a:srgbClr val="FFFFFF"/>
                </a:solidFill>
                <a:latin typeface="Arial" panose="020B0604020202020204"/>
                <a:cs typeface="Arial" panose="020B0604020202020204"/>
              </a:rPr>
              <a:t>P1</a:t>
            </a:r>
            <a:endParaRPr sz="1800">
              <a:latin typeface="Arial" panose="020B0604020202020204"/>
              <a:cs typeface="Arial" panose="020B0604020202020204"/>
            </a:endParaRPr>
          </a:p>
        </p:txBody>
      </p:sp>
      <p:sp>
        <p:nvSpPr>
          <p:cNvPr id="60" name="object 60"/>
          <p:cNvSpPr txBox="1"/>
          <p:nvPr/>
        </p:nvSpPr>
        <p:spPr>
          <a:xfrm>
            <a:off x="3030910" y="2666940"/>
            <a:ext cx="460375" cy="261620"/>
          </a:xfrm>
          <a:prstGeom prst="rect">
            <a:avLst/>
          </a:prstGeom>
          <a:solidFill>
            <a:srgbClr val="BD2900"/>
          </a:solidFill>
        </p:spPr>
        <p:txBody>
          <a:bodyPr vert="horz" wrap="square" lIns="0" tIns="0" rIns="0" bIns="0" rtlCol="0">
            <a:spAutoFit/>
          </a:bodyPr>
          <a:lstStyle/>
          <a:p>
            <a:pPr marL="117475">
              <a:lnSpc>
                <a:spcPts val="2060"/>
              </a:lnSpc>
            </a:pPr>
            <a:r>
              <a:rPr sz="1800" b="1" spc="-200" dirty="0">
                <a:solidFill>
                  <a:srgbClr val="FFFFFF"/>
                </a:solidFill>
                <a:latin typeface="Arial" panose="020B0604020202020204"/>
                <a:cs typeface="Arial" panose="020B0604020202020204"/>
              </a:rPr>
              <a:t>P2</a:t>
            </a:r>
            <a:endParaRPr sz="1800">
              <a:latin typeface="Arial" panose="020B0604020202020204"/>
              <a:cs typeface="Arial" panose="020B0604020202020204"/>
            </a:endParaRPr>
          </a:p>
        </p:txBody>
      </p:sp>
      <p:sp>
        <p:nvSpPr>
          <p:cNvPr id="61" name="object 61"/>
          <p:cNvSpPr txBox="1"/>
          <p:nvPr/>
        </p:nvSpPr>
        <p:spPr>
          <a:xfrm>
            <a:off x="3904880" y="2666940"/>
            <a:ext cx="460375" cy="261620"/>
          </a:xfrm>
          <a:prstGeom prst="rect">
            <a:avLst/>
          </a:prstGeom>
          <a:solidFill>
            <a:srgbClr val="D63100"/>
          </a:solidFill>
        </p:spPr>
        <p:txBody>
          <a:bodyPr vert="horz" wrap="square" lIns="0" tIns="0" rIns="0" bIns="0" rtlCol="0">
            <a:spAutoFit/>
          </a:bodyPr>
          <a:lstStyle/>
          <a:p>
            <a:pPr marL="117475">
              <a:lnSpc>
                <a:spcPts val="2060"/>
              </a:lnSpc>
            </a:pPr>
            <a:r>
              <a:rPr sz="1800" b="1" spc="-200" dirty="0">
                <a:solidFill>
                  <a:srgbClr val="FFFFFF"/>
                </a:solidFill>
                <a:latin typeface="Arial" panose="020B0604020202020204"/>
                <a:cs typeface="Arial" panose="020B0604020202020204"/>
              </a:rPr>
              <a:t>P3</a:t>
            </a:r>
            <a:endParaRPr sz="1800">
              <a:latin typeface="Arial" panose="020B0604020202020204"/>
              <a:cs typeface="Arial" panose="020B0604020202020204"/>
            </a:endParaRPr>
          </a:p>
        </p:txBody>
      </p:sp>
      <p:sp>
        <p:nvSpPr>
          <p:cNvPr id="62" name="object 62"/>
          <p:cNvSpPr txBox="1"/>
          <p:nvPr/>
        </p:nvSpPr>
        <p:spPr>
          <a:xfrm>
            <a:off x="4778848" y="2666940"/>
            <a:ext cx="460375" cy="261620"/>
          </a:xfrm>
          <a:prstGeom prst="rect">
            <a:avLst/>
          </a:prstGeom>
          <a:solidFill>
            <a:srgbClr val="E93800"/>
          </a:solidFill>
        </p:spPr>
        <p:txBody>
          <a:bodyPr vert="horz" wrap="square" lIns="0" tIns="0" rIns="0" bIns="0" rtlCol="0">
            <a:spAutoFit/>
          </a:bodyPr>
          <a:lstStyle/>
          <a:p>
            <a:pPr marL="117475">
              <a:lnSpc>
                <a:spcPts val="2060"/>
              </a:lnSpc>
            </a:pPr>
            <a:r>
              <a:rPr sz="1800" b="1" spc="-200" dirty="0">
                <a:solidFill>
                  <a:srgbClr val="FFFFFF"/>
                </a:solidFill>
                <a:latin typeface="Arial" panose="020B0604020202020204"/>
                <a:cs typeface="Arial" panose="020B0604020202020204"/>
              </a:rPr>
              <a:t>P4</a:t>
            </a:r>
            <a:endParaRPr sz="1800">
              <a:latin typeface="Arial" panose="020B0604020202020204"/>
              <a:cs typeface="Arial" panose="020B0604020202020204"/>
            </a:endParaRPr>
          </a:p>
        </p:txBody>
      </p:sp>
      <p:sp>
        <p:nvSpPr>
          <p:cNvPr id="63" name="object 63"/>
          <p:cNvSpPr txBox="1"/>
          <p:nvPr/>
        </p:nvSpPr>
        <p:spPr>
          <a:xfrm>
            <a:off x="5652814" y="2666940"/>
            <a:ext cx="460375" cy="261620"/>
          </a:xfrm>
          <a:prstGeom prst="rect">
            <a:avLst/>
          </a:prstGeom>
          <a:solidFill>
            <a:srgbClr val="F73C00"/>
          </a:solidFill>
        </p:spPr>
        <p:txBody>
          <a:bodyPr vert="horz" wrap="square" lIns="0" tIns="0" rIns="0" bIns="0" rtlCol="0">
            <a:spAutoFit/>
          </a:bodyPr>
          <a:lstStyle/>
          <a:p>
            <a:pPr marL="117475">
              <a:lnSpc>
                <a:spcPts val="2060"/>
              </a:lnSpc>
            </a:pPr>
            <a:r>
              <a:rPr sz="1800" b="1" spc="-200" dirty="0">
                <a:solidFill>
                  <a:srgbClr val="FFFFFF"/>
                </a:solidFill>
                <a:latin typeface="Arial" panose="020B0604020202020204"/>
                <a:cs typeface="Arial" panose="020B0604020202020204"/>
              </a:rPr>
              <a:t>P5</a:t>
            </a:r>
            <a:endParaRPr sz="1800">
              <a:latin typeface="Arial" panose="020B0604020202020204"/>
              <a:cs typeface="Arial" panose="020B0604020202020204"/>
            </a:endParaRPr>
          </a:p>
        </p:txBody>
      </p:sp>
      <p:sp>
        <p:nvSpPr>
          <p:cNvPr id="64" name="object 64"/>
          <p:cNvSpPr txBox="1"/>
          <p:nvPr/>
        </p:nvSpPr>
        <p:spPr>
          <a:xfrm>
            <a:off x="6526783" y="2666940"/>
            <a:ext cx="460375" cy="261620"/>
          </a:xfrm>
          <a:prstGeom prst="rect">
            <a:avLst/>
          </a:prstGeom>
          <a:solidFill>
            <a:srgbClr val="FF3E00"/>
          </a:solidFill>
        </p:spPr>
        <p:txBody>
          <a:bodyPr vert="horz" wrap="square" lIns="0" tIns="0" rIns="0" bIns="0" rtlCol="0">
            <a:spAutoFit/>
          </a:bodyPr>
          <a:lstStyle/>
          <a:p>
            <a:pPr marL="117475">
              <a:lnSpc>
                <a:spcPts val="2060"/>
              </a:lnSpc>
            </a:pPr>
            <a:r>
              <a:rPr sz="1800" b="1" spc="-200" dirty="0">
                <a:solidFill>
                  <a:srgbClr val="FFFFFF"/>
                </a:solidFill>
                <a:latin typeface="Arial" panose="020B0604020202020204"/>
                <a:cs typeface="Arial" panose="020B0604020202020204"/>
              </a:rPr>
              <a:t>P6</a:t>
            </a:r>
            <a:endParaRPr sz="1800">
              <a:latin typeface="Arial" panose="020B0604020202020204"/>
              <a:cs typeface="Arial" panose="020B0604020202020204"/>
            </a:endParaRPr>
          </a:p>
        </p:txBody>
      </p:sp>
      <p:sp>
        <p:nvSpPr>
          <p:cNvPr id="65" name="object 65"/>
          <p:cNvSpPr/>
          <p:nvPr/>
        </p:nvSpPr>
        <p:spPr>
          <a:xfrm>
            <a:off x="7400756" y="2666940"/>
            <a:ext cx="460375" cy="261620"/>
          </a:xfrm>
          <a:custGeom>
            <a:avLst/>
            <a:gdLst/>
            <a:ahLst/>
            <a:cxnLst/>
            <a:rect l="l" t="t" r="r" b="b"/>
            <a:pathLst>
              <a:path w="460375" h="261619">
                <a:moveTo>
                  <a:pt x="460265" y="0"/>
                </a:moveTo>
                <a:lnTo>
                  <a:pt x="0" y="0"/>
                </a:lnTo>
                <a:lnTo>
                  <a:pt x="0" y="261432"/>
                </a:lnTo>
                <a:lnTo>
                  <a:pt x="460265" y="261432"/>
                </a:lnTo>
                <a:lnTo>
                  <a:pt x="460265" y="0"/>
                </a:lnTo>
                <a:close/>
              </a:path>
            </a:pathLst>
          </a:custGeom>
          <a:solidFill>
            <a:srgbClr val="FB3E00"/>
          </a:solidFill>
        </p:spPr>
        <p:txBody>
          <a:bodyPr wrap="square" lIns="0" tIns="0" rIns="0" bIns="0" rtlCol="0"/>
          <a:lstStyle/>
          <a:p/>
        </p:txBody>
      </p:sp>
      <p:sp>
        <p:nvSpPr>
          <p:cNvPr id="66" name="object 66"/>
          <p:cNvSpPr txBox="1"/>
          <p:nvPr/>
        </p:nvSpPr>
        <p:spPr>
          <a:xfrm>
            <a:off x="7329327" y="2404198"/>
            <a:ext cx="603250" cy="562610"/>
          </a:xfrm>
          <a:prstGeom prst="rect">
            <a:avLst/>
          </a:prstGeom>
          <a:ln w="31749">
            <a:solidFill>
              <a:srgbClr val="000000"/>
            </a:solidFill>
          </a:ln>
        </p:spPr>
        <p:txBody>
          <a:bodyPr vert="horz" wrap="square" lIns="0" tIns="635" rIns="0" bIns="0" rtlCol="0">
            <a:spAutoFit/>
          </a:bodyPr>
          <a:lstStyle/>
          <a:p>
            <a:pPr>
              <a:lnSpc>
                <a:spcPct val="100000"/>
              </a:lnSpc>
              <a:spcBef>
                <a:spcPts val="5"/>
              </a:spcBef>
            </a:pPr>
            <a:endParaRPr sz="1750">
              <a:latin typeface="Times New Roman" panose="02020603050405020304"/>
              <a:cs typeface="Times New Roman" panose="02020603050405020304"/>
            </a:endParaRPr>
          </a:p>
          <a:p>
            <a:pPr marL="189230">
              <a:lnSpc>
                <a:spcPct val="100000"/>
              </a:lnSpc>
            </a:pPr>
            <a:r>
              <a:rPr sz="1800" b="1" spc="-200" dirty="0">
                <a:solidFill>
                  <a:srgbClr val="FFFFFF"/>
                </a:solidFill>
                <a:latin typeface="Arial" panose="020B0604020202020204"/>
                <a:cs typeface="Arial" panose="020B0604020202020204"/>
              </a:rPr>
              <a:t>P7</a:t>
            </a:r>
            <a:endParaRPr sz="1800">
              <a:latin typeface="Arial" panose="020B0604020202020204"/>
              <a:cs typeface="Arial" panose="020B0604020202020204"/>
            </a:endParaRPr>
          </a:p>
        </p:txBody>
      </p:sp>
      <p:sp>
        <p:nvSpPr>
          <p:cNvPr id="67" name="object 67"/>
          <p:cNvSpPr txBox="1"/>
          <p:nvPr/>
        </p:nvSpPr>
        <p:spPr>
          <a:xfrm>
            <a:off x="626193" y="1813805"/>
            <a:ext cx="4892040" cy="330200"/>
          </a:xfrm>
          <a:prstGeom prst="rect">
            <a:avLst/>
          </a:prstGeom>
        </p:spPr>
        <p:txBody>
          <a:bodyPr vert="horz" wrap="square" lIns="0" tIns="12700" rIns="0" bIns="0" rtlCol="0">
            <a:spAutoFit/>
          </a:bodyPr>
          <a:lstStyle/>
          <a:p>
            <a:pPr marL="12700">
              <a:lnSpc>
                <a:spcPct val="100000"/>
              </a:lnSpc>
              <a:spcBef>
                <a:spcPts val="100"/>
              </a:spcBef>
              <a:tabLst>
                <a:tab pos="4036695" algn="l"/>
              </a:tabLst>
            </a:pPr>
            <a:r>
              <a:rPr sz="2000" b="1" dirty="0">
                <a:solidFill>
                  <a:srgbClr val="0432FF"/>
                </a:solidFill>
                <a:latin typeface="Arial" panose="020B0604020202020204"/>
                <a:cs typeface="Arial" panose="020B0604020202020204"/>
              </a:rPr>
              <a:t>P</a:t>
            </a:r>
            <a:r>
              <a:rPr sz="2000" b="1" spc="-5" dirty="0">
                <a:solidFill>
                  <a:srgbClr val="0432FF"/>
                </a:solidFill>
                <a:latin typeface="Arial" panose="020B0604020202020204"/>
                <a:cs typeface="Arial" panose="020B0604020202020204"/>
              </a:rPr>
              <a:t>i</a:t>
            </a:r>
            <a:r>
              <a:rPr sz="2000" b="1" dirty="0">
                <a:solidFill>
                  <a:srgbClr val="0432FF"/>
                </a:solidFill>
                <a:latin typeface="Arial" panose="020B0604020202020204"/>
                <a:cs typeface="Arial" panose="020B0604020202020204"/>
              </a:rPr>
              <a:t>xel	</a:t>
            </a:r>
            <a:r>
              <a:rPr sz="2000" b="1" spc="-40" dirty="0">
                <a:solidFill>
                  <a:srgbClr val="017F00"/>
                </a:solidFill>
                <a:latin typeface="Arial" panose="020B0604020202020204"/>
                <a:cs typeface="Arial" panose="020B0604020202020204"/>
              </a:rPr>
              <a:t>W</a:t>
            </a:r>
            <a:r>
              <a:rPr sz="2000" b="1" dirty="0">
                <a:solidFill>
                  <a:srgbClr val="017F00"/>
                </a:solidFill>
                <a:latin typeface="Arial" panose="020B0604020202020204"/>
                <a:cs typeface="Arial" panose="020B0604020202020204"/>
              </a:rPr>
              <a:t>e</a:t>
            </a:r>
            <a:r>
              <a:rPr sz="2000" b="1" spc="-5" dirty="0">
                <a:solidFill>
                  <a:srgbClr val="017F00"/>
                </a:solidFill>
                <a:latin typeface="Arial" panose="020B0604020202020204"/>
                <a:cs typeface="Arial" panose="020B0604020202020204"/>
              </a:rPr>
              <a:t>igh</a:t>
            </a:r>
            <a:r>
              <a:rPr sz="2000" b="1" dirty="0">
                <a:solidFill>
                  <a:srgbClr val="017F00"/>
                </a:solidFill>
                <a:latin typeface="Arial" panose="020B0604020202020204"/>
                <a:cs typeface="Arial" panose="020B0604020202020204"/>
              </a:rPr>
              <a:t>t</a:t>
            </a:r>
            <a:endParaRPr sz="2000">
              <a:latin typeface="Arial" panose="020B0604020202020204"/>
              <a:cs typeface="Arial" panose="020B0604020202020204"/>
            </a:endParaRPr>
          </a:p>
        </p:txBody>
      </p:sp>
      <p:sp>
        <p:nvSpPr>
          <p:cNvPr id="68" name="object 68"/>
          <p:cNvSpPr txBox="1"/>
          <p:nvPr/>
        </p:nvSpPr>
        <p:spPr>
          <a:xfrm>
            <a:off x="7960049" y="2700932"/>
            <a:ext cx="33083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endParaRPr sz="1800">
              <a:latin typeface="Arial" panose="020B0604020202020204"/>
              <a:cs typeface="Arial" panose="020B0604020202020204"/>
            </a:endParaRPr>
          </a:p>
        </p:txBody>
      </p:sp>
      <p:sp>
        <p:nvSpPr>
          <p:cNvPr id="69" name="object 69"/>
          <p:cNvSpPr/>
          <p:nvPr/>
        </p:nvSpPr>
        <p:spPr>
          <a:xfrm>
            <a:off x="1311901" y="2431429"/>
            <a:ext cx="393576" cy="208279"/>
          </a:xfrm>
          <a:prstGeom prst="rect">
            <a:avLst/>
          </a:prstGeom>
          <a:blipFill>
            <a:blip r:embed="rId1" cstate="print"/>
            <a:stretch>
              <a:fillRect/>
            </a:stretch>
          </a:blipFill>
        </p:spPr>
        <p:txBody>
          <a:bodyPr wrap="square" lIns="0" tIns="0" rIns="0" bIns="0" rtlCol="0"/>
          <a:lstStyle/>
          <a:p/>
        </p:txBody>
      </p:sp>
      <p:sp>
        <p:nvSpPr>
          <p:cNvPr id="70" name="object 70"/>
          <p:cNvSpPr/>
          <p:nvPr/>
        </p:nvSpPr>
        <p:spPr>
          <a:xfrm>
            <a:off x="2185869" y="2431429"/>
            <a:ext cx="393576" cy="208279"/>
          </a:xfrm>
          <a:prstGeom prst="rect">
            <a:avLst/>
          </a:prstGeom>
          <a:blipFill>
            <a:blip r:embed="rId1" cstate="print"/>
            <a:stretch>
              <a:fillRect/>
            </a:stretch>
          </a:blipFill>
        </p:spPr>
        <p:txBody>
          <a:bodyPr wrap="square" lIns="0" tIns="0" rIns="0" bIns="0" rtlCol="0"/>
          <a:lstStyle/>
          <a:p/>
        </p:txBody>
      </p:sp>
      <p:sp>
        <p:nvSpPr>
          <p:cNvPr id="71" name="object 71"/>
          <p:cNvSpPr/>
          <p:nvPr/>
        </p:nvSpPr>
        <p:spPr>
          <a:xfrm>
            <a:off x="3059838" y="2431429"/>
            <a:ext cx="393576" cy="208279"/>
          </a:xfrm>
          <a:prstGeom prst="rect">
            <a:avLst/>
          </a:prstGeom>
          <a:blipFill>
            <a:blip r:embed="rId1" cstate="print"/>
            <a:stretch>
              <a:fillRect/>
            </a:stretch>
          </a:blipFill>
        </p:spPr>
        <p:txBody>
          <a:bodyPr wrap="square" lIns="0" tIns="0" rIns="0" bIns="0" rtlCol="0"/>
          <a:lstStyle/>
          <a:p/>
        </p:txBody>
      </p:sp>
      <p:sp>
        <p:nvSpPr>
          <p:cNvPr id="72" name="object 72"/>
          <p:cNvSpPr/>
          <p:nvPr/>
        </p:nvSpPr>
        <p:spPr>
          <a:xfrm>
            <a:off x="3933807" y="2431429"/>
            <a:ext cx="393576" cy="208279"/>
          </a:xfrm>
          <a:prstGeom prst="rect">
            <a:avLst/>
          </a:prstGeom>
          <a:blipFill>
            <a:blip r:embed="rId2" cstate="print"/>
            <a:stretch>
              <a:fillRect/>
            </a:stretch>
          </a:blipFill>
        </p:spPr>
        <p:txBody>
          <a:bodyPr wrap="square" lIns="0" tIns="0" rIns="0" bIns="0" rtlCol="0"/>
          <a:lstStyle/>
          <a:p/>
        </p:txBody>
      </p:sp>
      <p:sp>
        <p:nvSpPr>
          <p:cNvPr id="73" name="object 73"/>
          <p:cNvSpPr/>
          <p:nvPr/>
        </p:nvSpPr>
        <p:spPr>
          <a:xfrm>
            <a:off x="4812191" y="2431429"/>
            <a:ext cx="393576" cy="208279"/>
          </a:xfrm>
          <a:prstGeom prst="rect">
            <a:avLst/>
          </a:prstGeom>
          <a:blipFill>
            <a:blip r:embed="rId2" cstate="print"/>
            <a:stretch>
              <a:fillRect/>
            </a:stretch>
          </a:blipFill>
        </p:spPr>
        <p:txBody>
          <a:bodyPr wrap="square" lIns="0" tIns="0" rIns="0" bIns="0" rtlCol="0"/>
          <a:lstStyle/>
          <a:p/>
        </p:txBody>
      </p:sp>
      <p:sp>
        <p:nvSpPr>
          <p:cNvPr id="74" name="object 74"/>
          <p:cNvSpPr/>
          <p:nvPr/>
        </p:nvSpPr>
        <p:spPr>
          <a:xfrm>
            <a:off x="5686159" y="2431429"/>
            <a:ext cx="393576" cy="208279"/>
          </a:xfrm>
          <a:prstGeom prst="rect">
            <a:avLst/>
          </a:prstGeom>
          <a:blipFill>
            <a:blip r:embed="rId1" cstate="print"/>
            <a:stretch>
              <a:fillRect/>
            </a:stretch>
          </a:blipFill>
        </p:spPr>
        <p:txBody>
          <a:bodyPr wrap="square" lIns="0" tIns="0" rIns="0" bIns="0" rtlCol="0"/>
          <a:lstStyle/>
          <a:p/>
        </p:txBody>
      </p:sp>
      <p:sp>
        <p:nvSpPr>
          <p:cNvPr id="75" name="object 75"/>
          <p:cNvSpPr/>
          <p:nvPr/>
        </p:nvSpPr>
        <p:spPr>
          <a:xfrm>
            <a:off x="6560127" y="2431429"/>
            <a:ext cx="393578" cy="208279"/>
          </a:xfrm>
          <a:prstGeom prst="rect">
            <a:avLst/>
          </a:prstGeom>
          <a:blipFill>
            <a:blip r:embed="rId2" cstate="print"/>
            <a:stretch>
              <a:fillRect/>
            </a:stretch>
          </a:blipFill>
        </p:spPr>
        <p:txBody>
          <a:bodyPr wrap="square" lIns="0" tIns="0" rIns="0" bIns="0" rtlCol="0"/>
          <a:lstStyle/>
          <a:p/>
        </p:txBody>
      </p:sp>
      <p:sp>
        <p:nvSpPr>
          <p:cNvPr id="76" name="object 76"/>
          <p:cNvSpPr/>
          <p:nvPr/>
        </p:nvSpPr>
        <p:spPr>
          <a:xfrm>
            <a:off x="7434099" y="2431429"/>
            <a:ext cx="393577" cy="208279"/>
          </a:xfrm>
          <a:prstGeom prst="rect">
            <a:avLst/>
          </a:prstGeom>
          <a:blipFill>
            <a:blip r:embed="rId2" cstate="print"/>
            <a:stretch>
              <a:fillRect/>
            </a:stretch>
          </a:blipFill>
        </p:spPr>
        <p:txBody>
          <a:bodyPr wrap="square" lIns="0" tIns="0" rIns="0" bIns="0" rtlCol="0"/>
          <a:lstStyle/>
          <a:p/>
        </p:txBody>
      </p:sp>
      <p:sp>
        <p:nvSpPr>
          <p:cNvPr id="77" name="object 77"/>
          <p:cNvSpPr txBox="1"/>
          <p:nvPr/>
        </p:nvSpPr>
        <p:spPr>
          <a:xfrm>
            <a:off x="993139" y="2981893"/>
            <a:ext cx="6816090" cy="1473835"/>
          </a:xfrm>
          <a:prstGeom prst="rect">
            <a:avLst/>
          </a:prstGeom>
        </p:spPr>
        <p:txBody>
          <a:bodyPr vert="horz" wrap="square" lIns="0" tIns="12700" rIns="0" bIns="0" rtlCol="0">
            <a:spAutoFit/>
          </a:bodyPr>
          <a:lstStyle/>
          <a:p>
            <a:pPr marL="163830">
              <a:lnSpc>
                <a:spcPct val="100000"/>
              </a:lnSpc>
              <a:spcBef>
                <a:spcPts val="100"/>
              </a:spcBef>
            </a:pPr>
            <a:r>
              <a:rPr sz="2000" b="1" spc="-5" dirty="0">
                <a:solidFill>
                  <a:srgbClr val="FF0000"/>
                </a:solidFill>
                <a:latin typeface="Arial" panose="020B0604020202020204"/>
                <a:cs typeface="Arial" panose="020B0604020202020204"/>
              </a:rPr>
              <a:t>Psum</a:t>
            </a:r>
            <a:endParaRPr sz="2000">
              <a:latin typeface="Arial" panose="020B0604020202020204"/>
              <a:cs typeface="Arial" panose="020B0604020202020204"/>
            </a:endParaRPr>
          </a:p>
          <a:p>
            <a:pPr>
              <a:lnSpc>
                <a:spcPct val="100000"/>
              </a:lnSpc>
              <a:spcBef>
                <a:spcPts val="30"/>
              </a:spcBef>
            </a:pPr>
            <a:endParaRPr sz="2550">
              <a:latin typeface="Arial" panose="020B0604020202020204"/>
              <a:cs typeface="Arial" panose="020B0604020202020204"/>
            </a:endParaRPr>
          </a:p>
          <a:p>
            <a:pPr marL="298450" indent="-285750">
              <a:lnSpc>
                <a:spcPct val="100000"/>
              </a:lnSpc>
              <a:buFont typeface="Arial" panose="020B0604020202020204"/>
              <a:buChar char="•"/>
              <a:tabLst>
                <a:tab pos="297815" algn="l"/>
                <a:tab pos="298450" algn="l"/>
              </a:tabLst>
            </a:pPr>
            <a:r>
              <a:rPr sz="2400" b="1" spc="-5" dirty="0">
                <a:latin typeface="Arial" panose="020B0604020202020204"/>
                <a:cs typeface="Arial" panose="020B0604020202020204"/>
              </a:rPr>
              <a:t>Minimize </a:t>
            </a:r>
            <a:r>
              <a:rPr sz="2400" b="1" spc="-5" dirty="0">
                <a:solidFill>
                  <a:srgbClr val="FF0000"/>
                </a:solidFill>
                <a:latin typeface="Arial" panose="020B0604020202020204"/>
                <a:cs typeface="Arial" panose="020B0604020202020204"/>
              </a:rPr>
              <a:t>partial sum </a:t>
            </a:r>
            <a:r>
              <a:rPr sz="2400" spc="-5" dirty="0">
                <a:latin typeface="Arial" panose="020B0604020202020204"/>
                <a:cs typeface="Arial" panose="020B0604020202020204"/>
              </a:rPr>
              <a:t>R/W </a:t>
            </a:r>
            <a:r>
              <a:rPr sz="2400" dirty="0">
                <a:latin typeface="Arial" panose="020B0604020202020204"/>
                <a:cs typeface="Arial" panose="020B0604020202020204"/>
              </a:rPr>
              <a:t>energy</a:t>
            </a:r>
            <a:r>
              <a:rPr sz="2400" spc="15" dirty="0">
                <a:latin typeface="Arial" panose="020B0604020202020204"/>
                <a:cs typeface="Arial" panose="020B0604020202020204"/>
              </a:rPr>
              <a:t> </a:t>
            </a:r>
            <a:r>
              <a:rPr sz="2400" spc="-5" dirty="0">
                <a:latin typeface="Arial" panose="020B0604020202020204"/>
                <a:cs typeface="Arial" panose="020B0604020202020204"/>
              </a:rPr>
              <a:t>consumption</a:t>
            </a:r>
            <a:endParaRPr sz="2400">
              <a:latin typeface="Arial" panose="020B0604020202020204"/>
              <a:cs typeface="Arial" panose="020B0604020202020204"/>
            </a:endParaRPr>
          </a:p>
          <a:p>
            <a:pPr marL="469900">
              <a:lnSpc>
                <a:spcPct val="100000"/>
              </a:lnSpc>
              <a:spcBef>
                <a:spcPts val="520"/>
              </a:spcBef>
              <a:tabLst>
                <a:tab pos="812165" algn="l"/>
              </a:tabLst>
            </a:pPr>
            <a:r>
              <a:rPr sz="2200" dirty="0">
                <a:latin typeface="Arial" panose="020B0604020202020204"/>
                <a:cs typeface="Arial" panose="020B0604020202020204"/>
              </a:rPr>
              <a:t>−	maximize local</a:t>
            </a:r>
            <a:r>
              <a:rPr sz="2200" spc="-5" dirty="0">
                <a:latin typeface="Arial" panose="020B0604020202020204"/>
                <a:cs typeface="Arial" panose="020B0604020202020204"/>
              </a:rPr>
              <a:t> accumulation</a:t>
            </a:r>
            <a:endParaRPr sz="2200">
              <a:latin typeface="Arial" panose="020B0604020202020204"/>
              <a:cs typeface="Arial" panose="020B0604020202020204"/>
            </a:endParaRPr>
          </a:p>
        </p:txBody>
      </p:sp>
      <p:sp>
        <p:nvSpPr>
          <p:cNvPr id="78" name="object 78"/>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37</a:t>
            </a:r>
            <a:endParaRPr sz="1200">
              <a:latin typeface="Arial" panose="020B0604020202020204"/>
              <a:cs typeface="Arial" panose="020B060402020202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727481" y="166267"/>
            <a:ext cx="799338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Row Stationary: Energy-eﬃcient</a:t>
            </a:r>
            <a:r>
              <a:rPr sz="3600" spc="-30" dirty="0">
                <a:solidFill>
                  <a:srgbClr val="00294D"/>
                </a:solidFill>
                <a:latin typeface="Calibri" panose="020F0502020204030204"/>
                <a:cs typeface="Calibri" panose="020F0502020204030204"/>
              </a:rPr>
              <a:t> </a:t>
            </a:r>
            <a:r>
              <a:rPr sz="3600" dirty="0">
                <a:solidFill>
                  <a:srgbClr val="00294D"/>
                </a:solidFill>
                <a:latin typeface="Calibri" panose="020F0502020204030204"/>
                <a:cs typeface="Calibri" panose="020F0502020204030204"/>
              </a:rPr>
              <a:t>Dataﬂow</a:t>
            </a:r>
            <a:endParaRPr sz="3600">
              <a:latin typeface="Calibri" panose="020F0502020204030204"/>
              <a:cs typeface="Calibri" panose="020F0502020204030204"/>
            </a:endParaRPr>
          </a:p>
        </p:txBody>
      </p:sp>
      <p:sp>
        <p:nvSpPr>
          <p:cNvPr id="8" name="object 8"/>
          <p:cNvSpPr/>
          <p:nvPr/>
        </p:nvSpPr>
        <p:spPr>
          <a:xfrm>
            <a:off x="1729046" y="1741516"/>
            <a:ext cx="1026621" cy="1022465"/>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3507971" y="1471353"/>
            <a:ext cx="1566948" cy="1566948"/>
          </a:xfrm>
          <a:prstGeom prst="rect">
            <a:avLst/>
          </a:prstGeom>
          <a:blipFill>
            <a:blip r:embed="rId2" cstate="print"/>
            <a:stretch>
              <a:fillRect/>
            </a:stretch>
          </a:blipFill>
        </p:spPr>
        <p:txBody>
          <a:bodyPr wrap="square" lIns="0" tIns="0" rIns="0" bIns="0" rtlCol="0"/>
          <a:lstStyle/>
          <a:p/>
        </p:txBody>
      </p:sp>
      <p:graphicFrame>
        <p:nvGraphicFramePr>
          <p:cNvPr id="10" name="object 10"/>
          <p:cNvGraphicFramePr>
            <a:graphicFrameLocks noGrp="1"/>
          </p:cNvGraphicFramePr>
          <p:nvPr/>
        </p:nvGraphicFramePr>
        <p:xfrm>
          <a:off x="3592992" y="1555785"/>
          <a:ext cx="1409700" cy="1397000"/>
        </p:xfrm>
        <a:graphic>
          <a:graphicData uri="http://schemas.openxmlformats.org/drawingml/2006/table">
            <a:tbl>
              <a:tblPr firstRow="1" bandRow="1">
                <a:tableStyleId>{2D5ABB26-0587-4C30-8999-92F81FD0307C}</a:tableStyleId>
              </a:tblPr>
              <a:tblGrid>
                <a:gridCol w="274320"/>
                <a:gridCol w="274320"/>
                <a:gridCol w="274320"/>
                <a:gridCol w="274319"/>
                <a:gridCol w="274319"/>
              </a:tblGrid>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bl>
          </a:graphicData>
        </a:graphic>
      </p:graphicFrame>
      <p:sp>
        <p:nvSpPr>
          <p:cNvPr id="11" name="object 11"/>
          <p:cNvSpPr/>
          <p:nvPr/>
        </p:nvSpPr>
        <p:spPr>
          <a:xfrm>
            <a:off x="5951912" y="1741516"/>
            <a:ext cx="1026621" cy="1022465"/>
          </a:xfrm>
          <a:prstGeom prst="rect">
            <a:avLst/>
          </a:prstGeom>
          <a:blipFill>
            <a:blip r:embed="rId3" cstate="print"/>
            <a:stretch>
              <a:fillRect/>
            </a:stretch>
          </a:blipFill>
        </p:spPr>
        <p:txBody>
          <a:bodyPr wrap="square" lIns="0" tIns="0" rIns="0" bIns="0" rtlCol="0"/>
          <a:lstStyle/>
          <a:p/>
        </p:txBody>
      </p:sp>
      <p:graphicFrame>
        <p:nvGraphicFramePr>
          <p:cNvPr id="12" name="object 12"/>
          <p:cNvGraphicFramePr>
            <a:graphicFrameLocks noGrp="1"/>
          </p:cNvGraphicFramePr>
          <p:nvPr/>
        </p:nvGraphicFramePr>
        <p:xfrm>
          <a:off x="1809295" y="1822485"/>
          <a:ext cx="879475" cy="863600"/>
        </p:xfrm>
        <a:graphic>
          <a:graphicData uri="http://schemas.openxmlformats.org/drawingml/2006/table">
            <a:tbl>
              <a:tblPr firstRow="1" bandRow="1">
                <a:tableStyleId>{2D5ABB26-0587-4C30-8999-92F81FD0307C}</a:tableStyleId>
              </a:tblPr>
              <a:tblGrid>
                <a:gridCol w="280670"/>
                <a:gridCol w="280670"/>
                <a:gridCol w="280670"/>
              </a:tblGrid>
              <a:tr h="27940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r>
              <a:tr h="27940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r>
            </a:tbl>
          </a:graphicData>
        </a:graphic>
      </p:graphicFrame>
      <p:graphicFrame>
        <p:nvGraphicFramePr>
          <p:cNvPr id="13" name="object 13"/>
          <p:cNvGraphicFramePr>
            <a:graphicFrameLocks noGrp="1"/>
          </p:cNvGraphicFramePr>
          <p:nvPr/>
        </p:nvGraphicFramePr>
        <p:xfrm>
          <a:off x="6030865" y="1822485"/>
          <a:ext cx="879475" cy="863600"/>
        </p:xfrm>
        <a:graphic>
          <a:graphicData uri="http://schemas.openxmlformats.org/drawingml/2006/table">
            <a:tbl>
              <a:tblPr firstRow="1" bandRow="1">
                <a:tableStyleId>{2D5ABB26-0587-4C30-8999-92F81FD0307C}</a:tableStyleId>
              </a:tblPr>
              <a:tblGrid>
                <a:gridCol w="280670"/>
                <a:gridCol w="280670"/>
                <a:gridCol w="280670"/>
              </a:tblGrid>
              <a:tr h="27940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r>
              <a:tr h="27940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r>
            </a:tbl>
          </a:graphicData>
        </a:graphic>
      </p:graphicFrame>
      <p:sp>
        <p:nvSpPr>
          <p:cNvPr id="14" name="object 14"/>
          <p:cNvSpPr txBox="1"/>
          <p:nvPr/>
        </p:nvSpPr>
        <p:spPr>
          <a:xfrm>
            <a:off x="2964732" y="1917395"/>
            <a:ext cx="321945" cy="939800"/>
          </a:xfrm>
          <a:prstGeom prst="rect">
            <a:avLst/>
          </a:prstGeom>
        </p:spPr>
        <p:txBody>
          <a:bodyPr vert="horz" wrap="square" lIns="0" tIns="12700" rIns="0" bIns="0" rtlCol="0">
            <a:spAutoFit/>
          </a:bodyPr>
          <a:lstStyle/>
          <a:p>
            <a:pPr marL="12700">
              <a:lnSpc>
                <a:spcPct val="100000"/>
              </a:lnSpc>
              <a:spcBef>
                <a:spcPts val="100"/>
              </a:spcBef>
            </a:pPr>
            <a:r>
              <a:rPr sz="6000" dirty="0">
                <a:latin typeface="Arial" panose="020B0604020202020204"/>
                <a:cs typeface="Arial" panose="020B0604020202020204"/>
              </a:rPr>
              <a:t>*</a:t>
            </a:r>
            <a:endParaRPr sz="6000">
              <a:latin typeface="Arial" panose="020B0604020202020204"/>
              <a:cs typeface="Arial" panose="020B0604020202020204"/>
            </a:endParaRPr>
          </a:p>
        </p:txBody>
      </p:sp>
      <p:sp>
        <p:nvSpPr>
          <p:cNvPr id="15" name="object 15"/>
          <p:cNvSpPr txBox="1"/>
          <p:nvPr/>
        </p:nvSpPr>
        <p:spPr>
          <a:xfrm>
            <a:off x="5370785" y="1976675"/>
            <a:ext cx="262890" cy="513080"/>
          </a:xfrm>
          <a:prstGeom prst="rect">
            <a:avLst/>
          </a:prstGeom>
        </p:spPr>
        <p:txBody>
          <a:bodyPr vert="horz" wrap="square" lIns="0" tIns="12700" rIns="0" bIns="0" rtlCol="0">
            <a:spAutoFit/>
          </a:bodyPr>
          <a:lstStyle/>
          <a:p>
            <a:pPr marL="12700">
              <a:lnSpc>
                <a:spcPct val="100000"/>
              </a:lnSpc>
              <a:spcBef>
                <a:spcPts val="100"/>
              </a:spcBef>
            </a:pPr>
            <a:r>
              <a:rPr sz="3200" b="1" dirty="0">
                <a:latin typeface="Arial" panose="020B0604020202020204"/>
                <a:cs typeface="Arial" panose="020B0604020202020204"/>
              </a:rPr>
              <a:t>=</a:t>
            </a:r>
            <a:endParaRPr sz="3200">
              <a:latin typeface="Arial" panose="020B0604020202020204"/>
              <a:cs typeface="Arial" panose="020B0604020202020204"/>
            </a:endParaRPr>
          </a:p>
        </p:txBody>
      </p:sp>
      <p:sp>
        <p:nvSpPr>
          <p:cNvPr id="16" name="object 16"/>
          <p:cNvSpPr txBox="1"/>
          <p:nvPr/>
        </p:nvSpPr>
        <p:spPr>
          <a:xfrm>
            <a:off x="1943691" y="1177589"/>
            <a:ext cx="5299075" cy="596900"/>
          </a:xfrm>
          <a:prstGeom prst="rect">
            <a:avLst/>
          </a:prstGeom>
        </p:spPr>
        <p:txBody>
          <a:bodyPr vert="horz" wrap="square" lIns="0" tIns="12700" rIns="0" bIns="0" rtlCol="0">
            <a:spAutoFit/>
          </a:bodyPr>
          <a:lstStyle/>
          <a:p>
            <a:pPr marL="1670050">
              <a:lnSpc>
                <a:spcPts val="2250"/>
              </a:lnSpc>
              <a:spcBef>
                <a:spcPts val="100"/>
              </a:spcBef>
            </a:pPr>
            <a:r>
              <a:rPr sz="2000" spc="-5" dirty="0">
                <a:latin typeface="Arial" panose="020B0604020202020204"/>
                <a:cs typeface="Arial" panose="020B0604020202020204"/>
              </a:rPr>
              <a:t>Input</a:t>
            </a:r>
            <a:r>
              <a:rPr sz="2000" spc="-10" dirty="0">
                <a:latin typeface="Arial" panose="020B0604020202020204"/>
                <a:cs typeface="Arial" panose="020B0604020202020204"/>
              </a:rPr>
              <a:t> </a:t>
            </a:r>
            <a:r>
              <a:rPr sz="2000" spc="-5" dirty="0">
                <a:latin typeface="Arial" panose="020B0604020202020204"/>
                <a:cs typeface="Arial" panose="020B0604020202020204"/>
              </a:rPr>
              <a:t>Image</a:t>
            </a:r>
            <a:endParaRPr sz="2000">
              <a:latin typeface="Arial" panose="020B0604020202020204"/>
              <a:cs typeface="Arial" panose="020B0604020202020204"/>
            </a:endParaRPr>
          </a:p>
          <a:p>
            <a:pPr marL="12700">
              <a:lnSpc>
                <a:spcPts val="2250"/>
              </a:lnSpc>
              <a:tabLst>
                <a:tab pos="3747135" algn="l"/>
              </a:tabLst>
            </a:pPr>
            <a:r>
              <a:rPr sz="2000" spc="-5" dirty="0">
                <a:latin typeface="Arial" panose="020B0604020202020204"/>
                <a:cs typeface="Arial" panose="020B0604020202020204"/>
              </a:rPr>
              <a:t>Filter	Output</a:t>
            </a:r>
            <a:r>
              <a:rPr sz="2000" spc="-55" dirty="0">
                <a:latin typeface="Arial" panose="020B0604020202020204"/>
                <a:cs typeface="Arial" panose="020B0604020202020204"/>
              </a:rPr>
              <a:t> </a:t>
            </a:r>
            <a:r>
              <a:rPr sz="2000" spc="-5" dirty="0">
                <a:latin typeface="Arial" panose="020B0604020202020204"/>
                <a:cs typeface="Arial" panose="020B0604020202020204"/>
              </a:rPr>
              <a:t>Image</a:t>
            </a:r>
            <a:endParaRPr sz="2000">
              <a:latin typeface="Arial" panose="020B0604020202020204"/>
              <a:cs typeface="Arial" panose="020B0604020202020204"/>
            </a:endParaRPr>
          </a:p>
        </p:txBody>
      </p:sp>
      <p:sp>
        <p:nvSpPr>
          <p:cNvPr id="17" name="object 17"/>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39</a:t>
            </a:r>
            <a:endParaRPr sz="1200">
              <a:latin typeface="Arial" panose="020B0604020202020204"/>
              <a:cs typeface="Arial" panose="020B0604020202020204"/>
            </a:endParaRPr>
          </a:p>
        </p:txBody>
      </p:sp>
      <p:sp>
        <p:nvSpPr>
          <p:cNvPr id="18" name="object 18"/>
          <p:cNvSpPr txBox="1"/>
          <p:nvPr/>
        </p:nvSpPr>
        <p:spPr>
          <a:xfrm>
            <a:off x="3254927" y="6489322"/>
            <a:ext cx="216217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a:t>
            </a:r>
            <a:r>
              <a:rPr sz="2000" b="1" spc="-5" dirty="0">
                <a:latin typeface="Arial" panose="020B0604020202020204"/>
                <a:cs typeface="Arial" panose="020B0604020202020204"/>
              </a:rPr>
              <a:t>Chen</a:t>
            </a:r>
            <a:r>
              <a:rPr sz="2000" spc="-5" dirty="0">
                <a:latin typeface="Arial" panose="020B0604020202020204"/>
                <a:cs typeface="Arial" panose="020B0604020202020204"/>
              </a:rPr>
              <a:t>, </a:t>
            </a:r>
            <a:r>
              <a:rPr sz="2000" i="1" spc="-5" dirty="0">
                <a:latin typeface="Arial" panose="020B0604020202020204"/>
                <a:cs typeface="Arial" panose="020B0604020202020204"/>
              </a:rPr>
              <a:t>ISCA</a:t>
            </a:r>
            <a:r>
              <a:rPr sz="2000" i="1" spc="-125" dirty="0">
                <a:latin typeface="Arial" panose="020B0604020202020204"/>
                <a:cs typeface="Arial" panose="020B0604020202020204"/>
              </a:rPr>
              <a:t> </a:t>
            </a:r>
            <a:r>
              <a:rPr sz="2000" spc="-5" dirty="0">
                <a:latin typeface="Arial" panose="020B0604020202020204"/>
                <a:cs typeface="Arial" panose="020B0604020202020204"/>
              </a:rPr>
              <a:t>2016]</a:t>
            </a:r>
            <a:endParaRPr sz="2000">
              <a:latin typeface="Arial" panose="020B0604020202020204"/>
              <a:cs typeface="Arial" panose="020B060402020202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727481" y="166267"/>
            <a:ext cx="493839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1D Row Convolution </a:t>
            </a:r>
            <a:r>
              <a:rPr sz="3600" dirty="0">
                <a:solidFill>
                  <a:srgbClr val="00294D"/>
                </a:solidFill>
                <a:latin typeface="Calibri" panose="020F0502020204030204"/>
                <a:cs typeface="Calibri" panose="020F0502020204030204"/>
              </a:rPr>
              <a:t>in</a:t>
            </a:r>
            <a:r>
              <a:rPr sz="3600" spc="-5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PE</a:t>
            </a:r>
            <a:endParaRPr sz="3600">
              <a:latin typeface="Calibri" panose="020F0502020204030204"/>
              <a:cs typeface="Calibri" panose="020F0502020204030204"/>
            </a:endParaRPr>
          </a:p>
        </p:txBody>
      </p:sp>
      <p:sp>
        <p:nvSpPr>
          <p:cNvPr id="8" name="object 8"/>
          <p:cNvSpPr/>
          <p:nvPr/>
        </p:nvSpPr>
        <p:spPr>
          <a:xfrm>
            <a:off x="1729046" y="1741516"/>
            <a:ext cx="1026621" cy="1022465"/>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3507971" y="1471353"/>
            <a:ext cx="1566948" cy="1566948"/>
          </a:xfrm>
          <a:prstGeom prst="rect">
            <a:avLst/>
          </a:prstGeom>
          <a:blipFill>
            <a:blip r:embed="rId2" cstate="print"/>
            <a:stretch>
              <a:fillRect/>
            </a:stretch>
          </a:blipFill>
        </p:spPr>
        <p:txBody>
          <a:bodyPr wrap="square" lIns="0" tIns="0" rIns="0" bIns="0" rtlCol="0"/>
          <a:lstStyle/>
          <a:p/>
        </p:txBody>
      </p:sp>
      <p:sp>
        <p:nvSpPr>
          <p:cNvPr id="10" name="object 10"/>
          <p:cNvSpPr/>
          <p:nvPr/>
        </p:nvSpPr>
        <p:spPr>
          <a:xfrm>
            <a:off x="5951912" y="1741516"/>
            <a:ext cx="1026621" cy="1022465"/>
          </a:xfrm>
          <a:prstGeom prst="rect">
            <a:avLst/>
          </a:prstGeom>
          <a:blipFill>
            <a:blip r:embed="rId3" cstate="print"/>
            <a:stretch>
              <a:fillRect/>
            </a:stretch>
          </a:blipFill>
        </p:spPr>
        <p:txBody>
          <a:bodyPr wrap="square" lIns="0" tIns="0" rIns="0" bIns="0" rtlCol="0"/>
          <a:lstStyle/>
          <a:p/>
        </p:txBody>
      </p:sp>
      <p:graphicFrame>
        <p:nvGraphicFramePr>
          <p:cNvPr id="11" name="object 11"/>
          <p:cNvGraphicFramePr>
            <a:graphicFrameLocks noGrp="1"/>
          </p:cNvGraphicFramePr>
          <p:nvPr/>
        </p:nvGraphicFramePr>
        <p:xfrm>
          <a:off x="1802945" y="1816135"/>
          <a:ext cx="898525" cy="869950"/>
        </p:xfrm>
        <a:graphic>
          <a:graphicData uri="http://schemas.openxmlformats.org/drawingml/2006/table">
            <a:tbl>
              <a:tblPr firstRow="1" bandRow="1">
                <a:tableStyleId>{2D5ABB26-0587-4C30-8999-92F81FD0307C}</a:tableStyleId>
              </a:tblPr>
              <a:tblGrid>
                <a:gridCol w="280670"/>
                <a:gridCol w="280670"/>
                <a:gridCol w="280670"/>
              </a:tblGrid>
              <a:tr h="281939">
                <a:tc>
                  <a:txBody>
                    <a:bodyPr/>
                    <a:lstStyle/>
                    <a:p>
                      <a:pPr marL="82550">
                        <a:lnSpc>
                          <a:spcPts val="2110"/>
                        </a:lnSpc>
                        <a:spcBef>
                          <a:spcPts val="5"/>
                        </a:spcBef>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635"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8EA558"/>
                    </a:solidFill>
                  </a:tcPr>
                </a:tc>
                <a:tc>
                  <a:txBody>
                    <a:bodyPr/>
                    <a:lstStyle/>
                    <a:p>
                      <a:pPr marL="80010">
                        <a:lnSpc>
                          <a:spcPts val="2110"/>
                        </a:lnSpc>
                        <a:spcBef>
                          <a:spcPts val="5"/>
                        </a:spcBef>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635"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8EA558"/>
                    </a:solidFill>
                  </a:tcPr>
                </a:tc>
                <a:tc>
                  <a:txBody>
                    <a:bodyPr/>
                    <a:lstStyle/>
                    <a:p>
                      <a:pPr marL="82550">
                        <a:lnSpc>
                          <a:spcPts val="2110"/>
                        </a:lnSpc>
                        <a:spcBef>
                          <a:spcPts val="5"/>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635"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8EA558"/>
                    </a:solidFill>
                  </a:tcPr>
                </a:tc>
              </a:tr>
              <a:tr h="27686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DEE8C9">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r>
            </a:tbl>
          </a:graphicData>
        </a:graphic>
      </p:graphicFrame>
      <p:graphicFrame>
        <p:nvGraphicFramePr>
          <p:cNvPr id="12" name="object 12"/>
          <p:cNvGraphicFramePr>
            <a:graphicFrameLocks noGrp="1"/>
          </p:cNvGraphicFramePr>
          <p:nvPr/>
        </p:nvGraphicFramePr>
        <p:xfrm>
          <a:off x="6024515" y="1816135"/>
          <a:ext cx="898525" cy="869950"/>
        </p:xfrm>
        <a:graphic>
          <a:graphicData uri="http://schemas.openxmlformats.org/drawingml/2006/table">
            <a:tbl>
              <a:tblPr firstRow="1" bandRow="1">
                <a:tableStyleId>{2D5ABB26-0587-4C30-8999-92F81FD0307C}</a:tableStyleId>
              </a:tblPr>
              <a:tblGrid>
                <a:gridCol w="280670"/>
                <a:gridCol w="280670"/>
                <a:gridCol w="280670"/>
              </a:tblGrid>
              <a:tr h="279399">
                <a:tc>
                  <a:txBody>
                    <a:bodyPr/>
                    <a:lstStyle/>
                    <a:p>
                      <a:pPr marL="71755">
                        <a:lnSpc>
                          <a:spcPts val="2075"/>
                        </a:lnSpc>
                        <a:spcBef>
                          <a:spcPts val="25"/>
                        </a:spcBef>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3175"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CD665F"/>
                    </a:solidFill>
                  </a:tcPr>
                </a:tc>
                <a:tc>
                  <a:txBody>
                    <a:bodyPr/>
                    <a:lstStyle/>
                    <a:p>
                      <a:pPr marL="69850">
                        <a:lnSpc>
                          <a:spcPts val="2075"/>
                        </a:lnSpc>
                        <a:spcBef>
                          <a:spcPts val="25"/>
                        </a:spcBef>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3175"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CD665F"/>
                    </a:solidFill>
                  </a:tcPr>
                </a:tc>
                <a:tc>
                  <a:txBody>
                    <a:bodyPr/>
                    <a:lstStyle/>
                    <a:p>
                      <a:pPr marL="71755">
                        <a:lnSpc>
                          <a:spcPts val="2075"/>
                        </a:lnSpc>
                        <a:spcBef>
                          <a:spcPts val="25"/>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3175"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CD665F"/>
                    </a:solidFill>
                  </a:tcPr>
                </a:tc>
              </a:tr>
              <a:tr h="27940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r>
            </a:tbl>
          </a:graphicData>
        </a:graphic>
      </p:graphicFrame>
      <p:graphicFrame>
        <p:nvGraphicFramePr>
          <p:cNvPr id="13" name="object 13"/>
          <p:cNvGraphicFramePr>
            <a:graphicFrameLocks noGrp="1"/>
          </p:cNvGraphicFramePr>
          <p:nvPr/>
        </p:nvGraphicFramePr>
        <p:xfrm>
          <a:off x="3586642" y="1549435"/>
          <a:ext cx="1428750" cy="1403350"/>
        </p:xfrm>
        <a:graphic>
          <a:graphicData uri="http://schemas.openxmlformats.org/drawingml/2006/table">
            <a:tbl>
              <a:tblPr firstRow="1" bandRow="1">
                <a:tableStyleId>{2D5ABB26-0587-4C30-8999-92F81FD0307C}</a:tableStyleId>
              </a:tblPr>
              <a:tblGrid>
                <a:gridCol w="274320"/>
                <a:gridCol w="274320"/>
                <a:gridCol w="274320"/>
                <a:gridCol w="274319"/>
                <a:gridCol w="274319"/>
              </a:tblGrid>
              <a:tr h="274320">
                <a:tc>
                  <a:txBody>
                    <a:bodyPr/>
                    <a:lstStyle/>
                    <a:p>
                      <a:pPr marL="71120">
                        <a:lnSpc>
                          <a:spcPts val="2060"/>
                        </a:lnSpc>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6095C9"/>
                    </a:solidFill>
                  </a:tcPr>
                </a:tc>
                <a:tc>
                  <a:txBody>
                    <a:bodyPr/>
                    <a:lstStyle/>
                    <a:p>
                      <a:pPr marL="74930">
                        <a:lnSpc>
                          <a:spcPts val="2060"/>
                        </a:lnSpc>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6095C9"/>
                    </a:solidFill>
                  </a:tcPr>
                </a:tc>
                <a:tc>
                  <a:txBody>
                    <a:bodyPr/>
                    <a:lstStyle/>
                    <a:p>
                      <a:pPr marL="83820">
                        <a:lnSpc>
                          <a:spcPts val="2060"/>
                        </a:lnSpc>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6095C9"/>
                    </a:solidFill>
                  </a:tcPr>
                </a:tc>
                <a:tc>
                  <a:txBody>
                    <a:bodyPr/>
                    <a:lstStyle/>
                    <a:p>
                      <a:pPr marL="78105">
                        <a:lnSpc>
                          <a:spcPts val="2060"/>
                        </a:lnSpc>
                      </a:pPr>
                      <a:r>
                        <a:rPr sz="1800" dirty="0">
                          <a:solidFill>
                            <a:srgbClr val="FFFFFF"/>
                          </a:solidFill>
                          <a:latin typeface="Arial" panose="020B0604020202020204"/>
                          <a:cs typeface="Arial" panose="020B0604020202020204"/>
                        </a:rPr>
                        <a:t>d</a:t>
                      </a:r>
                      <a:endParaRPr sz="1800">
                        <a:latin typeface="Arial" panose="020B0604020202020204"/>
                        <a:cs typeface="Arial" panose="020B06040202020202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6095C9"/>
                    </a:solidFill>
                  </a:tcPr>
                </a:tc>
                <a:tc>
                  <a:txBody>
                    <a:bodyPr/>
                    <a:lstStyle/>
                    <a:p>
                      <a:pPr marL="79375">
                        <a:lnSpc>
                          <a:spcPts val="2060"/>
                        </a:lnSpc>
                      </a:pPr>
                      <a:r>
                        <a:rPr sz="1800" dirty="0">
                          <a:solidFill>
                            <a:srgbClr val="FFFFFF"/>
                          </a:solidFill>
                          <a:latin typeface="Arial" panose="020B0604020202020204"/>
                          <a:cs typeface="Arial" panose="020B0604020202020204"/>
                        </a:rPr>
                        <a:t>e</a:t>
                      </a:r>
                      <a:endParaRPr sz="1800">
                        <a:latin typeface="Arial" panose="020B0604020202020204"/>
                        <a:cs typeface="Arial" panose="020B0604020202020204"/>
                      </a:endParaRPr>
                    </a:p>
                  </a:txBody>
                  <a:tcPr marL="0" marR="0" marT="0"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6095C9"/>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bl>
          </a:graphicData>
        </a:graphic>
      </p:graphicFrame>
      <p:sp>
        <p:nvSpPr>
          <p:cNvPr id="14" name="object 14"/>
          <p:cNvSpPr txBox="1"/>
          <p:nvPr/>
        </p:nvSpPr>
        <p:spPr>
          <a:xfrm>
            <a:off x="2964732" y="1917395"/>
            <a:ext cx="321945" cy="939800"/>
          </a:xfrm>
          <a:prstGeom prst="rect">
            <a:avLst/>
          </a:prstGeom>
        </p:spPr>
        <p:txBody>
          <a:bodyPr vert="horz" wrap="square" lIns="0" tIns="12700" rIns="0" bIns="0" rtlCol="0">
            <a:spAutoFit/>
          </a:bodyPr>
          <a:lstStyle/>
          <a:p>
            <a:pPr marL="12700">
              <a:lnSpc>
                <a:spcPct val="100000"/>
              </a:lnSpc>
              <a:spcBef>
                <a:spcPts val="100"/>
              </a:spcBef>
            </a:pPr>
            <a:r>
              <a:rPr sz="6000" dirty="0">
                <a:latin typeface="Arial" panose="020B0604020202020204"/>
                <a:cs typeface="Arial" panose="020B0604020202020204"/>
              </a:rPr>
              <a:t>*</a:t>
            </a:r>
            <a:endParaRPr sz="6000">
              <a:latin typeface="Arial" panose="020B0604020202020204"/>
              <a:cs typeface="Arial" panose="020B0604020202020204"/>
            </a:endParaRPr>
          </a:p>
        </p:txBody>
      </p:sp>
      <p:sp>
        <p:nvSpPr>
          <p:cNvPr id="15" name="object 15"/>
          <p:cNvSpPr txBox="1"/>
          <p:nvPr/>
        </p:nvSpPr>
        <p:spPr>
          <a:xfrm>
            <a:off x="5370785" y="1976675"/>
            <a:ext cx="262890" cy="513080"/>
          </a:xfrm>
          <a:prstGeom prst="rect">
            <a:avLst/>
          </a:prstGeom>
        </p:spPr>
        <p:txBody>
          <a:bodyPr vert="horz" wrap="square" lIns="0" tIns="12700" rIns="0" bIns="0" rtlCol="0">
            <a:spAutoFit/>
          </a:bodyPr>
          <a:lstStyle/>
          <a:p>
            <a:pPr marL="12700">
              <a:lnSpc>
                <a:spcPct val="100000"/>
              </a:lnSpc>
              <a:spcBef>
                <a:spcPts val="100"/>
              </a:spcBef>
            </a:pPr>
            <a:r>
              <a:rPr sz="3200" b="1" dirty="0">
                <a:latin typeface="Arial" panose="020B0604020202020204"/>
                <a:cs typeface="Arial" panose="020B0604020202020204"/>
              </a:rPr>
              <a:t>=</a:t>
            </a:r>
            <a:endParaRPr sz="3200">
              <a:latin typeface="Arial" panose="020B0604020202020204"/>
              <a:cs typeface="Arial" panose="020B0604020202020204"/>
            </a:endParaRPr>
          </a:p>
        </p:txBody>
      </p:sp>
      <p:sp>
        <p:nvSpPr>
          <p:cNvPr id="16" name="object 16"/>
          <p:cNvSpPr txBox="1"/>
          <p:nvPr/>
        </p:nvSpPr>
        <p:spPr>
          <a:xfrm>
            <a:off x="1943691" y="1444289"/>
            <a:ext cx="58991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F</a:t>
            </a:r>
            <a:r>
              <a:rPr sz="2000" dirty="0">
                <a:latin typeface="Arial" panose="020B0604020202020204"/>
                <a:cs typeface="Arial" panose="020B0604020202020204"/>
              </a:rPr>
              <a:t>il</a:t>
            </a:r>
            <a:r>
              <a:rPr sz="2000" spc="-5" dirty="0">
                <a:latin typeface="Arial" panose="020B0604020202020204"/>
                <a:cs typeface="Arial" panose="020B0604020202020204"/>
              </a:rPr>
              <a:t>t</a:t>
            </a:r>
            <a:r>
              <a:rPr sz="2000" dirty="0">
                <a:latin typeface="Arial" panose="020B0604020202020204"/>
                <a:cs typeface="Arial" panose="020B0604020202020204"/>
              </a:rPr>
              <a:t>er</a:t>
            </a:r>
            <a:endParaRPr sz="2000">
              <a:latin typeface="Arial" panose="020B0604020202020204"/>
              <a:cs typeface="Arial" panose="020B0604020202020204"/>
            </a:endParaRPr>
          </a:p>
        </p:txBody>
      </p:sp>
      <p:sp>
        <p:nvSpPr>
          <p:cNvPr id="17" name="object 17"/>
          <p:cNvSpPr txBox="1"/>
          <p:nvPr/>
        </p:nvSpPr>
        <p:spPr>
          <a:xfrm>
            <a:off x="5739048" y="1444289"/>
            <a:ext cx="146558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00"/>
                </a:solidFill>
                <a:latin typeface="Arial" panose="020B0604020202020204"/>
                <a:cs typeface="Arial" panose="020B0604020202020204"/>
              </a:rPr>
              <a:t>Partial</a:t>
            </a:r>
            <a:r>
              <a:rPr sz="2000" spc="-60"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Sums</a:t>
            </a:r>
            <a:endParaRPr sz="2000">
              <a:latin typeface="Arial" panose="020B0604020202020204"/>
              <a:cs typeface="Arial" panose="020B0604020202020204"/>
            </a:endParaRPr>
          </a:p>
        </p:txBody>
      </p:sp>
      <p:sp>
        <p:nvSpPr>
          <p:cNvPr id="18" name="object 18"/>
          <p:cNvSpPr/>
          <p:nvPr/>
        </p:nvSpPr>
        <p:spPr>
          <a:xfrm>
            <a:off x="2321759" y="3532375"/>
            <a:ext cx="4471670" cy="2384425"/>
          </a:xfrm>
          <a:custGeom>
            <a:avLst/>
            <a:gdLst/>
            <a:ahLst/>
            <a:cxnLst/>
            <a:rect l="l" t="t" r="r" b="b"/>
            <a:pathLst>
              <a:path w="4471670" h="2384425">
                <a:moveTo>
                  <a:pt x="4471492" y="0"/>
                </a:moveTo>
                <a:lnTo>
                  <a:pt x="0" y="0"/>
                </a:lnTo>
                <a:lnTo>
                  <a:pt x="0" y="2384065"/>
                </a:lnTo>
                <a:lnTo>
                  <a:pt x="4471492" y="2384065"/>
                </a:lnTo>
                <a:lnTo>
                  <a:pt x="4471492" y="0"/>
                </a:lnTo>
                <a:close/>
              </a:path>
            </a:pathLst>
          </a:custGeom>
          <a:solidFill>
            <a:srgbClr val="F5F5F5"/>
          </a:solidFill>
        </p:spPr>
        <p:txBody>
          <a:bodyPr wrap="square" lIns="0" tIns="0" rIns="0" bIns="0" rtlCol="0"/>
          <a:lstStyle/>
          <a:p/>
        </p:txBody>
      </p:sp>
      <p:sp>
        <p:nvSpPr>
          <p:cNvPr id="19" name="object 19"/>
          <p:cNvSpPr/>
          <p:nvPr/>
        </p:nvSpPr>
        <p:spPr>
          <a:xfrm>
            <a:off x="2321759" y="3532375"/>
            <a:ext cx="4471670" cy="2384425"/>
          </a:xfrm>
          <a:custGeom>
            <a:avLst/>
            <a:gdLst/>
            <a:ahLst/>
            <a:cxnLst/>
            <a:rect l="l" t="t" r="r" b="b"/>
            <a:pathLst>
              <a:path w="4471670" h="2384425">
                <a:moveTo>
                  <a:pt x="0" y="0"/>
                </a:moveTo>
                <a:lnTo>
                  <a:pt x="4471490" y="0"/>
                </a:lnTo>
                <a:lnTo>
                  <a:pt x="4471490" y="2384065"/>
                </a:lnTo>
                <a:lnTo>
                  <a:pt x="0" y="2384065"/>
                </a:lnTo>
                <a:lnTo>
                  <a:pt x="0" y="0"/>
                </a:lnTo>
                <a:close/>
              </a:path>
            </a:pathLst>
          </a:custGeom>
          <a:ln w="44449">
            <a:solidFill>
              <a:srgbClr val="000000"/>
            </a:solidFill>
          </a:ln>
        </p:spPr>
        <p:txBody>
          <a:bodyPr wrap="square" lIns="0" tIns="0" rIns="0" bIns="0" rtlCol="0"/>
          <a:lstStyle/>
          <a:p/>
        </p:txBody>
      </p:sp>
      <p:sp>
        <p:nvSpPr>
          <p:cNvPr id="20" name="object 20"/>
          <p:cNvSpPr/>
          <p:nvPr/>
        </p:nvSpPr>
        <p:spPr>
          <a:xfrm>
            <a:off x="2373980" y="3630409"/>
            <a:ext cx="1562100" cy="2188210"/>
          </a:xfrm>
          <a:custGeom>
            <a:avLst/>
            <a:gdLst/>
            <a:ahLst/>
            <a:cxnLst/>
            <a:rect l="l" t="t" r="r" b="b"/>
            <a:pathLst>
              <a:path w="1562100" h="2188210">
                <a:moveTo>
                  <a:pt x="1561975" y="0"/>
                </a:moveTo>
                <a:lnTo>
                  <a:pt x="0" y="0"/>
                </a:lnTo>
                <a:lnTo>
                  <a:pt x="0" y="2187997"/>
                </a:lnTo>
                <a:lnTo>
                  <a:pt x="1561975" y="2187997"/>
                </a:lnTo>
                <a:lnTo>
                  <a:pt x="1561975" y="0"/>
                </a:lnTo>
                <a:close/>
              </a:path>
            </a:pathLst>
          </a:custGeom>
          <a:solidFill>
            <a:srgbClr val="CBCBCB"/>
          </a:solidFill>
        </p:spPr>
        <p:txBody>
          <a:bodyPr wrap="square" lIns="0" tIns="0" rIns="0" bIns="0" rtlCol="0"/>
          <a:lstStyle/>
          <a:p/>
        </p:txBody>
      </p:sp>
      <p:sp>
        <p:nvSpPr>
          <p:cNvPr id="21" name="object 21"/>
          <p:cNvSpPr/>
          <p:nvPr/>
        </p:nvSpPr>
        <p:spPr>
          <a:xfrm>
            <a:off x="2373980" y="3630409"/>
            <a:ext cx="1562100" cy="2188210"/>
          </a:xfrm>
          <a:custGeom>
            <a:avLst/>
            <a:gdLst/>
            <a:ahLst/>
            <a:cxnLst/>
            <a:rect l="l" t="t" r="r" b="b"/>
            <a:pathLst>
              <a:path w="1562100" h="2188210">
                <a:moveTo>
                  <a:pt x="0" y="0"/>
                </a:moveTo>
                <a:lnTo>
                  <a:pt x="1561974" y="0"/>
                </a:lnTo>
                <a:lnTo>
                  <a:pt x="1561974" y="2187997"/>
                </a:lnTo>
                <a:lnTo>
                  <a:pt x="0" y="2187997"/>
                </a:lnTo>
                <a:lnTo>
                  <a:pt x="0" y="0"/>
                </a:lnTo>
                <a:close/>
              </a:path>
            </a:pathLst>
          </a:custGeom>
          <a:ln w="25399">
            <a:solidFill>
              <a:srgbClr val="000000"/>
            </a:solidFill>
          </a:ln>
        </p:spPr>
        <p:txBody>
          <a:bodyPr wrap="square" lIns="0" tIns="0" rIns="0" bIns="0" rtlCol="0"/>
          <a:lstStyle/>
          <a:p/>
        </p:txBody>
      </p:sp>
      <p:sp>
        <p:nvSpPr>
          <p:cNvPr id="22" name="object 22"/>
          <p:cNvSpPr txBox="1"/>
          <p:nvPr/>
        </p:nvSpPr>
        <p:spPr>
          <a:xfrm>
            <a:off x="6276956" y="3553459"/>
            <a:ext cx="432434"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panose="020B0604020202020204"/>
                <a:cs typeface="Arial" panose="020B0604020202020204"/>
              </a:rPr>
              <a:t>PE</a:t>
            </a:r>
            <a:endParaRPr sz="2400">
              <a:latin typeface="Arial" panose="020B0604020202020204"/>
              <a:cs typeface="Arial" panose="020B0604020202020204"/>
            </a:endParaRPr>
          </a:p>
        </p:txBody>
      </p:sp>
      <p:sp>
        <p:nvSpPr>
          <p:cNvPr id="23" name="object 23"/>
          <p:cNvSpPr txBox="1"/>
          <p:nvPr/>
        </p:nvSpPr>
        <p:spPr>
          <a:xfrm>
            <a:off x="2642840" y="3641812"/>
            <a:ext cx="1014094"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Arial" panose="020B0604020202020204"/>
                <a:cs typeface="Arial" panose="020B0604020202020204"/>
              </a:rPr>
              <a:t>Reg</a:t>
            </a:r>
            <a:r>
              <a:rPr sz="2000" b="1" spc="-80" dirty="0">
                <a:latin typeface="Arial" panose="020B0604020202020204"/>
                <a:cs typeface="Arial" panose="020B0604020202020204"/>
              </a:rPr>
              <a:t> </a:t>
            </a:r>
            <a:r>
              <a:rPr sz="2000" b="1" dirty="0">
                <a:latin typeface="Arial" panose="020B0604020202020204"/>
                <a:cs typeface="Arial" panose="020B0604020202020204"/>
              </a:rPr>
              <a:t>File</a:t>
            </a:r>
            <a:endParaRPr sz="2000">
              <a:latin typeface="Arial" panose="020B0604020202020204"/>
              <a:cs typeface="Arial" panose="020B0604020202020204"/>
            </a:endParaRPr>
          </a:p>
        </p:txBody>
      </p:sp>
      <p:sp>
        <p:nvSpPr>
          <p:cNvPr id="24" name="object 24"/>
          <p:cNvSpPr/>
          <p:nvPr/>
        </p:nvSpPr>
        <p:spPr>
          <a:xfrm>
            <a:off x="4851660" y="429053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25" name="object 25"/>
          <p:cNvSpPr/>
          <p:nvPr/>
        </p:nvSpPr>
        <p:spPr>
          <a:xfrm>
            <a:off x="4918614" y="4357492"/>
            <a:ext cx="323850" cy="323850"/>
          </a:xfrm>
          <a:custGeom>
            <a:avLst/>
            <a:gdLst/>
            <a:ahLst/>
            <a:cxnLst/>
            <a:rect l="l" t="t" r="r" b="b"/>
            <a:pathLst>
              <a:path w="323850" h="323850">
                <a:moveTo>
                  <a:pt x="0" y="0"/>
                </a:moveTo>
                <a:lnTo>
                  <a:pt x="323289" y="323289"/>
                </a:lnTo>
              </a:path>
            </a:pathLst>
          </a:custGeom>
          <a:ln w="38099">
            <a:solidFill>
              <a:srgbClr val="000000"/>
            </a:solidFill>
          </a:ln>
        </p:spPr>
        <p:txBody>
          <a:bodyPr wrap="square" lIns="0" tIns="0" rIns="0" bIns="0" rtlCol="0"/>
          <a:lstStyle/>
          <a:p/>
        </p:txBody>
      </p:sp>
      <p:sp>
        <p:nvSpPr>
          <p:cNvPr id="26" name="object 26"/>
          <p:cNvSpPr/>
          <p:nvPr/>
        </p:nvSpPr>
        <p:spPr>
          <a:xfrm>
            <a:off x="4918614" y="4357492"/>
            <a:ext cx="323850" cy="323850"/>
          </a:xfrm>
          <a:custGeom>
            <a:avLst/>
            <a:gdLst/>
            <a:ahLst/>
            <a:cxnLst/>
            <a:rect l="l" t="t" r="r" b="b"/>
            <a:pathLst>
              <a:path w="323850" h="323850">
                <a:moveTo>
                  <a:pt x="323289" y="0"/>
                </a:moveTo>
                <a:lnTo>
                  <a:pt x="0" y="323289"/>
                </a:lnTo>
              </a:path>
            </a:pathLst>
          </a:custGeom>
          <a:ln w="38099">
            <a:solidFill>
              <a:srgbClr val="000000"/>
            </a:solidFill>
          </a:ln>
        </p:spPr>
        <p:txBody>
          <a:bodyPr wrap="square" lIns="0" tIns="0" rIns="0" bIns="0" rtlCol="0"/>
          <a:lstStyle/>
          <a:p/>
        </p:txBody>
      </p:sp>
      <p:sp>
        <p:nvSpPr>
          <p:cNvPr id="27" name="object 27"/>
          <p:cNvSpPr/>
          <p:nvPr/>
        </p:nvSpPr>
        <p:spPr>
          <a:xfrm>
            <a:off x="4851660" y="4290537"/>
            <a:ext cx="457200" cy="457200"/>
          </a:xfrm>
          <a:custGeom>
            <a:avLst/>
            <a:gdLst/>
            <a:ahLst/>
            <a:cxnLst/>
            <a:rect l="l" t="t" r="r" b="b"/>
            <a:pathLst>
              <a:path w="457200" h="457200">
                <a:moveTo>
                  <a:pt x="0" y="228600"/>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600"/>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600"/>
                </a:lnTo>
                <a:close/>
              </a:path>
            </a:pathLst>
          </a:custGeom>
          <a:ln w="38099">
            <a:solidFill>
              <a:srgbClr val="000000"/>
            </a:solidFill>
          </a:ln>
        </p:spPr>
        <p:txBody>
          <a:bodyPr wrap="square" lIns="0" tIns="0" rIns="0" bIns="0" rtlCol="0"/>
          <a:lstStyle/>
          <a:p/>
        </p:txBody>
      </p:sp>
      <p:sp>
        <p:nvSpPr>
          <p:cNvPr id="28" name="object 28"/>
          <p:cNvSpPr/>
          <p:nvPr/>
        </p:nvSpPr>
        <p:spPr>
          <a:xfrm>
            <a:off x="5383755" y="481140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29" name="object 29"/>
          <p:cNvSpPr/>
          <p:nvPr/>
        </p:nvSpPr>
        <p:spPr>
          <a:xfrm>
            <a:off x="5612356" y="4811407"/>
            <a:ext cx="0" cy="457200"/>
          </a:xfrm>
          <a:custGeom>
            <a:avLst/>
            <a:gdLst/>
            <a:ahLst/>
            <a:cxnLst/>
            <a:rect l="l" t="t" r="r" b="b"/>
            <a:pathLst>
              <a:path h="457200">
                <a:moveTo>
                  <a:pt x="0" y="0"/>
                </a:moveTo>
                <a:lnTo>
                  <a:pt x="0" y="457199"/>
                </a:lnTo>
              </a:path>
            </a:pathLst>
          </a:custGeom>
          <a:ln w="38099">
            <a:solidFill>
              <a:srgbClr val="000000"/>
            </a:solidFill>
          </a:ln>
        </p:spPr>
        <p:txBody>
          <a:bodyPr wrap="square" lIns="0" tIns="0" rIns="0" bIns="0" rtlCol="0"/>
          <a:lstStyle/>
          <a:p/>
        </p:txBody>
      </p:sp>
      <p:sp>
        <p:nvSpPr>
          <p:cNvPr id="30" name="object 30"/>
          <p:cNvSpPr/>
          <p:nvPr/>
        </p:nvSpPr>
        <p:spPr>
          <a:xfrm>
            <a:off x="5383756" y="5040007"/>
            <a:ext cx="457200" cy="0"/>
          </a:xfrm>
          <a:custGeom>
            <a:avLst/>
            <a:gdLst/>
            <a:ahLst/>
            <a:cxnLst/>
            <a:rect l="l" t="t" r="r" b="b"/>
            <a:pathLst>
              <a:path w="457200">
                <a:moveTo>
                  <a:pt x="0" y="0"/>
                </a:moveTo>
                <a:lnTo>
                  <a:pt x="457199" y="0"/>
                </a:lnTo>
              </a:path>
            </a:pathLst>
          </a:custGeom>
          <a:ln w="38099">
            <a:solidFill>
              <a:srgbClr val="000000"/>
            </a:solidFill>
          </a:ln>
        </p:spPr>
        <p:txBody>
          <a:bodyPr wrap="square" lIns="0" tIns="0" rIns="0" bIns="0" rtlCol="0"/>
          <a:lstStyle/>
          <a:p/>
        </p:txBody>
      </p:sp>
      <p:sp>
        <p:nvSpPr>
          <p:cNvPr id="31" name="object 31"/>
          <p:cNvSpPr/>
          <p:nvPr/>
        </p:nvSpPr>
        <p:spPr>
          <a:xfrm>
            <a:off x="5383756" y="4811407"/>
            <a:ext cx="457200" cy="457200"/>
          </a:xfrm>
          <a:custGeom>
            <a:avLst/>
            <a:gdLst/>
            <a:ahLst/>
            <a:cxnLst/>
            <a:rect l="l" t="t" r="r" b="b"/>
            <a:pathLst>
              <a:path w="457200" h="457200">
                <a:moveTo>
                  <a:pt x="0" y="228599"/>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599"/>
                </a:lnTo>
                <a:close/>
              </a:path>
            </a:pathLst>
          </a:custGeom>
          <a:ln w="38099">
            <a:solidFill>
              <a:srgbClr val="000000"/>
            </a:solidFill>
          </a:ln>
        </p:spPr>
        <p:txBody>
          <a:bodyPr wrap="square" lIns="0" tIns="0" rIns="0" bIns="0" rtlCol="0"/>
          <a:lstStyle/>
          <a:p/>
        </p:txBody>
      </p:sp>
      <p:sp>
        <p:nvSpPr>
          <p:cNvPr id="32" name="object 32"/>
          <p:cNvSpPr/>
          <p:nvPr/>
        </p:nvSpPr>
        <p:spPr>
          <a:xfrm>
            <a:off x="3541829" y="4259677"/>
            <a:ext cx="1289050" cy="151130"/>
          </a:xfrm>
          <a:custGeom>
            <a:avLst/>
            <a:gdLst/>
            <a:ahLst/>
            <a:cxnLst/>
            <a:rect l="l" t="t" r="r" b="b"/>
            <a:pathLst>
              <a:path w="1289050" h="151129">
                <a:moveTo>
                  <a:pt x="0" y="0"/>
                </a:moveTo>
                <a:lnTo>
                  <a:pt x="658812" y="0"/>
                </a:lnTo>
                <a:lnTo>
                  <a:pt x="658812" y="150812"/>
                </a:lnTo>
                <a:lnTo>
                  <a:pt x="1289049" y="150812"/>
                </a:lnTo>
              </a:path>
            </a:pathLst>
          </a:custGeom>
          <a:ln w="28574">
            <a:solidFill>
              <a:srgbClr val="000000"/>
            </a:solidFill>
          </a:ln>
        </p:spPr>
        <p:txBody>
          <a:bodyPr wrap="square" lIns="0" tIns="0" rIns="0" bIns="0" rtlCol="0"/>
          <a:lstStyle/>
          <a:p/>
        </p:txBody>
      </p:sp>
      <p:sp>
        <p:nvSpPr>
          <p:cNvPr id="33" name="object 33"/>
          <p:cNvSpPr/>
          <p:nvPr/>
        </p:nvSpPr>
        <p:spPr>
          <a:xfrm>
            <a:off x="4773729" y="436762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34" name="object 34"/>
          <p:cNvSpPr/>
          <p:nvPr/>
        </p:nvSpPr>
        <p:spPr>
          <a:xfrm>
            <a:off x="3554876" y="4597010"/>
            <a:ext cx="1276350" cy="182880"/>
          </a:xfrm>
          <a:custGeom>
            <a:avLst/>
            <a:gdLst/>
            <a:ahLst/>
            <a:cxnLst/>
            <a:rect l="l" t="t" r="r" b="b"/>
            <a:pathLst>
              <a:path w="1276350" h="182879">
                <a:moveTo>
                  <a:pt x="0" y="182562"/>
                </a:moveTo>
                <a:lnTo>
                  <a:pt x="652462" y="182562"/>
                </a:lnTo>
                <a:lnTo>
                  <a:pt x="652462" y="0"/>
                </a:lnTo>
                <a:lnTo>
                  <a:pt x="1276349" y="0"/>
                </a:lnTo>
              </a:path>
            </a:pathLst>
          </a:custGeom>
          <a:ln w="28574">
            <a:solidFill>
              <a:srgbClr val="000000"/>
            </a:solidFill>
          </a:ln>
        </p:spPr>
        <p:txBody>
          <a:bodyPr wrap="square" lIns="0" tIns="0" rIns="0" bIns="0" rtlCol="0"/>
          <a:lstStyle/>
          <a:p/>
        </p:txBody>
      </p:sp>
      <p:sp>
        <p:nvSpPr>
          <p:cNvPr id="35" name="object 35"/>
          <p:cNvSpPr/>
          <p:nvPr/>
        </p:nvSpPr>
        <p:spPr>
          <a:xfrm>
            <a:off x="4774076" y="455414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36" name="object 36"/>
          <p:cNvSpPr/>
          <p:nvPr/>
        </p:nvSpPr>
        <p:spPr>
          <a:xfrm>
            <a:off x="5308860" y="4519137"/>
            <a:ext cx="303530" cy="263525"/>
          </a:xfrm>
          <a:custGeom>
            <a:avLst/>
            <a:gdLst/>
            <a:ahLst/>
            <a:cxnLst/>
            <a:rect l="l" t="t" r="r" b="b"/>
            <a:pathLst>
              <a:path w="303529" h="263525">
                <a:moveTo>
                  <a:pt x="0" y="0"/>
                </a:moveTo>
                <a:lnTo>
                  <a:pt x="303212" y="0"/>
                </a:lnTo>
                <a:lnTo>
                  <a:pt x="303212" y="263524"/>
                </a:lnTo>
              </a:path>
            </a:pathLst>
          </a:custGeom>
          <a:ln w="28574">
            <a:solidFill>
              <a:srgbClr val="000000"/>
            </a:solidFill>
          </a:ln>
        </p:spPr>
        <p:txBody>
          <a:bodyPr wrap="square" lIns="0" tIns="0" rIns="0" bIns="0" rtlCol="0"/>
          <a:lstStyle/>
          <a:p/>
        </p:txBody>
      </p:sp>
      <p:sp>
        <p:nvSpPr>
          <p:cNvPr id="37" name="object 37"/>
          <p:cNvSpPr/>
          <p:nvPr/>
        </p:nvSpPr>
        <p:spPr>
          <a:xfrm>
            <a:off x="5569210" y="4725512"/>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p:txBody>
      </p:sp>
      <p:sp>
        <p:nvSpPr>
          <p:cNvPr id="38" name="object 38"/>
          <p:cNvSpPr/>
          <p:nvPr/>
        </p:nvSpPr>
        <p:spPr>
          <a:xfrm>
            <a:off x="3523461" y="5040274"/>
            <a:ext cx="1831975" cy="261620"/>
          </a:xfrm>
          <a:custGeom>
            <a:avLst/>
            <a:gdLst/>
            <a:ahLst/>
            <a:cxnLst/>
            <a:rect l="l" t="t" r="r" b="b"/>
            <a:pathLst>
              <a:path w="1831975" h="261620">
                <a:moveTo>
                  <a:pt x="0" y="261143"/>
                </a:moveTo>
                <a:lnTo>
                  <a:pt x="930274" y="261143"/>
                </a:lnTo>
                <a:lnTo>
                  <a:pt x="930274" y="0"/>
                </a:lnTo>
                <a:lnTo>
                  <a:pt x="1831974" y="0"/>
                </a:lnTo>
              </a:path>
            </a:pathLst>
          </a:custGeom>
          <a:ln w="28574">
            <a:solidFill>
              <a:srgbClr val="000000"/>
            </a:solidFill>
          </a:ln>
        </p:spPr>
        <p:txBody>
          <a:bodyPr wrap="square" lIns="0" tIns="0" rIns="0" bIns="0" rtlCol="0"/>
          <a:lstStyle/>
          <a:p/>
        </p:txBody>
      </p:sp>
      <p:sp>
        <p:nvSpPr>
          <p:cNvPr id="39" name="object 39"/>
          <p:cNvSpPr/>
          <p:nvPr/>
        </p:nvSpPr>
        <p:spPr>
          <a:xfrm>
            <a:off x="5298286" y="4997412"/>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40" name="object 40"/>
          <p:cNvSpPr/>
          <p:nvPr/>
        </p:nvSpPr>
        <p:spPr>
          <a:xfrm>
            <a:off x="3018784" y="5040006"/>
            <a:ext cx="3070225" cy="593725"/>
          </a:xfrm>
          <a:custGeom>
            <a:avLst/>
            <a:gdLst/>
            <a:ahLst/>
            <a:cxnLst/>
            <a:rect l="l" t="t" r="r" b="b"/>
            <a:pathLst>
              <a:path w="3070225" h="593725">
                <a:moveTo>
                  <a:pt x="3069718" y="0"/>
                </a:moveTo>
                <a:lnTo>
                  <a:pt x="3069718" y="593622"/>
                </a:lnTo>
                <a:lnTo>
                  <a:pt x="0" y="593622"/>
                </a:lnTo>
                <a:lnTo>
                  <a:pt x="0" y="261410"/>
                </a:lnTo>
                <a:lnTo>
                  <a:pt x="200021" y="261410"/>
                </a:lnTo>
              </a:path>
            </a:pathLst>
          </a:custGeom>
          <a:ln w="28574">
            <a:solidFill>
              <a:srgbClr val="000000"/>
            </a:solidFill>
          </a:ln>
        </p:spPr>
        <p:txBody>
          <a:bodyPr wrap="square" lIns="0" tIns="0" rIns="0" bIns="0" rtlCol="0"/>
          <a:lstStyle/>
          <a:p/>
        </p:txBody>
      </p:sp>
      <p:sp>
        <p:nvSpPr>
          <p:cNvPr id="41" name="object 41"/>
          <p:cNvSpPr/>
          <p:nvPr/>
        </p:nvSpPr>
        <p:spPr>
          <a:xfrm>
            <a:off x="6045640" y="4997143"/>
            <a:ext cx="85725" cy="85725"/>
          </a:xfrm>
          <a:prstGeom prst="rect">
            <a:avLst/>
          </a:prstGeom>
          <a:blipFill>
            <a:blip r:embed="rId4" cstate="print"/>
            <a:stretch>
              <a:fillRect/>
            </a:stretch>
          </a:blipFill>
        </p:spPr>
        <p:txBody>
          <a:bodyPr wrap="square" lIns="0" tIns="0" rIns="0" bIns="0" rtlCol="0"/>
          <a:lstStyle/>
          <a:p/>
        </p:txBody>
      </p:sp>
      <p:sp>
        <p:nvSpPr>
          <p:cNvPr id="42" name="object 42"/>
          <p:cNvSpPr/>
          <p:nvPr/>
        </p:nvSpPr>
        <p:spPr>
          <a:xfrm>
            <a:off x="3161657" y="5258554"/>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43" name="object 43"/>
          <p:cNvSpPr/>
          <p:nvPr/>
        </p:nvSpPr>
        <p:spPr>
          <a:xfrm>
            <a:off x="2197722"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44" name="object 44"/>
          <p:cNvSpPr/>
          <p:nvPr/>
        </p:nvSpPr>
        <p:spPr>
          <a:xfrm>
            <a:off x="2298557"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45" name="object 45"/>
          <p:cNvSpPr/>
          <p:nvPr/>
        </p:nvSpPr>
        <p:spPr>
          <a:xfrm>
            <a:off x="2298557"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46" name="object 46"/>
          <p:cNvSpPr/>
          <p:nvPr/>
        </p:nvSpPr>
        <p:spPr>
          <a:xfrm>
            <a:off x="2399108"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47" name="object 47"/>
          <p:cNvSpPr/>
          <p:nvPr/>
        </p:nvSpPr>
        <p:spPr>
          <a:xfrm>
            <a:off x="2399108"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48" name="object 48"/>
          <p:cNvSpPr/>
          <p:nvPr/>
        </p:nvSpPr>
        <p:spPr>
          <a:xfrm>
            <a:off x="2193103"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49" name="object 49"/>
          <p:cNvSpPr/>
          <p:nvPr/>
        </p:nvSpPr>
        <p:spPr>
          <a:xfrm>
            <a:off x="2293937"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50" name="object 50"/>
          <p:cNvSpPr/>
          <p:nvPr/>
        </p:nvSpPr>
        <p:spPr>
          <a:xfrm>
            <a:off x="2293937"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1" name="object 51"/>
          <p:cNvSpPr/>
          <p:nvPr/>
        </p:nvSpPr>
        <p:spPr>
          <a:xfrm>
            <a:off x="2394488"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52" name="object 52"/>
          <p:cNvSpPr/>
          <p:nvPr/>
        </p:nvSpPr>
        <p:spPr>
          <a:xfrm>
            <a:off x="2394488"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3" name="object 53"/>
          <p:cNvSpPr/>
          <p:nvPr/>
        </p:nvSpPr>
        <p:spPr>
          <a:xfrm>
            <a:off x="6648676"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54" name="object 54"/>
          <p:cNvSpPr/>
          <p:nvPr/>
        </p:nvSpPr>
        <p:spPr>
          <a:xfrm>
            <a:off x="6648675"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5" name="object 55"/>
          <p:cNvSpPr/>
          <p:nvPr/>
        </p:nvSpPr>
        <p:spPr>
          <a:xfrm>
            <a:off x="6749511" y="4887607"/>
            <a:ext cx="100965" cy="304800"/>
          </a:xfrm>
          <a:custGeom>
            <a:avLst/>
            <a:gdLst/>
            <a:ahLst/>
            <a:cxnLst/>
            <a:rect l="l" t="t" r="r" b="b"/>
            <a:pathLst>
              <a:path w="100965" h="304800">
                <a:moveTo>
                  <a:pt x="100834" y="0"/>
                </a:moveTo>
                <a:lnTo>
                  <a:pt x="0" y="0"/>
                </a:lnTo>
                <a:lnTo>
                  <a:pt x="0" y="304800"/>
                </a:lnTo>
                <a:lnTo>
                  <a:pt x="100834" y="304800"/>
                </a:lnTo>
                <a:lnTo>
                  <a:pt x="100834" y="0"/>
                </a:lnTo>
                <a:close/>
              </a:path>
            </a:pathLst>
          </a:custGeom>
          <a:solidFill>
            <a:srgbClr val="FFFFFF"/>
          </a:solidFill>
        </p:spPr>
        <p:txBody>
          <a:bodyPr wrap="square" lIns="0" tIns="0" rIns="0" bIns="0" rtlCol="0"/>
          <a:lstStyle/>
          <a:p/>
        </p:txBody>
      </p:sp>
      <p:sp>
        <p:nvSpPr>
          <p:cNvPr id="56" name="object 56"/>
          <p:cNvSpPr/>
          <p:nvPr/>
        </p:nvSpPr>
        <p:spPr>
          <a:xfrm>
            <a:off x="6749511"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7" name="object 57"/>
          <p:cNvSpPr/>
          <p:nvPr/>
        </p:nvSpPr>
        <p:spPr>
          <a:xfrm>
            <a:off x="6850062"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58" name="object 58"/>
          <p:cNvSpPr/>
          <p:nvPr/>
        </p:nvSpPr>
        <p:spPr>
          <a:xfrm>
            <a:off x="6850062"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9" name="object 59"/>
          <p:cNvSpPr/>
          <p:nvPr/>
        </p:nvSpPr>
        <p:spPr>
          <a:xfrm>
            <a:off x="5840955" y="5040007"/>
            <a:ext cx="779780" cy="0"/>
          </a:xfrm>
          <a:custGeom>
            <a:avLst/>
            <a:gdLst/>
            <a:ahLst/>
            <a:cxnLst/>
            <a:rect l="l" t="t" r="r" b="b"/>
            <a:pathLst>
              <a:path w="779779">
                <a:moveTo>
                  <a:pt x="0" y="0"/>
                </a:moveTo>
                <a:lnTo>
                  <a:pt x="779462" y="0"/>
                </a:lnTo>
              </a:path>
            </a:pathLst>
          </a:custGeom>
          <a:ln w="28574">
            <a:solidFill>
              <a:srgbClr val="000000"/>
            </a:solidFill>
          </a:ln>
        </p:spPr>
        <p:txBody>
          <a:bodyPr wrap="square" lIns="0" tIns="0" rIns="0" bIns="0" rtlCol="0"/>
          <a:lstStyle/>
          <a:p/>
        </p:txBody>
      </p:sp>
      <p:sp>
        <p:nvSpPr>
          <p:cNvPr id="60" name="object 60"/>
          <p:cNvSpPr/>
          <p:nvPr/>
        </p:nvSpPr>
        <p:spPr>
          <a:xfrm>
            <a:off x="6563268" y="499714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61" name="object 61"/>
          <p:cNvSpPr/>
          <p:nvPr/>
        </p:nvSpPr>
        <p:spPr>
          <a:xfrm>
            <a:off x="2495324" y="4779573"/>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62" name="object 62"/>
          <p:cNvSpPr/>
          <p:nvPr/>
        </p:nvSpPr>
        <p:spPr>
          <a:xfrm>
            <a:off x="2601686" y="47367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63" name="object 63"/>
          <p:cNvSpPr/>
          <p:nvPr/>
        </p:nvSpPr>
        <p:spPr>
          <a:xfrm>
            <a:off x="2499942" y="4258702"/>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64" name="object 64"/>
          <p:cNvSpPr/>
          <p:nvPr/>
        </p:nvSpPr>
        <p:spPr>
          <a:xfrm>
            <a:off x="2606305" y="4215839"/>
            <a:ext cx="85725" cy="85725"/>
          </a:xfrm>
          <a:custGeom>
            <a:avLst/>
            <a:gdLst/>
            <a:ahLst/>
            <a:cxnLst/>
            <a:rect l="l" t="t" r="r" b="b"/>
            <a:pathLst>
              <a:path w="85725" h="85725">
                <a:moveTo>
                  <a:pt x="0" y="0"/>
                </a:moveTo>
                <a:lnTo>
                  <a:pt x="0" y="85724"/>
                </a:lnTo>
                <a:lnTo>
                  <a:pt x="85725" y="42862"/>
                </a:lnTo>
                <a:lnTo>
                  <a:pt x="0" y="0"/>
                </a:lnTo>
                <a:close/>
              </a:path>
            </a:pathLst>
          </a:custGeom>
          <a:solidFill>
            <a:srgbClr val="000000"/>
          </a:solidFill>
        </p:spPr>
        <p:txBody>
          <a:bodyPr wrap="square" lIns="0" tIns="0" rIns="0" bIns="0" rtlCol="0"/>
          <a:lstStyle/>
          <a:p/>
        </p:txBody>
      </p:sp>
      <p:sp>
        <p:nvSpPr>
          <p:cNvPr id="65" name="object 65"/>
          <p:cNvSpPr/>
          <p:nvPr/>
        </p:nvSpPr>
        <p:spPr>
          <a:xfrm>
            <a:off x="1046202" y="4118706"/>
            <a:ext cx="841375" cy="281940"/>
          </a:xfrm>
          <a:custGeom>
            <a:avLst/>
            <a:gdLst/>
            <a:ahLst/>
            <a:cxnLst/>
            <a:rect l="l" t="t" r="r" b="b"/>
            <a:pathLst>
              <a:path w="841375" h="281939">
                <a:moveTo>
                  <a:pt x="841246" y="0"/>
                </a:moveTo>
                <a:lnTo>
                  <a:pt x="0" y="0"/>
                </a:lnTo>
                <a:lnTo>
                  <a:pt x="0" y="281940"/>
                </a:lnTo>
                <a:lnTo>
                  <a:pt x="841246" y="281940"/>
                </a:lnTo>
                <a:lnTo>
                  <a:pt x="841246" y="0"/>
                </a:lnTo>
                <a:close/>
              </a:path>
            </a:pathLst>
          </a:custGeom>
          <a:solidFill>
            <a:srgbClr val="8EA558"/>
          </a:solidFill>
        </p:spPr>
        <p:txBody>
          <a:bodyPr wrap="square" lIns="0" tIns="0" rIns="0" bIns="0" rtlCol="0"/>
          <a:lstStyle/>
          <a:p/>
        </p:txBody>
      </p:sp>
      <p:sp>
        <p:nvSpPr>
          <p:cNvPr id="66" name="object 66"/>
          <p:cNvSpPr/>
          <p:nvPr/>
        </p:nvSpPr>
        <p:spPr>
          <a:xfrm>
            <a:off x="1046202" y="4118706"/>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67" name="object 67"/>
          <p:cNvSpPr/>
          <p:nvPr/>
        </p:nvSpPr>
        <p:spPr>
          <a:xfrm>
            <a:off x="1607035" y="4118706"/>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68" name="object 68"/>
          <p:cNvSpPr/>
          <p:nvPr/>
        </p:nvSpPr>
        <p:spPr>
          <a:xfrm>
            <a:off x="1326619" y="4118706"/>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69" name="object 69"/>
          <p:cNvSpPr/>
          <p:nvPr/>
        </p:nvSpPr>
        <p:spPr>
          <a:xfrm>
            <a:off x="1904875" y="4258702"/>
            <a:ext cx="264795" cy="0"/>
          </a:xfrm>
          <a:custGeom>
            <a:avLst/>
            <a:gdLst/>
            <a:ahLst/>
            <a:cxnLst/>
            <a:rect l="l" t="t" r="r" b="b"/>
            <a:pathLst>
              <a:path w="264794">
                <a:moveTo>
                  <a:pt x="0" y="0"/>
                </a:moveTo>
                <a:lnTo>
                  <a:pt x="264318" y="0"/>
                </a:lnTo>
              </a:path>
            </a:pathLst>
          </a:custGeom>
          <a:ln w="28574">
            <a:solidFill>
              <a:srgbClr val="000000"/>
            </a:solidFill>
          </a:ln>
        </p:spPr>
        <p:txBody>
          <a:bodyPr wrap="square" lIns="0" tIns="0" rIns="0" bIns="0" rtlCol="0"/>
          <a:lstStyle/>
          <a:p/>
        </p:txBody>
      </p:sp>
      <p:sp>
        <p:nvSpPr>
          <p:cNvPr id="70" name="object 70"/>
          <p:cNvSpPr/>
          <p:nvPr/>
        </p:nvSpPr>
        <p:spPr>
          <a:xfrm>
            <a:off x="2112044" y="4215839"/>
            <a:ext cx="85725" cy="85725"/>
          </a:xfrm>
          <a:custGeom>
            <a:avLst/>
            <a:gdLst/>
            <a:ahLst/>
            <a:cxnLst/>
            <a:rect l="l" t="t" r="r" b="b"/>
            <a:pathLst>
              <a:path w="85725" h="85725">
                <a:moveTo>
                  <a:pt x="0" y="0"/>
                </a:moveTo>
                <a:lnTo>
                  <a:pt x="0" y="85724"/>
                </a:lnTo>
                <a:lnTo>
                  <a:pt x="85725" y="42862"/>
                </a:lnTo>
                <a:lnTo>
                  <a:pt x="0" y="0"/>
                </a:lnTo>
                <a:close/>
              </a:path>
            </a:pathLst>
          </a:custGeom>
          <a:solidFill>
            <a:srgbClr val="000000"/>
          </a:solidFill>
        </p:spPr>
        <p:txBody>
          <a:bodyPr wrap="square" lIns="0" tIns="0" rIns="0" bIns="0" rtlCol="0"/>
          <a:lstStyle/>
          <a:p/>
        </p:txBody>
      </p:sp>
      <p:sp>
        <p:nvSpPr>
          <p:cNvPr id="71" name="object 71"/>
          <p:cNvSpPr/>
          <p:nvPr/>
        </p:nvSpPr>
        <p:spPr>
          <a:xfrm>
            <a:off x="1881726" y="4779572"/>
            <a:ext cx="283210" cy="0"/>
          </a:xfrm>
          <a:custGeom>
            <a:avLst/>
            <a:gdLst/>
            <a:ahLst/>
            <a:cxnLst/>
            <a:rect l="l" t="t" r="r" b="b"/>
            <a:pathLst>
              <a:path w="283210">
                <a:moveTo>
                  <a:pt x="0" y="0"/>
                </a:moveTo>
                <a:lnTo>
                  <a:pt x="282889" y="0"/>
                </a:lnTo>
              </a:path>
            </a:pathLst>
          </a:custGeom>
          <a:ln w="28574">
            <a:solidFill>
              <a:srgbClr val="000000"/>
            </a:solidFill>
          </a:ln>
        </p:spPr>
        <p:txBody>
          <a:bodyPr wrap="square" lIns="0" tIns="0" rIns="0" bIns="0" rtlCol="0"/>
          <a:lstStyle/>
          <a:p/>
        </p:txBody>
      </p:sp>
      <p:sp>
        <p:nvSpPr>
          <p:cNvPr id="72" name="object 72"/>
          <p:cNvSpPr/>
          <p:nvPr/>
        </p:nvSpPr>
        <p:spPr>
          <a:xfrm>
            <a:off x="2107465" y="4736710"/>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73" name="object 73"/>
          <p:cNvSpPr/>
          <p:nvPr/>
        </p:nvSpPr>
        <p:spPr>
          <a:xfrm>
            <a:off x="482693" y="4639989"/>
            <a:ext cx="1399540" cy="281940"/>
          </a:xfrm>
          <a:custGeom>
            <a:avLst/>
            <a:gdLst/>
            <a:ahLst/>
            <a:cxnLst/>
            <a:rect l="l" t="t" r="r" b="b"/>
            <a:pathLst>
              <a:path w="1399539" h="281939">
                <a:moveTo>
                  <a:pt x="1399032" y="0"/>
                </a:moveTo>
                <a:lnTo>
                  <a:pt x="0" y="0"/>
                </a:lnTo>
                <a:lnTo>
                  <a:pt x="0" y="281940"/>
                </a:lnTo>
                <a:lnTo>
                  <a:pt x="1399032" y="281940"/>
                </a:lnTo>
                <a:lnTo>
                  <a:pt x="1399032" y="0"/>
                </a:lnTo>
                <a:close/>
              </a:path>
            </a:pathLst>
          </a:custGeom>
          <a:solidFill>
            <a:srgbClr val="6095C9"/>
          </a:solidFill>
        </p:spPr>
        <p:txBody>
          <a:bodyPr wrap="square" lIns="0" tIns="0" rIns="0" bIns="0" rtlCol="0"/>
          <a:lstStyle/>
          <a:p/>
        </p:txBody>
      </p:sp>
      <p:sp>
        <p:nvSpPr>
          <p:cNvPr id="74" name="object 74"/>
          <p:cNvSpPr/>
          <p:nvPr/>
        </p:nvSpPr>
        <p:spPr>
          <a:xfrm>
            <a:off x="482693" y="4639989"/>
            <a:ext cx="1399540" cy="281940"/>
          </a:xfrm>
          <a:custGeom>
            <a:avLst/>
            <a:gdLst/>
            <a:ahLst/>
            <a:cxnLst/>
            <a:rect l="l" t="t" r="r" b="b"/>
            <a:pathLst>
              <a:path w="1399539" h="281939">
                <a:moveTo>
                  <a:pt x="0" y="0"/>
                </a:moveTo>
                <a:lnTo>
                  <a:pt x="1399031" y="0"/>
                </a:lnTo>
                <a:lnTo>
                  <a:pt x="1399031" y="281939"/>
                </a:lnTo>
                <a:lnTo>
                  <a:pt x="0" y="281939"/>
                </a:lnTo>
                <a:lnTo>
                  <a:pt x="0" y="0"/>
                </a:lnTo>
                <a:close/>
              </a:path>
            </a:pathLst>
          </a:custGeom>
          <a:ln w="38099">
            <a:solidFill>
              <a:srgbClr val="000000"/>
            </a:solidFill>
          </a:ln>
        </p:spPr>
        <p:txBody>
          <a:bodyPr wrap="square" lIns="0" tIns="0" rIns="0" bIns="0" rtlCol="0"/>
          <a:lstStyle/>
          <a:p/>
        </p:txBody>
      </p:sp>
      <p:sp>
        <p:nvSpPr>
          <p:cNvPr id="75" name="object 75"/>
          <p:cNvSpPr/>
          <p:nvPr/>
        </p:nvSpPr>
        <p:spPr>
          <a:xfrm>
            <a:off x="1043526" y="4639989"/>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76" name="object 76"/>
          <p:cNvSpPr/>
          <p:nvPr/>
        </p:nvSpPr>
        <p:spPr>
          <a:xfrm>
            <a:off x="763110" y="4639989"/>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77" name="object 77"/>
          <p:cNvSpPr txBox="1"/>
          <p:nvPr/>
        </p:nvSpPr>
        <p:spPr>
          <a:xfrm>
            <a:off x="552764" y="4107057"/>
            <a:ext cx="1270635" cy="821055"/>
          </a:xfrm>
          <a:prstGeom prst="rect">
            <a:avLst/>
          </a:prstGeom>
        </p:spPr>
        <p:txBody>
          <a:bodyPr vert="horz" wrap="square" lIns="0" tIns="12700" rIns="0" bIns="0" rtlCol="0">
            <a:spAutoFit/>
          </a:bodyPr>
          <a:lstStyle/>
          <a:p>
            <a:pPr marR="5080" algn="r">
              <a:lnSpc>
                <a:spcPct val="100000"/>
              </a:lnSpc>
              <a:spcBef>
                <a:spcPts val="100"/>
              </a:spcBef>
              <a:tabLst>
                <a:tab pos="271145" algn="l"/>
                <a:tab pos="547370" algn="l"/>
              </a:tabLst>
            </a:pPr>
            <a:r>
              <a:rPr sz="1800" dirty="0">
                <a:solidFill>
                  <a:srgbClr val="FFFFFF"/>
                </a:solidFill>
                <a:latin typeface="Arial" panose="020B0604020202020204"/>
                <a:cs typeface="Arial" panose="020B0604020202020204"/>
              </a:rPr>
              <a:t>c	b	a</a:t>
            </a:r>
            <a:endParaRPr sz="1800">
              <a:latin typeface="Arial" panose="020B0604020202020204"/>
              <a:cs typeface="Arial" panose="020B0604020202020204"/>
            </a:endParaRPr>
          </a:p>
          <a:p>
            <a:pPr>
              <a:lnSpc>
                <a:spcPct val="100000"/>
              </a:lnSpc>
              <a:spcBef>
                <a:spcPts val="45"/>
              </a:spcBef>
            </a:pPr>
            <a:endParaRPr sz="1650">
              <a:latin typeface="Arial" panose="020B0604020202020204"/>
              <a:cs typeface="Arial" panose="020B0604020202020204"/>
            </a:endParaRPr>
          </a:p>
          <a:p>
            <a:pPr marR="5080" algn="r">
              <a:lnSpc>
                <a:spcPct val="100000"/>
              </a:lnSpc>
              <a:tabLst>
                <a:tab pos="277495" algn="l"/>
                <a:tab pos="560705" algn="l"/>
                <a:tab pos="835660" algn="l"/>
                <a:tab pos="1117600" algn="l"/>
              </a:tabLst>
            </a:pPr>
            <a:r>
              <a:rPr sz="1800" dirty="0">
                <a:solidFill>
                  <a:srgbClr val="FFFFFF"/>
                </a:solidFill>
                <a:latin typeface="Arial" panose="020B0604020202020204"/>
                <a:cs typeface="Arial" panose="020B0604020202020204"/>
              </a:rPr>
              <a:t>e	d	c	b	a</a:t>
            </a:r>
            <a:endParaRPr sz="1800">
              <a:latin typeface="Arial" panose="020B0604020202020204"/>
              <a:cs typeface="Arial" panose="020B0604020202020204"/>
            </a:endParaRPr>
          </a:p>
        </p:txBody>
      </p:sp>
      <p:sp>
        <p:nvSpPr>
          <p:cNvPr id="78" name="object 78"/>
          <p:cNvSpPr/>
          <p:nvPr/>
        </p:nvSpPr>
        <p:spPr>
          <a:xfrm>
            <a:off x="1607870" y="4639989"/>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79" name="object 79"/>
          <p:cNvSpPr/>
          <p:nvPr/>
        </p:nvSpPr>
        <p:spPr>
          <a:xfrm>
            <a:off x="1326619" y="4652983"/>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80" name="object 80"/>
          <p:cNvSpPr txBox="1"/>
          <p:nvPr/>
        </p:nvSpPr>
        <p:spPr>
          <a:xfrm>
            <a:off x="3601184" y="1177589"/>
            <a:ext cx="136715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Input</a:t>
            </a:r>
            <a:r>
              <a:rPr sz="2000" spc="-55" dirty="0">
                <a:latin typeface="Arial" panose="020B0604020202020204"/>
                <a:cs typeface="Arial" panose="020B0604020202020204"/>
              </a:rPr>
              <a:t> </a:t>
            </a:r>
            <a:r>
              <a:rPr sz="2000" spc="-5" dirty="0">
                <a:latin typeface="Arial" panose="020B0604020202020204"/>
                <a:cs typeface="Arial" panose="020B0604020202020204"/>
              </a:rPr>
              <a:t>Image</a:t>
            </a:r>
            <a:endParaRPr sz="2000">
              <a:latin typeface="Arial" panose="020B0604020202020204"/>
              <a:cs typeface="Arial" panose="020B0604020202020204"/>
            </a:endParaRPr>
          </a:p>
        </p:txBody>
      </p:sp>
      <p:sp>
        <p:nvSpPr>
          <p:cNvPr id="81" name="object 81"/>
          <p:cNvSpPr/>
          <p:nvPr/>
        </p:nvSpPr>
        <p:spPr>
          <a:xfrm>
            <a:off x="2700582" y="4118706"/>
            <a:ext cx="841375" cy="281940"/>
          </a:xfrm>
          <a:custGeom>
            <a:avLst/>
            <a:gdLst/>
            <a:ahLst/>
            <a:cxnLst/>
            <a:rect l="l" t="t" r="r" b="b"/>
            <a:pathLst>
              <a:path w="841375" h="281939">
                <a:moveTo>
                  <a:pt x="841246" y="0"/>
                </a:moveTo>
                <a:lnTo>
                  <a:pt x="0" y="0"/>
                </a:lnTo>
                <a:lnTo>
                  <a:pt x="0" y="281940"/>
                </a:lnTo>
                <a:lnTo>
                  <a:pt x="841246" y="281940"/>
                </a:lnTo>
                <a:lnTo>
                  <a:pt x="841246" y="0"/>
                </a:lnTo>
                <a:close/>
              </a:path>
            </a:pathLst>
          </a:custGeom>
          <a:solidFill>
            <a:srgbClr val="D9E3C7"/>
          </a:solidFill>
        </p:spPr>
        <p:txBody>
          <a:bodyPr wrap="square" lIns="0" tIns="0" rIns="0" bIns="0" rtlCol="0"/>
          <a:lstStyle/>
          <a:p/>
        </p:txBody>
      </p:sp>
      <p:sp>
        <p:nvSpPr>
          <p:cNvPr id="82" name="object 82"/>
          <p:cNvSpPr/>
          <p:nvPr/>
        </p:nvSpPr>
        <p:spPr>
          <a:xfrm>
            <a:off x="2700582" y="4118706"/>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83" name="object 83"/>
          <p:cNvSpPr/>
          <p:nvPr/>
        </p:nvSpPr>
        <p:spPr>
          <a:xfrm>
            <a:off x="3261414" y="4118706"/>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84" name="object 84"/>
          <p:cNvSpPr/>
          <p:nvPr/>
        </p:nvSpPr>
        <p:spPr>
          <a:xfrm>
            <a:off x="2980998" y="4118706"/>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85" name="object 85"/>
          <p:cNvSpPr/>
          <p:nvPr/>
        </p:nvSpPr>
        <p:spPr>
          <a:xfrm>
            <a:off x="2696203" y="4639578"/>
            <a:ext cx="841375" cy="281940"/>
          </a:xfrm>
          <a:custGeom>
            <a:avLst/>
            <a:gdLst/>
            <a:ahLst/>
            <a:cxnLst/>
            <a:rect l="l" t="t" r="r" b="b"/>
            <a:pathLst>
              <a:path w="841375" h="281939">
                <a:moveTo>
                  <a:pt x="841246" y="0"/>
                </a:moveTo>
                <a:lnTo>
                  <a:pt x="0" y="0"/>
                </a:lnTo>
                <a:lnTo>
                  <a:pt x="0" y="281939"/>
                </a:lnTo>
                <a:lnTo>
                  <a:pt x="841246" y="281939"/>
                </a:lnTo>
                <a:lnTo>
                  <a:pt x="841246" y="0"/>
                </a:lnTo>
                <a:close/>
              </a:path>
            </a:pathLst>
          </a:custGeom>
          <a:solidFill>
            <a:srgbClr val="C3D3E4"/>
          </a:solidFill>
        </p:spPr>
        <p:txBody>
          <a:bodyPr wrap="square" lIns="0" tIns="0" rIns="0" bIns="0" rtlCol="0"/>
          <a:lstStyle/>
          <a:p/>
        </p:txBody>
      </p:sp>
      <p:sp>
        <p:nvSpPr>
          <p:cNvPr id="86" name="object 86"/>
          <p:cNvSpPr/>
          <p:nvPr/>
        </p:nvSpPr>
        <p:spPr>
          <a:xfrm>
            <a:off x="2696203" y="4639578"/>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87" name="object 87"/>
          <p:cNvSpPr/>
          <p:nvPr/>
        </p:nvSpPr>
        <p:spPr>
          <a:xfrm>
            <a:off x="3257035" y="4639578"/>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88" name="object 88"/>
          <p:cNvSpPr/>
          <p:nvPr/>
        </p:nvSpPr>
        <p:spPr>
          <a:xfrm>
            <a:off x="2976619" y="4639578"/>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89" name="object 89"/>
          <p:cNvSpPr/>
          <p:nvPr/>
        </p:nvSpPr>
        <p:spPr>
          <a:xfrm>
            <a:off x="3247381" y="5160448"/>
            <a:ext cx="276225" cy="281940"/>
          </a:xfrm>
          <a:custGeom>
            <a:avLst/>
            <a:gdLst/>
            <a:ahLst/>
            <a:cxnLst/>
            <a:rect l="l" t="t" r="r" b="b"/>
            <a:pathLst>
              <a:path w="276225" h="281939">
                <a:moveTo>
                  <a:pt x="276080" y="0"/>
                </a:moveTo>
                <a:lnTo>
                  <a:pt x="0" y="0"/>
                </a:lnTo>
                <a:lnTo>
                  <a:pt x="0" y="281940"/>
                </a:lnTo>
                <a:lnTo>
                  <a:pt x="276080" y="281940"/>
                </a:lnTo>
                <a:lnTo>
                  <a:pt x="276080" y="0"/>
                </a:lnTo>
                <a:close/>
              </a:path>
            </a:pathLst>
          </a:custGeom>
          <a:solidFill>
            <a:srgbClr val="E4C5C4"/>
          </a:solidFill>
        </p:spPr>
        <p:txBody>
          <a:bodyPr wrap="square" lIns="0" tIns="0" rIns="0" bIns="0" rtlCol="0"/>
          <a:lstStyle/>
          <a:p/>
        </p:txBody>
      </p:sp>
      <p:sp>
        <p:nvSpPr>
          <p:cNvPr id="90" name="object 90"/>
          <p:cNvSpPr/>
          <p:nvPr/>
        </p:nvSpPr>
        <p:spPr>
          <a:xfrm>
            <a:off x="3247381" y="5160448"/>
            <a:ext cx="276225" cy="281940"/>
          </a:xfrm>
          <a:custGeom>
            <a:avLst/>
            <a:gdLst/>
            <a:ahLst/>
            <a:cxnLst/>
            <a:rect l="l" t="t" r="r" b="b"/>
            <a:pathLst>
              <a:path w="276225" h="281939">
                <a:moveTo>
                  <a:pt x="0" y="0"/>
                </a:moveTo>
                <a:lnTo>
                  <a:pt x="276080" y="0"/>
                </a:lnTo>
                <a:lnTo>
                  <a:pt x="276080" y="281939"/>
                </a:lnTo>
                <a:lnTo>
                  <a:pt x="0" y="281939"/>
                </a:lnTo>
                <a:lnTo>
                  <a:pt x="0" y="0"/>
                </a:lnTo>
                <a:close/>
              </a:path>
            </a:pathLst>
          </a:custGeom>
          <a:ln w="38099">
            <a:solidFill>
              <a:srgbClr val="000000"/>
            </a:solidFill>
          </a:ln>
        </p:spPr>
        <p:txBody>
          <a:bodyPr wrap="square" lIns="0" tIns="0" rIns="0" bIns="0" rtlCol="0"/>
          <a:lstStyle/>
          <a:p/>
        </p:txBody>
      </p:sp>
      <p:sp>
        <p:nvSpPr>
          <p:cNvPr id="91" name="object 91"/>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40</a:t>
            </a:r>
            <a:endParaRPr sz="1200">
              <a:latin typeface="Arial" panose="020B0604020202020204"/>
              <a:cs typeface="Arial" panose="020B060402020202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1729046" y="1741516"/>
            <a:ext cx="1022465" cy="1022465"/>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3507971" y="1471353"/>
            <a:ext cx="1566948" cy="1566948"/>
          </a:xfrm>
          <a:prstGeom prst="rect">
            <a:avLst/>
          </a:prstGeom>
          <a:blipFill>
            <a:blip r:embed="rId2" cstate="print"/>
            <a:stretch>
              <a:fillRect/>
            </a:stretch>
          </a:blipFill>
        </p:spPr>
        <p:txBody>
          <a:bodyPr wrap="square" lIns="0" tIns="0" rIns="0" bIns="0" rtlCol="0"/>
          <a:lstStyle/>
          <a:p/>
        </p:txBody>
      </p:sp>
      <p:sp>
        <p:nvSpPr>
          <p:cNvPr id="9" name="object 9"/>
          <p:cNvSpPr/>
          <p:nvPr/>
        </p:nvSpPr>
        <p:spPr>
          <a:xfrm>
            <a:off x="5951912" y="1741516"/>
            <a:ext cx="1026621" cy="1022465"/>
          </a:xfrm>
          <a:prstGeom prst="rect">
            <a:avLst/>
          </a:prstGeom>
          <a:blipFill>
            <a:blip r:embed="rId3" cstate="print"/>
            <a:stretch>
              <a:fillRect/>
            </a:stretch>
          </a:blipFill>
        </p:spPr>
        <p:txBody>
          <a:bodyPr wrap="square" lIns="0" tIns="0" rIns="0" bIns="0" rtlCol="0"/>
          <a:lstStyle/>
          <a:p/>
        </p:txBody>
      </p:sp>
      <p:sp>
        <p:nvSpPr>
          <p:cNvPr id="10" name="object 10"/>
          <p:cNvSpPr txBox="1">
            <a:spLocks noGrp="1"/>
          </p:cNvSpPr>
          <p:nvPr>
            <p:ph type="title"/>
          </p:nvPr>
        </p:nvSpPr>
        <p:spPr>
          <a:xfrm>
            <a:off x="727481" y="166267"/>
            <a:ext cx="493839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1D Row Convolution </a:t>
            </a:r>
            <a:r>
              <a:rPr sz="3600" dirty="0">
                <a:solidFill>
                  <a:srgbClr val="00294D"/>
                </a:solidFill>
                <a:latin typeface="Calibri" panose="020F0502020204030204"/>
                <a:cs typeface="Calibri" panose="020F0502020204030204"/>
              </a:rPr>
              <a:t>in</a:t>
            </a:r>
            <a:r>
              <a:rPr sz="3600" spc="-5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PE</a:t>
            </a:r>
            <a:endParaRPr sz="3600">
              <a:latin typeface="Calibri" panose="020F0502020204030204"/>
              <a:cs typeface="Calibri" panose="020F0502020204030204"/>
            </a:endParaRPr>
          </a:p>
        </p:txBody>
      </p:sp>
      <p:sp>
        <p:nvSpPr>
          <p:cNvPr id="11" name="object 11"/>
          <p:cNvSpPr/>
          <p:nvPr/>
        </p:nvSpPr>
        <p:spPr>
          <a:xfrm>
            <a:off x="6043565" y="1835185"/>
            <a:ext cx="841375" cy="279400"/>
          </a:xfrm>
          <a:custGeom>
            <a:avLst/>
            <a:gdLst/>
            <a:ahLst/>
            <a:cxnLst/>
            <a:rect l="l" t="t" r="r" b="b"/>
            <a:pathLst>
              <a:path w="841375" h="279400">
                <a:moveTo>
                  <a:pt x="841248" y="0"/>
                </a:moveTo>
                <a:lnTo>
                  <a:pt x="0" y="0"/>
                </a:lnTo>
                <a:lnTo>
                  <a:pt x="0" y="279400"/>
                </a:lnTo>
                <a:lnTo>
                  <a:pt x="841248" y="279400"/>
                </a:lnTo>
                <a:lnTo>
                  <a:pt x="841248" y="0"/>
                </a:lnTo>
                <a:close/>
              </a:path>
            </a:pathLst>
          </a:custGeom>
          <a:solidFill>
            <a:srgbClr val="CD665F"/>
          </a:solidFill>
        </p:spPr>
        <p:txBody>
          <a:bodyPr wrap="square" lIns="0" tIns="0" rIns="0" bIns="0" rtlCol="0"/>
          <a:lstStyle/>
          <a:p/>
        </p:txBody>
      </p:sp>
      <p:graphicFrame>
        <p:nvGraphicFramePr>
          <p:cNvPr id="12" name="object 12"/>
          <p:cNvGraphicFramePr>
            <a:graphicFrameLocks noGrp="1"/>
          </p:cNvGraphicFramePr>
          <p:nvPr/>
        </p:nvGraphicFramePr>
        <p:xfrm>
          <a:off x="6024515" y="1816135"/>
          <a:ext cx="898525" cy="869950"/>
        </p:xfrm>
        <a:graphic>
          <a:graphicData uri="http://schemas.openxmlformats.org/drawingml/2006/table">
            <a:tbl>
              <a:tblPr firstRow="1" bandRow="1">
                <a:tableStyleId>{2D5ABB26-0587-4C30-8999-92F81FD0307C}</a:tableStyleId>
              </a:tblPr>
              <a:tblGrid>
                <a:gridCol w="280670"/>
                <a:gridCol w="280670"/>
                <a:gridCol w="280670"/>
              </a:tblGrid>
              <a:tr h="279399">
                <a:tc>
                  <a:txBody>
                    <a:bodyPr/>
                    <a:lstStyle/>
                    <a:p>
                      <a:pPr marL="71755">
                        <a:lnSpc>
                          <a:spcPts val="2075"/>
                        </a:lnSpc>
                        <a:spcBef>
                          <a:spcPts val="25"/>
                        </a:spcBef>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3175"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69850">
                        <a:lnSpc>
                          <a:spcPts val="2075"/>
                        </a:lnSpc>
                        <a:spcBef>
                          <a:spcPts val="25"/>
                        </a:spcBef>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3175"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CD665F"/>
                    </a:solidFill>
                  </a:tcPr>
                </a:tc>
                <a:tc>
                  <a:txBody>
                    <a:bodyPr/>
                    <a:lstStyle/>
                    <a:p>
                      <a:pPr marL="71755">
                        <a:lnSpc>
                          <a:spcPts val="2075"/>
                        </a:lnSpc>
                        <a:spcBef>
                          <a:spcPts val="25"/>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3175"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CD665F"/>
                    </a:solidFill>
                  </a:tcPr>
                </a:tc>
              </a:tr>
              <a:tr h="27940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r>
            </a:tbl>
          </a:graphicData>
        </a:graphic>
      </p:graphicFrame>
      <p:graphicFrame>
        <p:nvGraphicFramePr>
          <p:cNvPr id="13" name="object 13"/>
          <p:cNvGraphicFramePr>
            <a:graphicFrameLocks noGrp="1"/>
          </p:cNvGraphicFramePr>
          <p:nvPr/>
        </p:nvGraphicFramePr>
        <p:xfrm>
          <a:off x="1794911" y="1809785"/>
          <a:ext cx="917575" cy="876300"/>
        </p:xfrm>
        <a:graphic>
          <a:graphicData uri="http://schemas.openxmlformats.org/drawingml/2006/table">
            <a:tbl>
              <a:tblPr firstRow="1" bandRow="1">
                <a:tableStyleId>{2D5ABB26-0587-4C30-8999-92F81FD0307C}</a:tableStyleId>
              </a:tblPr>
              <a:tblGrid>
                <a:gridCol w="281940"/>
                <a:gridCol w="280035"/>
                <a:gridCol w="278130"/>
              </a:tblGrid>
              <a:tr h="281939">
                <a:tc>
                  <a:txBody>
                    <a:bodyPr/>
                    <a:lstStyle/>
                    <a:p>
                      <a:pPr marL="84455">
                        <a:lnSpc>
                          <a:spcPts val="2110"/>
                        </a:lnSpc>
                        <a:spcBef>
                          <a:spcPts val="5"/>
                        </a:spcBef>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635" marB="0">
                    <a:lnL w="53975">
                      <a:solidFill>
                        <a:srgbClr val="FF26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8EA558"/>
                    </a:solidFill>
                  </a:tcPr>
                </a:tc>
                <a:tc>
                  <a:txBody>
                    <a:bodyPr/>
                    <a:lstStyle/>
                    <a:p>
                      <a:pPr marL="80010">
                        <a:lnSpc>
                          <a:spcPts val="2110"/>
                        </a:lnSpc>
                        <a:spcBef>
                          <a:spcPts val="5"/>
                        </a:spcBef>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635" marB="0">
                    <a:lnL w="28575">
                      <a:solidFill>
                        <a:srgbClr val="0000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8EA558"/>
                    </a:solidFill>
                  </a:tcPr>
                </a:tc>
                <a:tc>
                  <a:txBody>
                    <a:bodyPr/>
                    <a:lstStyle/>
                    <a:p>
                      <a:pPr marL="82550">
                        <a:lnSpc>
                          <a:spcPts val="2110"/>
                        </a:lnSpc>
                        <a:spcBef>
                          <a:spcPts val="5"/>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635" marB="0">
                    <a:lnL w="28575">
                      <a:solidFill>
                        <a:srgbClr val="000000"/>
                      </a:solidFill>
                      <a:prstDash val="solid"/>
                    </a:lnL>
                    <a:lnR w="53975">
                      <a:solidFill>
                        <a:srgbClr val="FF2600"/>
                      </a:solidFill>
                      <a:prstDash val="solid"/>
                    </a:lnR>
                    <a:lnT w="53975">
                      <a:solidFill>
                        <a:srgbClr val="FF2600"/>
                      </a:solidFill>
                      <a:prstDash val="solid"/>
                    </a:lnT>
                    <a:lnB w="53975">
                      <a:solidFill>
                        <a:srgbClr val="FF2600"/>
                      </a:solidFill>
                      <a:prstDash val="solid"/>
                    </a:lnB>
                    <a:solidFill>
                      <a:srgbClr val="8EA558"/>
                    </a:solidFill>
                  </a:tcPr>
                </a:tc>
              </a:tr>
              <a:tr h="27686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DEE8C9">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r>
            </a:tbl>
          </a:graphicData>
        </a:graphic>
      </p:graphicFrame>
      <p:graphicFrame>
        <p:nvGraphicFramePr>
          <p:cNvPr id="14" name="object 14"/>
          <p:cNvGraphicFramePr>
            <a:graphicFrameLocks noGrp="1"/>
          </p:cNvGraphicFramePr>
          <p:nvPr/>
        </p:nvGraphicFramePr>
        <p:xfrm>
          <a:off x="3580292" y="1543085"/>
          <a:ext cx="1435100" cy="1409700"/>
        </p:xfrm>
        <a:graphic>
          <a:graphicData uri="http://schemas.openxmlformats.org/drawingml/2006/table">
            <a:tbl>
              <a:tblPr firstRow="1" bandRow="1">
                <a:tableStyleId>{2D5ABB26-0587-4C30-8999-92F81FD0307C}</a:tableStyleId>
              </a:tblPr>
              <a:tblGrid>
                <a:gridCol w="274320"/>
                <a:gridCol w="274320"/>
                <a:gridCol w="274320"/>
                <a:gridCol w="274319"/>
                <a:gridCol w="274319"/>
              </a:tblGrid>
              <a:tr h="274320">
                <a:tc>
                  <a:txBody>
                    <a:bodyPr/>
                    <a:lstStyle/>
                    <a:p>
                      <a:pPr marL="71120">
                        <a:lnSpc>
                          <a:spcPts val="2060"/>
                        </a:lnSpc>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0" marB="0">
                    <a:lnL w="53975">
                      <a:solidFill>
                        <a:srgbClr val="FF26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6095C9"/>
                    </a:solidFill>
                  </a:tcPr>
                </a:tc>
                <a:tc>
                  <a:txBody>
                    <a:bodyPr/>
                    <a:lstStyle/>
                    <a:p>
                      <a:pPr marL="74930">
                        <a:lnSpc>
                          <a:spcPts val="2060"/>
                        </a:lnSpc>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6095C9"/>
                    </a:solidFill>
                  </a:tcPr>
                </a:tc>
                <a:tc>
                  <a:txBody>
                    <a:bodyPr/>
                    <a:lstStyle/>
                    <a:p>
                      <a:pPr marL="83820">
                        <a:lnSpc>
                          <a:spcPts val="2060"/>
                        </a:lnSpc>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0" marB="0">
                    <a:lnL w="28575">
                      <a:solidFill>
                        <a:srgbClr val="000000"/>
                      </a:solidFill>
                      <a:prstDash val="solid"/>
                    </a:lnL>
                    <a:lnR w="53975">
                      <a:solidFill>
                        <a:srgbClr val="FF2600"/>
                      </a:solidFill>
                      <a:prstDash val="solid"/>
                    </a:lnR>
                    <a:lnT w="53975">
                      <a:solidFill>
                        <a:srgbClr val="FF2600"/>
                      </a:solidFill>
                      <a:prstDash val="solid"/>
                    </a:lnT>
                    <a:lnB w="53975">
                      <a:solidFill>
                        <a:srgbClr val="FF2600"/>
                      </a:solidFill>
                      <a:prstDash val="solid"/>
                    </a:lnB>
                    <a:solidFill>
                      <a:srgbClr val="6095C9"/>
                    </a:solidFill>
                  </a:tcPr>
                </a:tc>
                <a:tc>
                  <a:txBody>
                    <a:bodyPr/>
                    <a:lstStyle/>
                    <a:p>
                      <a:pPr marL="78105">
                        <a:lnSpc>
                          <a:spcPts val="2060"/>
                        </a:lnSpc>
                      </a:pPr>
                      <a:r>
                        <a:rPr sz="1800" dirty="0">
                          <a:solidFill>
                            <a:srgbClr val="FFFFFF"/>
                          </a:solidFill>
                          <a:latin typeface="Arial" panose="020B0604020202020204"/>
                          <a:cs typeface="Arial" panose="020B0604020202020204"/>
                        </a:rPr>
                        <a:t>d</a:t>
                      </a:r>
                      <a:endParaRPr sz="1800">
                        <a:latin typeface="Arial" panose="020B0604020202020204"/>
                        <a:cs typeface="Arial" panose="020B0604020202020204"/>
                      </a:endParaRPr>
                    </a:p>
                  </a:txBody>
                  <a:tcPr marL="0" marR="0" marT="0" marB="0">
                    <a:lnL w="53975">
                      <a:solidFill>
                        <a:srgbClr val="FF26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6095C9"/>
                    </a:solidFill>
                  </a:tcPr>
                </a:tc>
                <a:tc>
                  <a:txBody>
                    <a:bodyPr/>
                    <a:lstStyle/>
                    <a:p>
                      <a:pPr marL="79375">
                        <a:lnSpc>
                          <a:spcPts val="2060"/>
                        </a:lnSpc>
                      </a:pPr>
                      <a:r>
                        <a:rPr sz="1800" dirty="0">
                          <a:solidFill>
                            <a:srgbClr val="FFFFFF"/>
                          </a:solidFill>
                          <a:latin typeface="Arial" panose="020B0604020202020204"/>
                          <a:cs typeface="Arial" panose="020B0604020202020204"/>
                        </a:rPr>
                        <a:t>e</a:t>
                      </a:r>
                      <a:endParaRPr sz="1800">
                        <a:latin typeface="Arial" panose="020B0604020202020204"/>
                        <a:cs typeface="Arial" panose="020B0604020202020204"/>
                      </a:endParaRPr>
                    </a:p>
                  </a:txBody>
                  <a:tcPr marL="0" marR="0" marT="0"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6095C9"/>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bl>
          </a:graphicData>
        </a:graphic>
      </p:graphicFrame>
      <p:sp>
        <p:nvSpPr>
          <p:cNvPr id="15" name="object 15"/>
          <p:cNvSpPr txBox="1"/>
          <p:nvPr/>
        </p:nvSpPr>
        <p:spPr>
          <a:xfrm>
            <a:off x="2964732" y="1917395"/>
            <a:ext cx="321945" cy="939800"/>
          </a:xfrm>
          <a:prstGeom prst="rect">
            <a:avLst/>
          </a:prstGeom>
        </p:spPr>
        <p:txBody>
          <a:bodyPr vert="horz" wrap="square" lIns="0" tIns="12700" rIns="0" bIns="0" rtlCol="0">
            <a:spAutoFit/>
          </a:bodyPr>
          <a:lstStyle/>
          <a:p>
            <a:pPr marL="12700">
              <a:lnSpc>
                <a:spcPct val="100000"/>
              </a:lnSpc>
              <a:spcBef>
                <a:spcPts val="100"/>
              </a:spcBef>
            </a:pPr>
            <a:r>
              <a:rPr sz="6000" dirty="0">
                <a:latin typeface="Arial" panose="020B0604020202020204"/>
                <a:cs typeface="Arial" panose="020B0604020202020204"/>
              </a:rPr>
              <a:t>*</a:t>
            </a:r>
            <a:endParaRPr sz="6000">
              <a:latin typeface="Arial" panose="020B0604020202020204"/>
              <a:cs typeface="Arial" panose="020B0604020202020204"/>
            </a:endParaRPr>
          </a:p>
        </p:txBody>
      </p:sp>
      <p:sp>
        <p:nvSpPr>
          <p:cNvPr id="16" name="object 16"/>
          <p:cNvSpPr txBox="1"/>
          <p:nvPr/>
        </p:nvSpPr>
        <p:spPr>
          <a:xfrm>
            <a:off x="5370785" y="1976675"/>
            <a:ext cx="262890" cy="513080"/>
          </a:xfrm>
          <a:prstGeom prst="rect">
            <a:avLst/>
          </a:prstGeom>
        </p:spPr>
        <p:txBody>
          <a:bodyPr vert="horz" wrap="square" lIns="0" tIns="12700" rIns="0" bIns="0" rtlCol="0">
            <a:spAutoFit/>
          </a:bodyPr>
          <a:lstStyle/>
          <a:p>
            <a:pPr marL="12700">
              <a:lnSpc>
                <a:spcPct val="100000"/>
              </a:lnSpc>
              <a:spcBef>
                <a:spcPts val="100"/>
              </a:spcBef>
            </a:pPr>
            <a:r>
              <a:rPr sz="3200" b="1" dirty="0">
                <a:latin typeface="Arial" panose="020B0604020202020204"/>
                <a:cs typeface="Arial" panose="020B0604020202020204"/>
              </a:rPr>
              <a:t>=</a:t>
            </a:r>
            <a:endParaRPr sz="3200">
              <a:latin typeface="Arial" panose="020B0604020202020204"/>
              <a:cs typeface="Arial" panose="020B0604020202020204"/>
            </a:endParaRPr>
          </a:p>
        </p:txBody>
      </p:sp>
      <p:sp>
        <p:nvSpPr>
          <p:cNvPr id="17" name="object 17"/>
          <p:cNvSpPr txBox="1"/>
          <p:nvPr/>
        </p:nvSpPr>
        <p:spPr>
          <a:xfrm>
            <a:off x="1943691" y="1444289"/>
            <a:ext cx="58991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F</a:t>
            </a:r>
            <a:r>
              <a:rPr sz="2000" dirty="0">
                <a:latin typeface="Arial" panose="020B0604020202020204"/>
                <a:cs typeface="Arial" panose="020B0604020202020204"/>
              </a:rPr>
              <a:t>il</a:t>
            </a:r>
            <a:r>
              <a:rPr sz="2000" spc="-5" dirty="0">
                <a:latin typeface="Arial" panose="020B0604020202020204"/>
                <a:cs typeface="Arial" panose="020B0604020202020204"/>
              </a:rPr>
              <a:t>t</a:t>
            </a:r>
            <a:r>
              <a:rPr sz="2000" dirty="0">
                <a:latin typeface="Arial" panose="020B0604020202020204"/>
                <a:cs typeface="Arial" panose="020B0604020202020204"/>
              </a:rPr>
              <a:t>er</a:t>
            </a:r>
            <a:endParaRPr sz="2000">
              <a:latin typeface="Arial" panose="020B0604020202020204"/>
              <a:cs typeface="Arial" panose="020B0604020202020204"/>
            </a:endParaRPr>
          </a:p>
        </p:txBody>
      </p:sp>
      <p:sp>
        <p:nvSpPr>
          <p:cNvPr id="18" name="object 18"/>
          <p:cNvSpPr/>
          <p:nvPr/>
        </p:nvSpPr>
        <p:spPr>
          <a:xfrm>
            <a:off x="6046279" y="1835414"/>
            <a:ext cx="278130" cy="281940"/>
          </a:xfrm>
          <a:custGeom>
            <a:avLst/>
            <a:gdLst/>
            <a:ahLst/>
            <a:cxnLst/>
            <a:rect l="l" t="t" r="r" b="b"/>
            <a:pathLst>
              <a:path w="278129" h="281939">
                <a:moveTo>
                  <a:pt x="0" y="0"/>
                </a:moveTo>
                <a:lnTo>
                  <a:pt x="277702" y="0"/>
                </a:lnTo>
                <a:lnTo>
                  <a:pt x="277702" y="281939"/>
                </a:lnTo>
                <a:lnTo>
                  <a:pt x="0" y="281939"/>
                </a:lnTo>
                <a:lnTo>
                  <a:pt x="0" y="0"/>
                </a:lnTo>
                <a:close/>
              </a:path>
            </a:pathLst>
          </a:custGeom>
          <a:ln w="50799">
            <a:solidFill>
              <a:srgbClr val="FF2600"/>
            </a:solidFill>
          </a:ln>
        </p:spPr>
        <p:txBody>
          <a:bodyPr wrap="square" lIns="0" tIns="0" rIns="0" bIns="0" rtlCol="0"/>
          <a:lstStyle/>
          <a:p/>
        </p:txBody>
      </p:sp>
      <p:sp>
        <p:nvSpPr>
          <p:cNvPr id="19" name="object 19"/>
          <p:cNvSpPr/>
          <p:nvPr/>
        </p:nvSpPr>
        <p:spPr>
          <a:xfrm>
            <a:off x="1323822" y="4639985"/>
            <a:ext cx="561340" cy="281940"/>
          </a:xfrm>
          <a:custGeom>
            <a:avLst/>
            <a:gdLst/>
            <a:ahLst/>
            <a:cxnLst/>
            <a:rect l="l" t="t" r="r" b="b"/>
            <a:pathLst>
              <a:path w="561339" h="281939">
                <a:moveTo>
                  <a:pt x="560830" y="0"/>
                </a:moveTo>
                <a:lnTo>
                  <a:pt x="0" y="0"/>
                </a:lnTo>
                <a:lnTo>
                  <a:pt x="0" y="281939"/>
                </a:lnTo>
                <a:lnTo>
                  <a:pt x="560830" y="281939"/>
                </a:lnTo>
                <a:lnTo>
                  <a:pt x="560830" y="0"/>
                </a:lnTo>
                <a:close/>
              </a:path>
            </a:pathLst>
          </a:custGeom>
          <a:solidFill>
            <a:srgbClr val="6095C9"/>
          </a:solidFill>
        </p:spPr>
        <p:txBody>
          <a:bodyPr wrap="square" lIns="0" tIns="0" rIns="0" bIns="0" rtlCol="0"/>
          <a:lstStyle/>
          <a:p/>
        </p:txBody>
      </p:sp>
      <p:sp>
        <p:nvSpPr>
          <p:cNvPr id="20" name="object 20"/>
          <p:cNvSpPr/>
          <p:nvPr/>
        </p:nvSpPr>
        <p:spPr>
          <a:xfrm>
            <a:off x="1323822" y="4639985"/>
            <a:ext cx="561340" cy="281940"/>
          </a:xfrm>
          <a:custGeom>
            <a:avLst/>
            <a:gdLst/>
            <a:ahLst/>
            <a:cxnLst/>
            <a:rect l="l" t="t" r="r" b="b"/>
            <a:pathLst>
              <a:path w="561339" h="281939">
                <a:moveTo>
                  <a:pt x="0" y="0"/>
                </a:moveTo>
                <a:lnTo>
                  <a:pt x="560830" y="0"/>
                </a:lnTo>
                <a:lnTo>
                  <a:pt x="560830" y="281939"/>
                </a:lnTo>
                <a:lnTo>
                  <a:pt x="0" y="281939"/>
                </a:lnTo>
                <a:lnTo>
                  <a:pt x="0" y="0"/>
                </a:lnTo>
                <a:close/>
              </a:path>
            </a:pathLst>
          </a:custGeom>
          <a:ln w="38099">
            <a:solidFill>
              <a:srgbClr val="000000"/>
            </a:solidFill>
          </a:ln>
        </p:spPr>
        <p:txBody>
          <a:bodyPr wrap="square" lIns="0" tIns="0" rIns="0" bIns="0" rtlCol="0"/>
          <a:lstStyle/>
          <a:p/>
        </p:txBody>
      </p:sp>
      <p:sp>
        <p:nvSpPr>
          <p:cNvPr id="21" name="object 21"/>
          <p:cNvSpPr/>
          <p:nvPr/>
        </p:nvSpPr>
        <p:spPr>
          <a:xfrm>
            <a:off x="1604237" y="4639985"/>
            <a:ext cx="0" cy="279400"/>
          </a:xfrm>
          <a:custGeom>
            <a:avLst/>
            <a:gdLst/>
            <a:ahLst/>
            <a:cxnLst/>
            <a:rect l="l" t="t" r="r" b="b"/>
            <a:pathLst>
              <a:path h="279400">
                <a:moveTo>
                  <a:pt x="0" y="0"/>
                </a:moveTo>
                <a:lnTo>
                  <a:pt x="0" y="279400"/>
                </a:lnTo>
              </a:path>
            </a:pathLst>
          </a:custGeom>
          <a:ln w="25399">
            <a:solidFill>
              <a:srgbClr val="000000"/>
            </a:solidFill>
          </a:ln>
        </p:spPr>
        <p:txBody>
          <a:bodyPr wrap="square" lIns="0" tIns="0" rIns="0" bIns="0" rtlCol="0"/>
          <a:lstStyle/>
          <a:p/>
        </p:txBody>
      </p:sp>
      <p:sp>
        <p:nvSpPr>
          <p:cNvPr id="22" name="object 22"/>
          <p:cNvSpPr txBox="1"/>
          <p:nvPr/>
        </p:nvSpPr>
        <p:spPr>
          <a:xfrm>
            <a:off x="1391631" y="4628336"/>
            <a:ext cx="429259" cy="299720"/>
          </a:xfrm>
          <a:prstGeom prst="rect">
            <a:avLst/>
          </a:prstGeom>
        </p:spPr>
        <p:txBody>
          <a:bodyPr vert="horz" wrap="square" lIns="0" tIns="12700" rIns="0" bIns="0" rtlCol="0">
            <a:spAutoFit/>
          </a:bodyPr>
          <a:lstStyle/>
          <a:p>
            <a:pPr marL="12700">
              <a:lnSpc>
                <a:spcPct val="100000"/>
              </a:lnSpc>
              <a:spcBef>
                <a:spcPts val="100"/>
              </a:spcBef>
              <a:tabLst>
                <a:tab pos="288290" algn="l"/>
              </a:tabLst>
            </a:pPr>
            <a:r>
              <a:rPr sz="1800" dirty="0">
                <a:solidFill>
                  <a:srgbClr val="FFFFFF"/>
                </a:solidFill>
                <a:latin typeface="Arial" panose="020B0604020202020204"/>
                <a:cs typeface="Arial" panose="020B0604020202020204"/>
              </a:rPr>
              <a:t>e	d</a:t>
            </a:r>
            <a:endParaRPr sz="1800">
              <a:latin typeface="Arial" panose="020B0604020202020204"/>
              <a:cs typeface="Arial" panose="020B0604020202020204"/>
            </a:endParaRPr>
          </a:p>
        </p:txBody>
      </p:sp>
      <p:sp>
        <p:nvSpPr>
          <p:cNvPr id="23" name="object 23"/>
          <p:cNvSpPr/>
          <p:nvPr/>
        </p:nvSpPr>
        <p:spPr>
          <a:xfrm>
            <a:off x="1884653" y="4779516"/>
            <a:ext cx="280670" cy="1905"/>
          </a:xfrm>
          <a:custGeom>
            <a:avLst/>
            <a:gdLst/>
            <a:ahLst/>
            <a:cxnLst/>
            <a:rect l="l" t="t" r="r" b="b"/>
            <a:pathLst>
              <a:path w="280669" h="1904">
                <a:moveTo>
                  <a:pt x="0" y="1440"/>
                </a:moveTo>
                <a:lnTo>
                  <a:pt x="280194" y="0"/>
                </a:lnTo>
              </a:path>
            </a:pathLst>
          </a:custGeom>
          <a:ln w="28574">
            <a:solidFill>
              <a:srgbClr val="000000"/>
            </a:solidFill>
          </a:ln>
        </p:spPr>
        <p:txBody>
          <a:bodyPr wrap="square" lIns="0" tIns="0" rIns="0" bIns="0" rtlCol="0"/>
          <a:lstStyle/>
          <a:p/>
        </p:txBody>
      </p:sp>
      <p:sp>
        <p:nvSpPr>
          <p:cNvPr id="24" name="object 24"/>
          <p:cNvSpPr/>
          <p:nvPr/>
        </p:nvSpPr>
        <p:spPr>
          <a:xfrm>
            <a:off x="2107478" y="4736947"/>
            <a:ext cx="86360" cy="85725"/>
          </a:xfrm>
          <a:custGeom>
            <a:avLst/>
            <a:gdLst/>
            <a:ahLst/>
            <a:cxnLst/>
            <a:rect l="l" t="t" r="r" b="b"/>
            <a:pathLst>
              <a:path w="86360" h="85725">
                <a:moveTo>
                  <a:pt x="0" y="0"/>
                </a:moveTo>
                <a:lnTo>
                  <a:pt x="440" y="85723"/>
                </a:lnTo>
                <a:lnTo>
                  <a:pt x="85943" y="42421"/>
                </a:lnTo>
                <a:lnTo>
                  <a:pt x="0" y="0"/>
                </a:lnTo>
                <a:close/>
              </a:path>
            </a:pathLst>
          </a:custGeom>
          <a:solidFill>
            <a:srgbClr val="000000"/>
          </a:solidFill>
        </p:spPr>
        <p:txBody>
          <a:bodyPr wrap="square" lIns="0" tIns="0" rIns="0" bIns="0" rtlCol="0"/>
          <a:lstStyle/>
          <a:p/>
        </p:txBody>
      </p:sp>
      <p:sp>
        <p:nvSpPr>
          <p:cNvPr id="25" name="object 25"/>
          <p:cNvSpPr/>
          <p:nvPr/>
        </p:nvSpPr>
        <p:spPr>
          <a:xfrm>
            <a:off x="2321759" y="3532375"/>
            <a:ext cx="4471670" cy="2384425"/>
          </a:xfrm>
          <a:custGeom>
            <a:avLst/>
            <a:gdLst/>
            <a:ahLst/>
            <a:cxnLst/>
            <a:rect l="l" t="t" r="r" b="b"/>
            <a:pathLst>
              <a:path w="4471670" h="2384425">
                <a:moveTo>
                  <a:pt x="4471492" y="0"/>
                </a:moveTo>
                <a:lnTo>
                  <a:pt x="0" y="0"/>
                </a:lnTo>
                <a:lnTo>
                  <a:pt x="0" y="2384065"/>
                </a:lnTo>
                <a:lnTo>
                  <a:pt x="4471492" y="2384065"/>
                </a:lnTo>
                <a:lnTo>
                  <a:pt x="4471492" y="0"/>
                </a:lnTo>
                <a:close/>
              </a:path>
            </a:pathLst>
          </a:custGeom>
          <a:solidFill>
            <a:srgbClr val="F5F5F5"/>
          </a:solidFill>
        </p:spPr>
        <p:txBody>
          <a:bodyPr wrap="square" lIns="0" tIns="0" rIns="0" bIns="0" rtlCol="0"/>
          <a:lstStyle/>
          <a:p/>
        </p:txBody>
      </p:sp>
      <p:sp>
        <p:nvSpPr>
          <p:cNvPr id="26" name="object 26"/>
          <p:cNvSpPr/>
          <p:nvPr/>
        </p:nvSpPr>
        <p:spPr>
          <a:xfrm>
            <a:off x="2321759" y="3532375"/>
            <a:ext cx="4471670" cy="2384425"/>
          </a:xfrm>
          <a:custGeom>
            <a:avLst/>
            <a:gdLst/>
            <a:ahLst/>
            <a:cxnLst/>
            <a:rect l="l" t="t" r="r" b="b"/>
            <a:pathLst>
              <a:path w="4471670" h="2384425">
                <a:moveTo>
                  <a:pt x="0" y="0"/>
                </a:moveTo>
                <a:lnTo>
                  <a:pt x="4471490" y="0"/>
                </a:lnTo>
                <a:lnTo>
                  <a:pt x="4471490" y="2384065"/>
                </a:lnTo>
                <a:lnTo>
                  <a:pt x="0" y="2384065"/>
                </a:lnTo>
                <a:lnTo>
                  <a:pt x="0" y="0"/>
                </a:lnTo>
                <a:close/>
              </a:path>
            </a:pathLst>
          </a:custGeom>
          <a:ln w="44449">
            <a:solidFill>
              <a:srgbClr val="000000"/>
            </a:solidFill>
          </a:ln>
        </p:spPr>
        <p:txBody>
          <a:bodyPr wrap="square" lIns="0" tIns="0" rIns="0" bIns="0" rtlCol="0"/>
          <a:lstStyle/>
          <a:p/>
        </p:txBody>
      </p:sp>
      <p:sp>
        <p:nvSpPr>
          <p:cNvPr id="27" name="object 27"/>
          <p:cNvSpPr/>
          <p:nvPr/>
        </p:nvSpPr>
        <p:spPr>
          <a:xfrm>
            <a:off x="2373980" y="3630409"/>
            <a:ext cx="1562100" cy="2188210"/>
          </a:xfrm>
          <a:custGeom>
            <a:avLst/>
            <a:gdLst/>
            <a:ahLst/>
            <a:cxnLst/>
            <a:rect l="l" t="t" r="r" b="b"/>
            <a:pathLst>
              <a:path w="1562100" h="2188210">
                <a:moveTo>
                  <a:pt x="1561975" y="0"/>
                </a:moveTo>
                <a:lnTo>
                  <a:pt x="0" y="0"/>
                </a:lnTo>
                <a:lnTo>
                  <a:pt x="0" y="2187997"/>
                </a:lnTo>
                <a:lnTo>
                  <a:pt x="1561975" y="2187997"/>
                </a:lnTo>
                <a:lnTo>
                  <a:pt x="1561975" y="0"/>
                </a:lnTo>
                <a:close/>
              </a:path>
            </a:pathLst>
          </a:custGeom>
          <a:solidFill>
            <a:srgbClr val="CBCBCB"/>
          </a:solidFill>
        </p:spPr>
        <p:txBody>
          <a:bodyPr wrap="square" lIns="0" tIns="0" rIns="0" bIns="0" rtlCol="0"/>
          <a:lstStyle/>
          <a:p/>
        </p:txBody>
      </p:sp>
      <p:sp>
        <p:nvSpPr>
          <p:cNvPr id="28" name="object 28"/>
          <p:cNvSpPr/>
          <p:nvPr/>
        </p:nvSpPr>
        <p:spPr>
          <a:xfrm>
            <a:off x="2373980" y="3630409"/>
            <a:ext cx="1562100" cy="2188210"/>
          </a:xfrm>
          <a:custGeom>
            <a:avLst/>
            <a:gdLst/>
            <a:ahLst/>
            <a:cxnLst/>
            <a:rect l="l" t="t" r="r" b="b"/>
            <a:pathLst>
              <a:path w="1562100" h="2188210">
                <a:moveTo>
                  <a:pt x="0" y="0"/>
                </a:moveTo>
                <a:lnTo>
                  <a:pt x="1561974" y="0"/>
                </a:lnTo>
                <a:lnTo>
                  <a:pt x="1561974" y="2187997"/>
                </a:lnTo>
                <a:lnTo>
                  <a:pt x="0" y="2187997"/>
                </a:lnTo>
                <a:lnTo>
                  <a:pt x="0" y="0"/>
                </a:lnTo>
                <a:close/>
              </a:path>
            </a:pathLst>
          </a:custGeom>
          <a:ln w="25399">
            <a:solidFill>
              <a:srgbClr val="000000"/>
            </a:solidFill>
          </a:ln>
        </p:spPr>
        <p:txBody>
          <a:bodyPr wrap="square" lIns="0" tIns="0" rIns="0" bIns="0" rtlCol="0"/>
          <a:lstStyle/>
          <a:p/>
        </p:txBody>
      </p:sp>
      <p:sp>
        <p:nvSpPr>
          <p:cNvPr id="29" name="object 29"/>
          <p:cNvSpPr txBox="1"/>
          <p:nvPr/>
        </p:nvSpPr>
        <p:spPr>
          <a:xfrm>
            <a:off x="6276956" y="3553459"/>
            <a:ext cx="432434"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panose="020B0604020202020204"/>
                <a:cs typeface="Arial" panose="020B0604020202020204"/>
              </a:rPr>
              <a:t>PE</a:t>
            </a:r>
            <a:endParaRPr sz="2400">
              <a:latin typeface="Arial" panose="020B0604020202020204"/>
              <a:cs typeface="Arial" panose="020B0604020202020204"/>
            </a:endParaRPr>
          </a:p>
        </p:txBody>
      </p:sp>
      <p:sp>
        <p:nvSpPr>
          <p:cNvPr id="30" name="object 30"/>
          <p:cNvSpPr/>
          <p:nvPr/>
        </p:nvSpPr>
        <p:spPr>
          <a:xfrm>
            <a:off x="2700582" y="4118706"/>
            <a:ext cx="841375" cy="281940"/>
          </a:xfrm>
          <a:custGeom>
            <a:avLst/>
            <a:gdLst/>
            <a:ahLst/>
            <a:cxnLst/>
            <a:rect l="l" t="t" r="r" b="b"/>
            <a:pathLst>
              <a:path w="841375" h="281939">
                <a:moveTo>
                  <a:pt x="841246" y="0"/>
                </a:moveTo>
                <a:lnTo>
                  <a:pt x="0" y="0"/>
                </a:lnTo>
                <a:lnTo>
                  <a:pt x="0" y="281940"/>
                </a:lnTo>
                <a:lnTo>
                  <a:pt x="841246" y="281940"/>
                </a:lnTo>
                <a:lnTo>
                  <a:pt x="841246" y="0"/>
                </a:lnTo>
                <a:close/>
              </a:path>
            </a:pathLst>
          </a:custGeom>
          <a:solidFill>
            <a:srgbClr val="8EA558"/>
          </a:solidFill>
        </p:spPr>
        <p:txBody>
          <a:bodyPr wrap="square" lIns="0" tIns="0" rIns="0" bIns="0" rtlCol="0"/>
          <a:lstStyle/>
          <a:p/>
        </p:txBody>
      </p:sp>
      <p:sp>
        <p:nvSpPr>
          <p:cNvPr id="31" name="object 31"/>
          <p:cNvSpPr/>
          <p:nvPr/>
        </p:nvSpPr>
        <p:spPr>
          <a:xfrm>
            <a:off x="2700582" y="4118706"/>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32" name="object 32"/>
          <p:cNvSpPr/>
          <p:nvPr/>
        </p:nvSpPr>
        <p:spPr>
          <a:xfrm>
            <a:off x="3261414" y="4118706"/>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33" name="object 33"/>
          <p:cNvSpPr/>
          <p:nvPr/>
        </p:nvSpPr>
        <p:spPr>
          <a:xfrm>
            <a:off x="2980998" y="4118706"/>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34" name="object 34"/>
          <p:cNvSpPr/>
          <p:nvPr/>
        </p:nvSpPr>
        <p:spPr>
          <a:xfrm>
            <a:off x="2696203" y="4639578"/>
            <a:ext cx="841375" cy="281940"/>
          </a:xfrm>
          <a:custGeom>
            <a:avLst/>
            <a:gdLst/>
            <a:ahLst/>
            <a:cxnLst/>
            <a:rect l="l" t="t" r="r" b="b"/>
            <a:pathLst>
              <a:path w="841375" h="281939">
                <a:moveTo>
                  <a:pt x="841246" y="0"/>
                </a:moveTo>
                <a:lnTo>
                  <a:pt x="0" y="0"/>
                </a:lnTo>
                <a:lnTo>
                  <a:pt x="0" y="281939"/>
                </a:lnTo>
                <a:lnTo>
                  <a:pt x="841246" y="281939"/>
                </a:lnTo>
                <a:lnTo>
                  <a:pt x="841246" y="0"/>
                </a:lnTo>
                <a:close/>
              </a:path>
            </a:pathLst>
          </a:custGeom>
          <a:solidFill>
            <a:srgbClr val="6095C9"/>
          </a:solidFill>
        </p:spPr>
        <p:txBody>
          <a:bodyPr wrap="square" lIns="0" tIns="0" rIns="0" bIns="0" rtlCol="0"/>
          <a:lstStyle/>
          <a:p/>
        </p:txBody>
      </p:sp>
      <p:sp>
        <p:nvSpPr>
          <p:cNvPr id="35" name="object 35"/>
          <p:cNvSpPr/>
          <p:nvPr/>
        </p:nvSpPr>
        <p:spPr>
          <a:xfrm>
            <a:off x="2696203" y="4639578"/>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36" name="object 36"/>
          <p:cNvSpPr/>
          <p:nvPr/>
        </p:nvSpPr>
        <p:spPr>
          <a:xfrm>
            <a:off x="3257035" y="4639578"/>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37" name="object 37"/>
          <p:cNvSpPr/>
          <p:nvPr/>
        </p:nvSpPr>
        <p:spPr>
          <a:xfrm>
            <a:off x="2976619" y="4639578"/>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38" name="object 38"/>
          <p:cNvSpPr/>
          <p:nvPr/>
        </p:nvSpPr>
        <p:spPr>
          <a:xfrm>
            <a:off x="3247381" y="5160448"/>
            <a:ext cx="276225" cy="281940"/>
          </a:xfrm>
          <a:custGeom>
            <a:avLst/>
            <a:gdLst/>
            <a:ahLst/>
            <a:cxnLst/>
            <a:rect l="l" t="t" r="r" b="b"/>
            <a:pathLst>
              <a:path w="276225" h="281939">
                <a:moveTo>
                  <a:pt x="276080" y="0"/>
                </a:moveTo>
                <a:lnTo>
                  <a:pt x="0" y="0"/>
                </a:lnTo>
                <a:lnTo>
                  <a:pt x="0" y="281940"/>
                </a:lnTo>
                <a:lnTo>
                  <a:pt x="276080" y="281940"/>
                </a:lnTo>
                <a:lnTo>
                  <a:pt x="276080" y="0"/>
                </a:lnTo>
                <a:close/>
              </a:path>
            </a:pathLst>
          </a:custGeom>
          <a:solidFill>
            <a:srgbClr val="CD665F"/>
          </a:solidFill>
        </p:spPr>
        <p:txBody>
          <a:bodyPr wrap="square" lIns="0" tIns="0" rIns="0" bIns="0" rtlCol="0"/>
          <a:lstStyle/>
          <a:p/>
        </p:txBody>
      </p:sp>
      <p:sp>
        <p:nvSpPr>
          <p:cNvPr id="39" name="object 39"/>
          <p:cNvSpPr/>
          <p:nvPr/>
        </p:nvSpPr>
        <p:spPr>
          <a:xfrm>
            <a:off x="3247381" y="5160448"/>
            <a:ext cx="276225" cy="281940"/>
          </a:xfrm>
          <a:custGeom>
            <a:avLst/>
            <a:gdLst/>
            <a:ahLst/>
            <a:cxnLst/>
            <a:rect l="l" t="t" r="r" b="b"/>
            <a:pathLst>
              <a:path w="276225" h="281939">
                <a:moveTo>
                  <a:pt x="0" y="0"/>
                </a:moveTo>
                <a:lnTo>
                  <a:pt x="276080" y="0"/>
                </a:lnTo>
                <a:lnTo>
                  <a:pt x="276080" y="281939"/>
                </a:lnTo>
                <a:lnTo>
                  <a:pt x="0" y="281939"/>
                </a:lnTo>
                <a:lnTo>
                  <a:pt x="0" y="0"/>
                </a:lnTo>
                <a:close/>
              </a:path>
            </a:pathLst>
          </a:custGeom>
          <a:ln w="38099">
            <a:solidFill>
              <a:srgbClr val="000000"/>
            </a:solidFill>
          </a:ln>
        </p:spPr>
        <p:txBody>
          <a:bodyPr wrap="square" lIns="0" tIns="0" rIns="0" bIns="0" rtlCol="0"/>
          <a:lstStyle/>
          <a:p/>
        </p:txBody>
      </p:sp>
      <p:sp>
        <p:nvSpPr>
          <p:cNvPr id="40" name="object 40"/>
          <p:cNvSpPr txBox="1"/>
          <p:nvPr/>
        </p:nvSpPr>
        <p:spPr>
          <a:xfrm>
            <a:off x="2642840" y="3463541"/>
            <a:ext cx="1014094" cy="1985010"/>
          </a:xfrm>
          <a:prstGeom prst="rect">
            <a:avLst/>
          </a:prstGeom>
        </p:spPr>
        <p:txBody>
          <a:bodyPr vert="horz" wrap="square" lIns="0" tIns="190500" rIns="0" bIns="0" rtlCol="0">
            <a:spAutoFit/>
          </a:bodyPr>
          <a:lstStyle/>
          <a:p>
            <a:pPr marL="12700">
              <a:lnSpc>
                <a:spcPct val="100000"/>
              </a:lnSpc>
              <a:spcBef>
                <a:spcPts val="1500"/>
              </a:spcBef>
            </a:pPr>
            <a:r>
              <a:rPr sz="2000" b="1" spc="-5" dirty="0">
                <a:latin typeface="Arial" panose="020B0604020202020204"/>
                <a:cs typeface="Arial" panose="020B0604020202020204"/>
              </a:rPr>
              <a:t>Reg</a:t>
            </a:r>
            <a:r>
              <a:rPr sz="2000" b="1" spc="-80" dirty="0">
                <a:latin typeface="Arial" panose="020B0604020202020204"/>
                <a:cs typeface="Arial" panose="020B0604020202020204"/>
              </a:rPr>
              <a:t> </a:t>
            </a:r>
            <a:r>
              <a:rPr sz="2000" b="1" dirty="0">
                <a:latin typeface="Arial" panose="020B0604020202020204"/>
                <a:cs typeface="Arial" panose="020B0604020202020204"/>
              </a:rPr>
              <a:t>File</a:t>
            </a:r>
            <a:endParaRPr sz="2000">
              <a:latin typeface="Arial" panose="020B0604020202020204"/>
              <a:cs typeface="Arial" panose="020B0604020202020204"/>
            </a:endParaRPr>
          </a:p>
          <a:p>
            <a:pPr marL="146685">
              <a:lnSpc>
                <a:spcPct val="100000"/>
              </a:lnSpc>
              <a:spcBef>
                <a:spcPts val="1265"/>
              </a:spcBef>
              <a:tabLst>
                <a:tab pos="418465" algn="l"/>
                <a:tab pos="694690" algn="l"/>
              </a:tabLst>
            </a:pPr>
            <a:r>
              <a:rPr sz="1800" dirty="0">
                <a:solidFill>
                  <a:srgbClr val="FFFFFF"/>
                </a:solidFill>
                <a:latin typeface="Arial" panose="020B0604020202020204"/>
                <a:cs typeface="Arial" panose="020B0604020202020204"/>
              </a:rPr>
              <a:t>c	b	a</a:t>
            </a:r>
            <a:endParaRPr sz="1800">
              <a:latin typeface="Arial" panose="020B0604020202020204"/>
              <a:cs typeface="Arial" panose="020B0604020202020204"/>
            </a:endParaRPr>
          </a:p>
          <a:p>
            <a:pPr marL="676275" marR="187960" indent="-534035">
              <a:lnSpc>
                <a:spcPct val="190000"/>
              </a:lnSpc>
              <a:tabLst>
                <a:tab pos="414020" algn="l"/>
                <a:tab pos="690245" algn="l"/>
              </a:tabLst>
            </a:pPr>
            <a:r>
              <a:rPr sz="1800" dirty="0">
                <a:solidFill>
                  <a:srgbClr val="FFFFFF"/>
                </a:solidFill>
                <a:latin typeface="Arial" panose="020B0604020202020204"/>
                <a:cs typeface="Arial" panose="020B0604020202020204"/>
              </a:rPr>
              <a:t>c	b		a  a</a:t>
            </a:r>
            <a:endParaRPr sz="1800">
              <a:latin typeface="Arial" panose="020B0604020202020204"/>
              <a:cs typeface="Arial" panose="020B0604020202020204"/>
            </a:endParaRPr>
          </a:p>
        </p:txBody>
      </p:sp>
      <p:sp>
        <p:nvSpPr>
          <p:cNvPr id="41" name="object 41"/>
          <p:cNvSpPr/>
          <p:nvPr/>
        </p:nvSpPr>
        <p:spPr>
          <a:xfrm>
            <a:off x="4851660" y="429053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42" name="object 42"/>
          <p:cNvSpPr/>
          <p:nvPr/>
        </p:nvSpPr>
        <p:spPr>
          <a:xfrm>
            <a:off x="4918614" y="4357492"/>
            <a:ext cx="323850" cy="323850"/>
          </a:xfrm>
          <a:custGeom>
            <a:avLst/>
            <a:gdLst/>
            <a:ahLst/>
            <a:cxnLst/>
            <a:rect l="l" t="t" r="r" b="b"/>
            <a:pathLst>
              <a:path w="323850" h="323850">
                <a:moveTo>
                  <a:pt x="0" y="0"/>
                </a:moveTo>
                <a:lnTo>
                  <a:pt x="323289" y="323289"/>
                </a:lnTo>
              </a:path>
            </a:pathLst>
          </a:custGeom>
          <a:ln w="38099">
            <a:solidFill>
              <a:srgbClr val="000000"/>
            </a:solidFill>
          </a:ln>
        </p:spPr>
        <p:txBody>
          <a:bodyPr wrap="square" lIns="0" tIns="0" rIns="0" bIns="0" rtlCol="0"/>
          <a:lstStyle/>
          <a:p/>
        </p:txBody>
      </p:sp>
      <p:sp>
        <p:nvSpPr>
          <p:cNvPr id="43" name="object 43"/>
          <p:cNvSpPr/>
          <p:nvPr/>
        </p:nvSpPr>
        <p:spPr>
          <a:xfrm>
            <a:off x="4918614" y="4357492"/>
            <a:ext cx="323850" cy="323850"/>
          </a:xfrm>
          <a:custGeom>
            <a:avLst/>
            <a:gdLst/>
            <a:ahLst/>
            <a:cxnLst/>
            <a:rect l="l" t="t" r="r" b="b"/>
            <a:pathLst>
              <a:path w="323850" h="323850">
                <a:moveTo>
                  <a:pt x="323289" y="0"/>
                </a:moveTo>
                <a:lnTo>
                  <a:pt x="0" y="323289"/>
                </a:lnTo>
              </a:path>
            </a:pathLst>
          </a:custGeom>
          <a:ln w="38099">
            <a:solidFill>
              <a:srgbClr val="000000"/>
            </a:solidFill>
          </a:ln>
        </p:spPr>
        <p:txBody>
          <a:bodyPr wrap="square" lIns="0" tIns="0" rIns="0" bIns="0" rtlCol="0"/>
          <a:lstStyle/>
          <a:p/>
        </p:txBody>
      </p:sp>
      <p:sp>
        <p:nvSpPr>
          <p:cNvPr id="44" name="object 44"/>
          <p:cNvSpPr/>
          <p:nvPr/>
        </p:nvSpPr>
        <p:spPr>
          <a:xfrm>
            <a:off x="4851660" y="4290537"/>
            <a:ext cx="457200" cy="457200"/>
          </a:xfrm>
          <a:custGeom>
            <a:avLst/>
            <a:gdLst/>
            <a:ahLst/>
            <a:cxnLst/>
            <a:rect l="l" t="t" r="r" b="b"/>
            <a:pathLst>
              <a:path w="457200" h="457200">
                <a:moveTo>
                  <a:pt x="0" y="228600"/>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600"/>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600"/>
                </a:lnTo>
                <a:close/>
              </a:path>
            </a:pathLst>
          </a:custGeom>
          <a:ln w="38099">
            <a:solidFill>
              <a:srgbClr val="000000"/>
            </a:solidFill>
          </a:ln>
        </p:spPr>
        <p:txBody>
          <a:bodyPr wrap="square" lIns="0" tIns="0" rIns="0" bIns="0" rtlCol="0"/>
          <a:lstStyle/>
          <a:p/>
        </p:txBody>
      </p:sp>
      <p:sp>
        <p:nvSpPr>
          <p:cNvPr id="45" name="object 45"/>
          <p:cNvSpPr/>
          <p:nvPr/>
        </p:nvSpPr>
        <p:spPr>
          <a:xfrm>
            <a:off x="5383755" y="481140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46" name="object 46"/>
          <p:cNvSpPr/>
          <p:nvPr/>
        </p:nvSpPr>
        <p:spPr>
          <a:xfrm>
            <a:off x="5612356" y="4811407"/>
            <a:ext cx="0" cy="457200"/>
          </a:xfrm>
          <a:custGeom>
            <a:avLst/>
            <a:gdLst/>
            <a:ahLst/>
            <a:cxnLst/>
            <a:rect l="l" t="t" r="r" b="b"/>
            <a:pathLst>
              <a:path h="457200">
                <a:moveTo>
                  <a:pt x="0" y="0"/>
                </a:moveTo>
                <a:lnTo>
                  <a:pt x="0" y="457199"/>
                </a:lnTo>
              </a:path>
            </a:pathLst>
          </a:custGeom>
          <a:ln w="38099">
            <a:solidFill>
              <a:srgbClr val="000000"/>
            </a:solidFill>
          </a:ln>
        </p:spPr>
        <p:txBody>
          <a:bodyPr wrap="square" lIns="0" tIns="0" rIns="0" bIns="0" rtlCol="0"/>
          <a:lstStyle/>
          <a:p/>
        </p:txBody>
      </p:sp>
      <p:sp>
        <p:nvSpPr>
          <p:cNvPr id="47" name="object 47"/>
          <p:cNvSpPr/>
          <p:nvPr/>
        </p:nvSpPr>
        <p:spPr>
          <a:xfrm>
            <a:off x="5383756" y="5040007"/>
            <a:ext cx="457200" cy="0"/>
          </a:xfrm>
          <a:custGeom>
            <a:avLst/>
            <a:gdLst/>
            <a:ahLst/>
            <a:cxnLst/>
            <a:rect l="l" t="t" r="r" b="b"/>
            <a:pathLst>
              <a:path w="457200">
                <a:moveTo>
                  <a:pt x="0" y="0"/>
                </a:moveTo>
                <a:lnTo>
                  <a:pt x="457199" y="0"/>
                </a:lnTo>
              </a:path>
            </a:pathLst>
          </a:custGeom>
          <a:ln w="38099">
            <a:solidFill>
              <a:srgbClr val="000000"/>
            </a:solidFill>
          </a:ln>
        </p:spPr>
        <p:txBody>
          <a:bodyPr wrap="square" lIns="0" tIns="0" rIns="0" bIns="0" rtlCol="0"/>
          <a:lstStyle/>
          <a:p/>
        </p:txBody>
      </p:sp>
      <p:sp>
        <p:nvSpPr>
          <p:cNvPr id="48" name="object 48"/>
          <p:cNvSpPr/>
          <p:nvPr/>
        </p:nvSpPr>
        <p:spPr>
          <a:xfrm>
            <a:off x="5383756" y="4811407"/>
            <a:ext cx="457200" cy="457200"/>
          </a:xfrm>
          <a:custGeom>
            <a:avLst/>
            <a:gdLst/>
            <a:ahLst/>
            <a:cxnLst/>
            <a:rect l="l" t="t" r="r" b="b"/>
            <a:pathLst>
              <a:path w="457200" h="457200">
                <a:moveTo>
                  <a:pt x="0" y="228599"/>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599"/>
                </a:lnTo>
                <a:close/>
              </a:path>
            </a:pathLst>
          </a:custGeom>
          <a:ln w="38099">
            <a:solidFill>
              <a:srgbClr val="000000"/>
            </a:solidFill>
          </a:ln>
        </p:spPr>
        <p:txBody>
          <a:bodyPr wrap="square" lIns="0" tIns="0" rIns="0" bIns="0" rtlCol="0"/>
          <a:lstStyle/>
          <a:p/>
        </p:txBody>
      </p:sp>
      <p:sp>
        <p:nvSpPr>
          <p:cNvPr id="49" name="object 49"/>
          <p:cNvSpPr/>
          <p:nvPr/>
        </p:nvSpPr>
        <p:spPr>
          <a:xfrm>
            <a:off x="3541829" y="4259677"/>
            <a:ext cx="1289050" cy="151130"/>
          </a:xfrm>
          <a:custGeom>
            <a:avLst/>
            <a:gdLst/>
            <a:ahLst/>
            <a:cxnLst/>
            <a:rect l="l" t="t" r="r" b="b"/>
            <a:pathLst>
              <a:path w="1289050" h="151129">
                <a:moveTo>
                  <a:pt x="0" y="0"/>
                </a:moveTo>
                <a:lnTo>
                  <a:pt x="658812" y="0"/>
                </a:lnTo>
                <a:lnTo>
                  <a:pt x="658812" y="150812"/>
                </a:lnTo>
                <a:lnTo>
                  <a:pt x="1289049" y="150812"/>
                </a:lnTo>
              </a:path>
            </a:pathLst>
          </a:custGeom>
          <a:ln w="28574">
            <a:solidFill>
              <a:srgbClr val="000000"/>
            </a:solidFill>
          </a:ln>
        </p:spPr>
        <p:txBody>
          <a:bodyPr wrap="square" lIns="0" tIns="0" rIns="0" bIns="0" rtlCol="0"/>
          <a:lstStyle/>
          <a:p/>
        </p:txBody>
      </p:sp>
      <p:sp>
        <p:nvSpPr>
          <p:cNvPr id="50" name="object 50"/>
          <p:cNvSpPr/>
          <p:nvPr/>
        </p:nvSpPr>
        <p:spPr>
          <a:xfrm>
            <a:off x="4773729" y="436762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51" name="object 51"/>
          <p:cNvSpPr/>
          <p:nvPr/>
        </p:nvSpPr>
        <p:spPr>
          <a:xfrm>
            <a:off x="3554876" y="4597010"/>
            <a:ext cx="1276350" cy="182880"/>
          </a:xfrm>
          <a:custGeom>
            <a:avLst/>
            <a:gdLst/>
            <a:ahLst/>
            <a:cxnLst/>
            <a:rect l="l" t="t" r="r" b="b"/>
            <a:pathLst>
              <a:path w="1276350" h="182879">
                <a:moveTo>
                  <a:pt x="0" y="182562"/>
                </a:moveTo>
                <a:lnTo>
                  <a:pt x="652462" y="182562"/>
                </a:lnTo>
                <a:lnTo>
                  <a:pt x="652462" y="0"/>
                </a:lnTo>
                <a:lnTo>
                  <a:pt x="1276349" y="0"/>
                </a:lnTo>
              </a:path>
            </a:pathLst>
          </a:custGeom>
          <a:ln w="28574">
            <a:solidFill>
              <a:srgbClr val="000000"/>
            </a:solidFill>
          </a:ln>
        </p:spPr>
        <p:txBody>
          <a:bodyPr wrap="square" lIns="0" tIns="0" rIns="0" bIns="0" rtlCol="0"/>
          <a:lstStyle/>
          <a:p/>
        </p:txBody>
      </p:sp>
      <p:sp>
        <p:nvSpPr>
          <p:cNvPr id="52" name="object 52"/>
          <p:cNvSpPr/>
          <p:nvPr/>
        </p:nvSpPr>
        <p:spPr>
          <a:xfrm>
            <a:off x="4774076" y="455414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53" name="object 53"/>
          <p:cNvSpPr/>
          <p:nvPr/>
        </p:nvSpPr>
        <p:spPr>
          <a:xfrm>
            <a:off x="5308860" y="4519137"/>
            <a:ext cx="303530" cy="263525"/>
          </a:xfrm>
          <a:custGeom>
            <a:avLst/>
            <a:gdLst/>
            <a:ahLst/>
            <a:cxnLst/>
            <a:rect l="l" t="t" r="r" b="b"/>
            <a:pathLst>
              <a:path w="303529" h="263525">
                <a:moveTo>
                  <a:pt x="0" y="0"/>
                </a:moveTo>
                <a:lnTo>
                  <a:pt x="303212" y="0"/>
                </a:lnTo>
                <a:lnTo>
                  <a:pt x="303212" y="263524"/>
                </a:lnTo>
              </a:path>
            </a:pathLst>
          </a:custGeom>
          <a:ln w="28574">
            <a:solidFill>
              <a:srgbClr val="000000"/>
            </a:solidFill>
          </a:ln>
        </p:spPr>
        <p:txBody>
          <a:bodyPr wrap="square" lIns="0" tIns="0" rIns="0" bIns="0" rtlCol="0"/>
          <a:lstStyle/>
          <a:p/>
        </p:txBody>
      </p:sp>
      <p:sp>
        <p:nvSpPr>
          <p:cNvPr id="54" name="object 54"/>
          <p:cNvSpPr/>
          <p:nvPr/>
        </p:nvSpPr>
        <p:spPr>
          <a:xfrm>
            <a:off x="5569210" y="4725512"/>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p:txBody>
      </p:sp>
      <p:sp>
        <p:nvSpPr>
          <p:cNvPr id="55" name="object 55"/>
          <p:cNvSpPr/>
          <p:nvPr/>
        </p:nvSpPr>
        <p:spPr>
          <a:xfrm>
            <a:off x="3523461" y="5040274"/>
            <a:ext cx="1831975" cy="261620"/>
          </a:xfrm>
          <a:custGeom>
            <a:avLst/>
            <a:gdLst/>
            <a:ahLst/>
            <a:cxnLst/>
            <a:rect l="l" t="t" r="r" b="b"/>
            <a:pathLst>
              <a:path w="1831975" h="261620">
                <a:moveTo>
                  <a:pt x="0" y="261143"/>
                </a:moveTo>
                <a:lnTo>
                  <a:pt x="930274" y="261143"/>
                </a:lnTo>
                <a:lnTo>
                  <a:pt x="930274" y="0"/>
                </a:lnTo>
                <a:lnTo>
                  <a:pt x="1831974" y="0"/>
                </a:lnTo>
              </a:path>
            </a:pathLst>
          </a:custGeom>
          <a:ln w="28574">
            <a:solidFill>
              <a:srgbClr val="000000"/>
            </a:solidFill>
          </a:ln>
        </p:spPr>
        <p:txBody>
          <a:bodyPr wrap="square" lIns="0" tIns="0" rIns="0" bIns="0" rtlCol="0"/>
          <a:lstStyle/>
          <a:p/>
        </p:txBody>
      </p:sp>
      <p:sp>
        <p:nvSpPr>
          <p:cNvPr id="56" name="object 56"/>
          <p:cNvSpPr/>
          <p:nvPr/>
        </p:nvSpPr>
        <p:spPr>
          <a:xfrm>
            <a:off x="5298286" y="4997412"/>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57" name="object 57"/>
          <p:cNvSpPr/>
          <p:nvPr/>
        </p:nvSpPr>
        <p:spPr>
          <a:xfrm>
            <a:off x="2197722"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58" name="object 58"/>
          <p:cNvSpPr/>
          <p:nvPr/>
        </p:nvSpPr>
        <p:spPr>
          <a:xfrm>
            <a:off x="2298557"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59" name="object 59"/>
          <p:cNvSpPr/>
          <p:nvPr/>
        </p:nvSpPr>
        <p:spPr>
          <a:xfrm>
            <a:off x="2298557"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60" name="object 60"/>
          <p:cNvSpPr/>
          <p:nvPr/>
        </p:nvSpPr>
        <p:spPr>
          <a:xfrm>
            <a:off x="2399108"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61" name="object 61"/>
          <p:cNvSpPr/>
          <p:nvPr/>
        </p:nvSpPr>
        <p:spPr>
          <a:xfrm>
            <a:off x="2399108"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62" name="object 62"/>
          <p:cNvSpPr/>
          <p:nvPr/>
        </p:nvSpPr>
        <p:spPr>
          <a:xfrm>
            <a:off x="2193103"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3" name="object 63"/>
          <p:cNvSpPr/>
          <p:nvPr/>
        </p:nvSpPr>
        <p:spPr>
          <a:xfrm>
            <a:off x="2293937"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64" name="object 64"/>
          <p:cNvSpPr/>
          <p:nvPr/>
        </p:nvSpPr>
        <p:spPr>
          <a:xfrm>
            <a:off x="2293937"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5" name="object 65"/>
          <p:cNvSpPr/>
          <p:nvPr/>
        </p:nvSpPr>
        <p:spPr>
          <a:xfrm>
            <a:off x="2394488"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66" name="object 66"/>
          <p:cNvSpPr/>
          <p:nvPr/>
        </p:nvSpPr>
        <p:spPr>
          <a:xfrm>
            <a:off x="2394488"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7" name="object 67"/>
          <p:cNvSpPr/>
          <p:nvPr/>
        </p:nvSpPr>
        <p:spPr>
          <a:xfrm>
            <a:off x="6648676"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68" name="object 68"/>
          <p:cNvSpPr/>
          <p:nvPr/>
        </p:nvSpPr>
        <p:spPr>
          <a:xfrm>
            <a:off x="6648675"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9" name="object 69"/>
          <p:cNvSpPr/>
          <p:nvPr/>
        </p:nvSpPr>
        <p:spPr>
          <a:xfrm>
            <a:off x="6749511" y="4887607"/>
            <a:ext cx="100965" cy="304800"/>
          </a:xfrm>
          <a:custGeom>
            <a:avLst/>
            <a:gdLst/>
            <a:ahLst/>
            <a:cxnLst/>
            <a:rect l="l" t="t" r="r" b="b"/>
            <a:pathLst>
              <a:path w="100965" h="304800">
                <a:moveTo>
                  <a:pt x="100834" y="0"/>
                </a:moveTo>
                <a:lnTo>
                  <a:pt x="0" y="0"/>
                </a:lnTo>
                <a:lnTo>
                  <a:pt x="0" y="304800"/>
                </a:lnTo>
                <a:lnTo>
                  <a:pt x="100834" y="304800"/>
                </a:lnTo>
                <a:lnTo>
                  <a:pt x="100834" y="0"/>
                </a:lnTo>
                <a:close/>
              </a:path>
            </a:pathLst>
          </a:custGeom>
          <a:solidFill>
            <a:srgbClr val="FFFFFF"/>
          </a:solidFill>
        </p:spPr>
        <p:txBody>
          <a:bodyPr wrap="square" lIns="0" tIns="0" rIns="0" bIns="0" rtlCol="0"/>
          <a:lstStyle/>
          <a:p/>
        </p:txBody>
      </p:sp>
      <p:sp>
        <p:nvSpPr>
          <p:cNvPr id="70" name="object 70"/>
          <p:cNvSpPr/>
          <p:nvPr/>
        </p:nvSpPr>
        <p:spPr>
          <a:xfrm>
            <a:off x="6749511"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71" name="object 71"/>
          <p:cNvSpPr/>
          <p:nvPr/>
        </p:nvSpPr>
        <p:spPr>
          <a:xfrm>
            <a:off x="6850062"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72" name="object 72"/>
          <p:cNvSpPr/>
          <p:nvPr/>
        </p:nvSpPr>
        <p:spPr>
          <a:xfrm>
            <a:off x="6850062"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73" name="object 73"/>
          <p:cNvSpPr/>
          <p:nvPr/>
        </p:nvSpPr>
        <p:spPr>
          <a:xfrm>
            <a:off x="5840955" y="5040007"/>
            <a:ext cx="779780" cy="0"/>
          </a:xfrm>
          <a:custGeom>
            <a:avLst/>
            <a:gdLst/>
            <a:ahLst/>
            <a:cxnLst/>
            <a:rect l="l" t="t" r="r" b="b"/>
            <a:pathLst>
              <a:path w="779779">
                <a:moveTo>
                  <a:pt x="0" y="0"/>
                </a:moveTo>
                <a:lnTo>
                  <a:pt x="779462" y="0"/>
                </a:lnTo>
              </a:path>
            </a:pathLst>
          </a:custGeom>
          <a:ln w="28574">
            <a:solidFill>
              <a:srgbClr val="000000"/>
            </a:solidFill>
          </a:ln>
        </p:spPr>
        <p:txBody>
          <a:bodyPr wrap="square" lIns="0" tIns="0" rIns="0" bIns="0" rtlCol="0"/>
          <a:lstStyle/>
          <a:p/>
        </p:txBody>
      </p:sp>
      <p:sp>
        <p:nvSpPr>
          <p:cNvPr id="74" name="object 74"/>
          <p:cNvSpPr/>
          <p:nvPr/>
        </p:nvSpPr>
        <p:spPr>
          <a:xfrm>
            <a:off x="6563268" y="499714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75" name="object 75"/>
          <p:cNvSpPr/>
          <p:nvPr/>
        </p:nvSpPr>
        <p:spPr>
          <a:xfrm>
            <a:off x="2495324" y="4779573"/>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76" name="object 76"/>
          <p:cNvSpPr/>
          <p:nvPr/>
        </p:nvSpPr>
        <p:spPr>
          <a:xfrm>
            <a:off x="2601686" y="47367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77" name="object 77"/>
          <p:cNvSpPr/>
          <p:nvPr/>
        </p:nvSpPr>
        <p:spPr>
          <a:xfrm>
            <a:off x="2499942" y="4258702"/>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78" name="object 78"/>
          <p:cNvSpPr/>
          <p:nvPr/>
        </p:nvSpPr>
        <p:spPr>
          <a:xfrm>
            <a:off x="2606305" y="4215839"/>
            <a:ext cx="85725" cy="85725"/>
          </a:xfrm>
          <a:custGeom>
            <a:avLst/>
            <a:gdLst/>
            <a:ahLst/>
            <a:cxnLst/>
            <a:rect l="l" t="t" r="r" b="b"/>
            <a:pathLst>
              <a:path w="85725" h="85725">
                <a:moveTo>
                  <a:pt x="0" y="0"/>
                </a:moveTo>
                <a:lnTo>
                  <a:pt x="0" y="85724"/>
                </a:lnTo>
                <a:lnTo>
                  <a:pt x="85725" y="42862"/>
                </a:lnTo>
                <a:lnTo>
                  <a:pt x="0" y="0"/>
                </a:lnTo>
                <a:close/>
              </a:path>
            </a:pathLst>
          </a:custGeom>
          <a:solidFill>
            <a:srgbClr val="000000"/>
          </a:solidFill>
        </p:spPr>
        <p:txBody>
          <a:bodyPr wrap="square" lIns="0" tIns="0" rIns="0" bIns="0" rtlCol="0"/>
          <a:lstStyle/>
          <a:p/>
        </p:txBody>
      </p:sp>
      <p:sp>
        <p:nvSpPr>
          <p:cNvPr id="79" name="object 79"/>
          <p:cNvSpPr txBox="1"/>
          <p:nvPr/>
        </p:nvSpPr>
        <p:spPr>
          <a:xfrm>
            <a:off x="5739048" y="1444289"/>
            <a:ext cx="146558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00"/>
                </a:solidFill>
                <a:latin typeface="Arial" panose="020B0604020202020204"/>
                <a:cs typeface="Arial" panose="020B0604020202020204"/>
              </a:rPr>
              <a:t>Partial</a:t>
            </a:r>
            <a:r>
              <a:rPr sz="2000" spc="-60"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Sums</a:t>
            </a:r>
            <a:endParaRPr sz="2000">
              <a:latin typeface="Arial" panose="020B0604020202020204"/>
              <a:cs typeface="Arial" panose="020B0604020202020204"/>
            </a:endParaRPr>
          </a:p>
        </p:txBody>
      </p:sp>
      <p:sp>
        <p:nvSpPr>
          <p:cNvPr id="80" name="object 80"/>
          <p:cNvSpPr txBox="1"/>
          <p:nvPr/>
        </p:nvSpPr>
        <p:spPr>
          <a:xfrm>
            <a:off x="3601184" y="1177589"/>
            <a:ext cx="136715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Input</a:t>
            </a:r>
            <a:r>
              <a:rPr sz="2000" spc="-55" dirty="0">
                <a:latin typeface="Arial" panose="020B0604020202020204"/>
                <a:cs typeface="Arial" panose="020B0604020202020204"/>
              </a:rPr>
              <a:t> </a:t>
            </a:r>
            <a:r>
              <a:rPr sz="2000" spc="-5" dirty="0">
                <a:latin typeface="Arial" panose="020B0604020202020204"/>
                <a:cs typeface="Arial" panose="020B0604020202020204"/>
              </a:rPr>
              <a:t>Image</a:t>
            </a:r>
            <a:endParaRPr sz="2000">
              <a:latin typeface="Arial" panose="020B0604020202020204"/>
              <a:cs typeface="Arial" panose="020B0604020202020204"/>
            </a:endParaRPr>
          </a:p>
        </p:txBody>
      </p:sp>
      <p:sp>
        <p:nvSpPr>
          <p:cNvPr id="81" name="object 81"/>
          <p:cNvSpPr/>
          <p:nvPr/>
        </p:nvSpPr>
        <p:spPr>
          <a:xfrm>
            <a:off x="3018784" y="5040006"/>
            <a:ext cx="3070225" cy="593725"/>
          </a:xfrm>
          <a:custGeom>
            <a:avLst/>
            <a:gdLst/>
            <a:ahLst/>
            <a:cxnLst/>
            <a:rect l="l" t="t" r="r" b="b"/>
            <a:pathLst>
              <a:path w="3070225" h="593725">
                <a:moveTo>
                  <a:pt x="3069718" y="0"/>
                </a:moveTo>
                <a:lnTo>
                  <a:pt x="3069718" y="593622"/>
                </a:lnTo>
                <a:lnTo>
                  <a:pt x="0" y="593622"/>
                </a:lnTo>
                <a:lnTo>
                  <a:pt x="0" y="261410"/>
                </a:lnTo>
                <a:lnTo>
                  <a:pt x="200021" y="261410"/>
                </a:lnTo>
              </a:path>
            </a:pathLst>
          </a:custGeom>
          <a:ln w="28574">
            <a:solidFill>
              <a:srgbClr val="000000"/>
            </a:solidFill>
          </a:ln>
        </p:spPr>
        <p:txBody>
          <a:bodyPr wrap="square" lIns="0" tIns="0" rIns="0" bIns="0" rtlCol="0"/>
          <a:lstStyle/>
          <a:p/>
        </p:txBody>
      </p:sp>
      <p:sp>
        <p:nvSpPr>
          <p:cNvPr id="82" name="object 82"/>
          <p:cNvSpPr/>
          <p:nvPr/>
        </p:nvSpPr>
        <p:spPr>
          <a:xfrm>
            <a:off x="6045640" y="4997143"/>
            <a:ext cx="85725" cy="85725"/>
          </a:xfrm>
          <a:prstGeom prst="rect">
            <a:avLst/>
          </a:prstGeom>
          <a:blipFill>
            <a:blip r:embed="rId4" cstate="print"/>
            <a:stretch>
              <a:fillRect/>
            </a:stretch>
          </a:blipFill>
        </p:spPr>
        <p:txBody>
          <a:bodyPr wrap="square" lIns="0" tIns="0" rIns="0" bIns="0" rtlCol="0"/>
          <a:lstStyle/>
          <a:p/>
        </p:txBody>
      </p:sp>
      <p:sp>
        <p:nvSpPr>
          <p:cNvPr id="83" name="object 83"/>
          <p:cNvSpPr/>
          <p:nvPr/>
        </p:nvSpPr>
        <p:spPr>
          <a:xfrm>
            <a:off x="3161657" y="5258554"/>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84" name="object 84"/>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41</a:t>
            </a:r>
            <a:endParaRPr sz="1200">
              <a:latin typeface="Arial" panose="020B0604020202020204"/>
              <a:cs typeface="Arial" panose="020B060402020202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3507971" y="1471353"/>
            <a:ext cx="1566948" cy="1566948"/>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5951912" y="1741516"/>
            <a:ext cx="1026621" cy="1022465"/>
          </a:xfrm>
          <a:prstGeom prst="rect">
            <a:avLst/>
          </a:prstGeom>
          <a:blipFill>
            <a:blip r:embed="rId2" cstate="print"/>
            <a:stretch>
              <a:fillRect/>
            </a:stretch>
          </a:blipFill>
        </p:spPr>
        <p:txBody>
          <a:bodyPr wrap="square" lIns="0" tIns="0" rIns="0" bIns="0" rtlCol="0"/>
          <a:lstStyle/>
          <a:p/>
        </p:txBody>
      </p:sp>
      <p:sp>
        <p:nvSpPr>
          <p:cNvPr id="9" name="object 9"/>
          <p:cNvSpPr txBox="1">
            <a:spLocks noGrp="1"/>
          </p:cNvSpPr>
          <p:nvPr>
            <p:ph type="title"/>
          </p:nvPr>
        </p:nvSpPr>
        <p:spPr>
          <a:xfrm>
            <a:off x="727481" y="166267"/>
            <a:ext cx="493839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1D Row Convolution </a:t>
            </a:r>
            <a:r>
              <a:rPr sz="3600" dirty="0">
                <a:solidFill>
                  <a:srgbClr val="00294D"/>
                </a:solidFill>
                <a:latin typeface="Calibri" panose="020F0502020204030204"/>
                <a:cs typeface="Calibri" panose="020F0502020204030204"/>
              </a:rPr>
              <a:t>in</a:t>
            </a:r>
            <a:r>
              <a:rPr sz="3600" spc="-5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PE</a:t>
            </a:r>
            <a:endParaRPr sz="3600">
              <a:latin typeface="Calibri" panose="020F0502020204030204"/>
              <a:cs typeface="Calibri" panose="020F0502020204030204"/>
            </a:endParaRPr>
          </a:p>
        </p:txBody>
      </p:sp>
      <p:sp>
        <p:nvSpPr>
          <p:cNvPr id="10" name="object 10"/>
          <p:cNvSpPr/>
          <p:nvPr/>
        </p:nvSpPr>
        <p:spPr>
          <a:xfrm>
            <a:off x="6043565" y="1835185"/>
            <a:ext cx="841375" cy="279400"/>
          </a:xfrm>
          <a:custGeom>
            <a:avLst/>
            <a:gdLst/>
            <a:ahLst/>
            <a:cxnLst/>
            <a:rect l="l" t="t" r="r" b="b"/>
            <a:pathLst>
              <a:path w="841375" h="279400">
                <a:moveTo>
                  <a:pt x="841248" y="0"/>
                </a:moveTo>
                <a:lnTo>
                  <a:pt x="0" y="0"/>
                </a:lnTo>
                <a:lnTo>
                  <a:pt x="0" y="279400"/>
                </a:lnTo>
                <a:lnTo>
                  <a:pt x="841248" y="279400"/>
                </a:lnTo>
                <a:lnTo>
                  <a:pt x="841248" y="0"/>
                </a:lnTo>
                <a:close/>
              </a:path>
            </a:pathLst>
          </a:custGeom>
          <a:solidFill>
            <a:srgbClr val="CD665F"/>
          </a:solidFill>
        </p:spPr>
        <p:txBody>
          <a:bodyPr wrap="square" lIns="0" tIns="0" rIns="0" bIns="0" rtlCol="0"/>
          <a:lstStyle/>
          <a:p/>
        </p:txBody>
      </p:sp>
      <p:graphicFrame>
        <p:nvGraphicFramePr>
          <p:cNvPr id="11" name="object 11"/>
          <p:cNvGraphicFramePr>
            <a:graphicFrameLocks noGrp="1"/>
          </p:cNvGraphicFramePr>
          <p:nvPr/>
        </p:nvGraphicFramePr>
        <p:xfrm>
          <a:off x="6024515" y="1816135"/>
          <a:ext cx="898525" cy="869950"/>
        </p:xfrm>
        <a:graphic>
          <a:graphicData uri="http://schemas.openxmlformats.org/drawingml/2006/table">
            <a:tbl>
              <a:tblPr firstRow="1" bandRow="1">
                <a:tableStyleId>{2D5ABB26-0587-4C30-8999-92F81FD0307C}</a:tableStyleId>
              </a:tblPr>
              <a:tblGrid>
                <a:gridCol w="280670"/>
                <a:gridCol w="280670"/>
                <a:gridCol w="280670"/>
              </a:tblGrid>
              <a:tr h="279399">
                <a:tc>
                  <a:txBody>
                    <a:bodyPr/>
                    <a:lstStyle/>
                    <a:p>
                      <a:pPr marL="71755">
                        <a:lnSpc>
                          <a:spcPts val="2075"/>
                        </a:lnSpc>
                        <a:spcBef>
                          <a:spcPts val="25"/>
                        </a:spcBef>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3175"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CD665F"/>
                    </a:solidFill>
                  </a:tcPr>
                </a:tc>
                <a:tc>
                  <a:txBody>
                    <a:bodyPr/>
                    <a:lstStyle/>
                    <a:p>
                      <a:pPr marL="69850">
                        <a:lnSpc>
                          <a:spcPts val="2075"/>
                        </a:lnSpc>
                        <a:spcBef>
                          <a:spcPts val="25"/>
                        </a:spcBef>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3175"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tcPr>
                </a:tc>
                <a:tc>
                  <a:txBody>
                    <a:bodyPr/>
                    <a:lstStyle/>
                    <a:p>
                      <a:pPr marL="71755">
                        <a:lnSpc>
                          <a:spcPts val="2075"/>
                        </a:lnSpc>
                        <a:spcBef>
                          <a:spcPts val="25"/>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3175"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CD665F"/>
                    </a:solidFill>
                  </a:tcPr>
                </a:tc>
              </a:tr>
              <a:tr h="27940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r>
            </a:tbl>
          </a:graphicData>
        </a:graphic>
      </p:graphicFrame>
      <p:graphicFrame>
        <p:nvGraphicFramePr>
          <p:cNvPr id="12" name="object 12"/>
          <p:cNvGraphicFramePr>
            <a:graphicFrameLocks noGrp="1"/>
          </p:cNvGraphicFramePr>
          <p:nvPr/>
        </p:nvGraphicFramePr>
        <p:xfrm>
          <a:off x="3586642" y="1543085"/>
          <a:ext cx="1428750" cy="1409700"/>
        </p:xfrm>
        <a:graphic>
          <a:graphicData uri="http://schemas.openxmlformats.org/drawingml/2006/table">
            <a:tbl>
              <a:tblPr firstRow="1" bandRow="1">
                <a:tableStyleId>{2D5ABB26-0587-4C30-8999-92F81FD0307C}</a:tableStyleId>
              </a:tblPr>
              <a:tblGrid>
                <a:gridCol w="274320"/>
                <a:gridCol w="274320"/>
                <a:gridCol w="274320"/>
                <a:gridCol w="274319"/>
                <a:gridCol w="274319"/>
              </a:tblGrid>
              <a:tr h="274320">
                <a:tc>
                  <a:txBody>
                    <a:bodyPr/>
                    <a:lstStyle/>
                    <a:p>
                      <a:pPr marL="71120">
                        <a:lnSpc>
                          <a:spcPts val="2060"/>
                        </a:lnSpc>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0" marB="0">
                    <a:lnL w="38100">
                      <a:solidFill>
                        <a:srgbClr val="000000"/>
                      </a:solidFill>
                      <a:prstDash val="solid"/>
                    </a:lnL>
                    <a:lnR w="53975">
                      <a:solidFill>
                        <a:srgbClr val="FF2600"/>
                      </a:solidFill>
                      <a:prstDash val="solid"/>
                    </a:lnR>
                    <a:lnT w="38100">
                      <a:solidFill>
                        <a:srgbClr val="000000"/>
                      </a:solidFill>
                      <a:prstDash val="solid"/>
                    </a:lnT>
                    <a:lnB w="38100">
                      <a:solidFill>
                        <a:srgbClr val="000000"/>
                      </a:solidFill>
                      <a:prstDash val="solid"/>
                    </a:lnB>
                    <a:solidFill>
                      <a:srgbClr val="6095C9"/>
                    </a:solidFill>
                  </a:tcPr>
                </a:tc>
                <a:tc>
                  <a:txBody>
                    <a:bodyPr/>
                    <a:lstStyle/>
                    <a:p>
                      <a:pPr marL="74930">
                        <a:lnSpc>
                          <a:spcPts val="2060"/>
                        </a:lnSpc>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0" marB="0">
                    <a:lnL w="53975">
                      <a:solidFill>
                        <a:srgbClr val="FF26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6095C9"/>
                    </a:solidFill>
                  </a:tcPr>
                </a:tc>
                <a:tc>
                  <a:txBody>
                    <a:bodyPr/>
                    <a:lstStyle/>
                    <a:p>
                      <a:pPr marL="83820">
                        <a:lnSpc>
                          <a:spcPts val="2060"/>
                        </a:lnSpc>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6095C9"/>
                    </a:solidFill>
                  </a:tcPr>
                </a:tc>
                <a:tc>
                  <a:txBody>
                    <a:bodyPr/>
                    <a:lstStyle/>
                    <a:p>
                      <a:pPr marL="78105">
                        <a:lnSpc>
                          <a:spcPts val="2060"/>
                        </a:lnSpc>
                      </a:pPr>
                      <a:r>
                        <a:rPr sz="1800" dirty="0">
                          <a:solidFill>
                            <a:srgbClr val="FFFFFF"/>
                          </a:solidFill>
                          <a:latin typeface="Arial" panose="020B0604020202020204"/>
                          <a:cs typeface="Arial" panose="020B0604020202020204"/>
                        </a:rPr>
                        <a:t>d</a:t>
                      </a:r>
                      <a:endParaRPr sz="1800">
                        <a:latin typeface="Arial" panose="020B0604020202020204"/>
                        <a:cs typeface="Arial" panose="020B0604020202020204"/>
                      </a:endParaRPr>
                    </a:p>
                  </a:txBody>
                  <a:tcPr marL="0" marR="0" marT="0" marB="0">
                    <a:lnL w="28575">
                      <a:solidFill>
                        <a:srgbClr val="000000"/>
                      </a:solidFill>
                      <a:prstDash val="solid"/>
                    </a:lnL>
                    <a:lnR w="53975">
                      <a:solidFill>
                        <a:srgbClr val="FF2600"/>
                      </a:solidFill>
                      <a:prstDash val="solid"/>
                    </a:lnR>
                    <a:lnT w="53975">
                      <a:solidFill>
                        <a:srgbClr val="FF2600"/>
                      </a:solidFill>
                      <a:prstDash val="solid"/>
                    </a:lnT>
                    <a:lnB w="53975">
                      <a:solidFill>
                        <a:srgbClr val="FF2600"/>
                      </a:solidFill>
                      <a:prstDash val="solid"/>
                    </a:lnB>
                    <a:solidFill>
                      <a:srgbClr val="6095C9"/>
                    </a:solidFill>
                  </a:tcPr>
                </a:tc>
                <a:tc>
                  <a:txBody>
                    <a:bodyPr/>
                    <a:lstStyle/>
                    <a:p>
                      <a:pPr marL="79375">
                        <a:lnSpc>
                          <a:spcPts val="2060"/>
                        </a:lnSpc>
                      </a:pPr>
                      <a:r>
                        <a:rPr sz="1800" dirty="0">
                          <a:solidFill>
                            <a:srgbClr val="FFFFFF"/>
                          </a:solidFill>
                          <a:latin typeface="Arial" panose="020B0604020202020204"/>
                          <a:cs typeface="Arial" panose="020B0604020202020204"/>
                        </a:rPr>
                        <a:t>e</a:t>
                      </a:r>
                      <a:endParaRPr sz="1800">
                        <a:latin typeface="Arial" panose="020B0604020202020204"/>
                        <a:cs typeface="Arial" panose="020B0604020202020204"/>
                      </a:endParaRPr>
                    </a:p>
                  </a:txBody>
                  <a:tcPr marL="0" marR="0" marT="0" marB="0">
                    <a:lnL w="53975">
                      <a:solidFill>
                        <a:srgbClr val="FF2600"/>
                      </a:solidFill>
                      <a:prstDash val="solid"/>
                    </a:lnL>
                    <a:lnR w="38100">
                      <a:solidFill>
                        <a:srgbClr val="000000"/>
                      </a:solidFill>
                      <a:prstDash val="solid"/>
                    </a:lnR>
                    <a:lnT w="38100">
                      <a:solidFill>
                        <a:srgbClr val="000000"/>
                      </a:solidFill>
                      <a:prstDash val="solid"/>
                    </a:lnT>
                    <a:lnB w="38100">
                      <a:solidFill>
                        <a:srgbClr val="000000"/>
                      </a:solidFill>
                      <a:prstDash val="solid"/>
                    </a:lnB>
                    <a:solidFill>
                      <a:srgbClr val="6095C9"/>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bl>
          </a:graphicData>
        </a:graphic>
      </p:graphicFrame>
      <p:sp>
        <p:nvSpPr>
          <p:cNvPr id="13" name="object 13"/>
          <p:cNvSpPr txBox="1"/>
          <p:nvPr/>
        </p:nvSpPr>
        <p:spPr>
          <a:xfrm>
            <a:off x="2964732" y="1917395"/>
            <a:ext cx="321945" cy="939800"/>
          </a:xfrm>
          <a:prstGeom prst="rect">
            <a:avLst/>
          </a:prstGeom>
        </p:spPr>
        <p:txBody>
          <a:bodyPr vert="horz" wrap="square" lIns="0" tIns="12700" rIns="0" bIns="0" rtlCol="0">
            <a:spAutoFit/>
          </a:bodyPr>
          <a:lstStyle/>
          <a:p>
            <a:pPr marL="12700">
              <a:lnSpc>
                <a:spcPct val="100000"/>
              </a:lnSpc>
              <a:spcBef>
                <a:spcPts val="100"/>
              </a:spcBef>
            </a:pPr>
            <a:r>
              <a:rPr sz="6000" dirty="0">
                <a:latin typeface="Arial" panose="020B0604020202020204"/>
                <a:cs typeface="Arial" panose="020B0604020202020204"/>
              </a:rPr>
              <a:t>*</a:t>
            </a:r>
            <a:endParaRPr sz="6000">
              <a:latin typeface="Arial" panose="020B0604020202020204"/>
              <a:cs typeface="Arial" panose="020B0604020202020204"/>
            </a:endParaRPr>
          </a:p>
        </p:txBody>
      </p:sp>
      <p:sp>
        <p:nvSpPr>
          <p:cNvPr id="14" name="object 14"/>
          <p:cNvSpPr txBox="1"/>
          <p:nvPr/>
        </p:nvSpPr>
        <p:spPr>
          <a:xfrm>
            <a:off x="5370785" y="1976675"/>
            <a:ext cx="262890" cy="513080"/>
          </a:xfrm>
          <a:prstGeom prst="rect">
            <a:avLst/>
          </a:prstGeom>
        </p:spPr>
        <p:txBody>
          <a:bodyPr vert="horz" wrap="square" lIns="0" tIns="12700" rIns="0" bIns="0" rtlCol="0">
            <a:spAutoFit/>
          </a:bodyPr>
          <a:lstStyle/>
          <a:p>
            <a:pPr marL="12700">
              <a:lnSpc>
                <a:spcPct val="100000"/>
              </a:lnSpc>
              <a:spcBef>
                <a:spcPts val="100"/>
              </a:spcBef>
            </a:pPr>
            <a:r>
              <a:rPr sz="3200" b="1" dirty="0">
                <a:latin typeface="Arial" panose="020B0604020202020204"/>
                <a:cs typeface="Arial" panose="020B0604020202020204"/>
              </a:rPr>
              <a:t>=</a:t>
            </a:r>
            <a:endParaRPr sz="3200">
              <a:latin typeface="Arial" panose="020B0604020202020204"/>
              <a:cs typeface="Arial" panose="020B0604020202020204"/>
            </a:endParaRPr>
          </a:p>
        </p:txBody>
      </p:sp>
      <p:sp>
        <p:nvSpPr>
          <p:cNvPr id="15" name="object 15"/>
          <p:cNvSpPr/>
          <p:nvPr/>
        </p:nvSpPr>
        <p:spPr>
          <a:xfrm>
            <a:off x="6325339" y="1835414"/>
            <a:ext cx="278130" cy="281940"/>
          </a:xfrm>
          <a:custGeom>
            <a:avLst/>
            <a:gdLst/>
            <a:ahLst/>
            <a:cxnLst/>
            <a:rect l="l" t="t" r="r" b="b"/>
            <a:pathLst>
              <a:path w="278129" h="281939">
                <a:moveTo>
                  <a:pt x="0" y="0"/>
                </a:moveTo>
                <a:lnTo>
                  <a:pt x="277702" y="0"/>
                </a:lnTo>
                <a:lnTo>
                  <a:pt x="277702" y="281939"/>
                </a:lnTo>
                <a:lnTo>
                  <a:pt x="0" y="281939"/>
                </a:lnTo>
                <a:lnTo>
                  <a:pt x="0" y="0"/>
                </a:lnTo>
                <a:close/>
              </a:path>
            </a:pathLst>
          </a:custGeom>
          <a:ln w="50799">
            <a:solidFill>
              <a:srgbClr val="FF2600"/>
            </a:solidFill>
          </a:ln>
        </p:spPr>
        <p:txBody>
          <a:bodyPr wrap="square" lIns="0" tIns="0" rIns="0" bIns="0" rtlCol="0"/>
          <a:lstStyle/>
          <a:p/>
        </p:txBody>
      </p:sp>
      <p:sp>
        <p:nvSpPr>
          <p:cNvPr id="16" name="object 16"/>
          <p:cNvSpPr txBox="1"/>
          <p:nvPr/>
        </p:nvSpPr>
        <p:spPr>
          <a:xfrm>
            <a:off x="5739048" y="1444289"/>
            <a:ext cx="146558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00"/>
                </a:solidFill>
                <a:latin typeface="Arial" panose="020B0604020202020204"/>
                <a:cs typeface="Arial" panose="020B0604020202020204"/>
              </a:rPr>
              <a:t>Partial</a:t>
            </a:r>
            <a:r>
              <a:rPr sz="2000" spc="-60"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Sums</a:t>
            </a:r>
            <a:endParaRPr sz="2000">
              <a:latin typeface="Arial" panose="020B0604020202020204"/>
              <a:cs typeface="Arial" panose="020B0604020202020204"/>
            </a:endParaRPr>
          </a:p>
        </p:txBody>
      </p:sp>
      <p:sp>
        <p:nvSpPr>
          <p:cNvPr id="17" name="object 17"/>
          <p:cNvSpPr txBox="1"/>
          <p:nvPr/>
        </p:nvSpPr>
        <p:spPr>
          <a:xfrm>
            <a:off x="3601184" y="1177589"/>
            <a:ext cx="136715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Input</a:t>
            </a:r>
            <a:r>
              <a:rPr sz="2000" spc="-55" dirty="0">
                <a:latin typeface="Arial" panose="020B0604020202020204"/>
                <a:cs typeface="Arial" panose="020B0604020202020204"/>
              </a:rPr>
              <a:t> </a:t>
            </a:r>
            <a:r>
              <a:rPr sz="2000" spc="-5" dirty="0">
                <a:latin typeface="Arial" panose="020B0604020202020204"/>
                <a:cs typeface="Arial" panose="020B0604020202020204"/>
              </a:rPr>
              <a:t>Image</a:t>
            </a:r>
            <a:endParaRPr sz="2000">
              <a:latin typeface="Arial" panose="020B0604020202020204"/>
              <a:cs typeface="Arial" panose="020B0604020202020204"/>
            </a:endParaRPr>
          </a:p>
        </p:txBody>
      </p:sp>
      <p:sp>
        <p:nvSpPr>
          <p:cNvPr id="18" name="object 18"/>
          <p:cNvSpPr/>
          <p:nvPr/>
        </p:nvSpPr>
        <p:spPr>
          <a:xfrm>
            <a:off x="2321759" y="3532375"/>
            <a:ext cx="4471670" cy="2384425"/>
          </a:xfrm>
          <a:custGeom>
            <a:avLst/>
            <a:gdLst/>
            <a:ahLst/>
            <a:cxnLst/>
            <a:rect l="l" t="t" r="r" b="b"/>
            <a:pathLst>
              <a:path w="4471670" h="2384425">
                <a:moveTo>
                  <a:pt x="4471492" y="0"/>
                </a:moveTo>
                <a:lnTo>
                  <a:pt x="0" y="0"/>
                </a:lnTo>
                <a:lnTo>
                  <a:pt x="0" y="2384065"/>
                </a:lnTo>
                <a:lnTo>
                  <a:pt x="4471492" y="2384065"/>
                </a:lnTo>
                <a:lnTo>
                  <a:pt x="4471492" y="0"/>
                </a:lnTo>
                <a:close/>
              </a:path>
            </a:pathLst>
          </a:custGeom>
          <a:solidFill>
            <a:srgbClr val="F5F5F5"/>
          </a:solidFill>
        </p:spPr>
        <p:txBody>
          <a:bodyPr wrap="square" lIns="0" tIns="0" rIns="0" bIns="0" rtlCol="0"/>
          <a:lstStyle/>
          <a:p/>
        </p:txBody>
      </p:sp>
      <p:sp>
        <p:nvSpPr>
          <p:cNvPr id="19" name="object 19"/>
          <p:cNvSpPr/>
          <p:nvPr/>
        </p:nvSpPr>
        <p:spPr>
          <a:xfrm>
            <a:off x="2321759" y="3532375"/>
            <a:ext cx="4471670" cy="2384425"/>
          </a:xfrm>
          <a:custGeom>
            <a:avLst/>
            <a:gdLst/>
            <a:ahLst/>
            <a:cxnLst/>
            <a:rect l="l" t="t" r="r" b="b"/>
            <a:pathLst>
              <a:path w="4471670" h="2384425">
                <a:moveTo>
                  <a:pt x="0" y="0"/>
                </a:moveTo>
                <a:lnTo>
                  <a:pt x="4471490" y="0"/>
                </a:lnTo>
                <a:lnTo>
                  <a:pt x="4471490" y="2384065"/>
                </a:lnTo>
                <a:lnTo>
                  <a:pt x="0" y="2384065"/>
                </a:lnTo>
                <a:lnTo>
                  <a:pt x="0" y="0"/>
                </a:lnTo>
                <a:close/>
              </a:path>
            </a:pathLst>
          </a:custGeom>
          <a:ln w="44449">
            <a:solidFill>
              <a:srgbClr val="000000"/>
            </a:solidFill>
          </a:ln>
        </p:spPr>
        <p:txBody>
          <a:bodyPr wrap="square" lIns="0" tIns="0" rIns="0" bIns="0" rtlCol="0"/>
          <a:lstStyle/>
          <a:p/>
        </p:txBody>
      </p:sp>
      <p:sp>
        <p:nvSpPr>
          <p:cNvPr id="20" name="object 20"/>
          <p:cNvSpPr/>
          <p:nvPr/>
        </p:nvSpPr>
        <p:spPr>
          <a:xfrm>
            <a:off x="2373980" y="3630409"/>
            <a:ext cx="1562100" cy="2188210"/>
          </a:xfrm>
          <a:custGeom>
            <a:avLst/>
            <a:gdLst/>
            <a:ahLst/>
            <a:cxnLst/>
            <a:rect l="l" t="t" r="r" b="b"/>
            <a:pathLst>
              <a:path w="1562100" h="2188210">
                <a:moveTo>
                  <a:pt x="1561975" y="0"/>
                </a:moveTo>
                <a:lnTo>
                  <a:pt x="0" y="0"/>
                </a:lnTo>
                <a:lnTo>
                  <a:pt x="0" y="2187997"/>
                </a:lnTo>
                <a:lnTo>
                  <a:pt x="1561975" y="2187997"/>
                </a:lnTo>
                <a:lnTo>
                  <a:pt x="1561975" y="0"/>
                </a:lnTo>
                <a:close/>
              </a:path>
            </a:pathLst>
          </a:custGeom>
          <a:solidFill>
            <a:srgbClr val="CBCBCB"/>
          </a:solidFill>
        </p:spPr>
        <p:txBody>
          <a:bodyPr wrap="square" lIns="0" tIns="0" rIns="0" bIns="0" rtlCol="0"/>
          <a:lstStyle/>
          <a:p/>
        </p:txBody>
      </p:sp>
      <p:sp>
        <p:nvSpPr>
          <p:cNvPr id="21" name="object 21"/>
          <p:cNvSpPr/>
          <p:nvPr/>
        </p:nvSpPr>
        <p:spPr>
          <a:xfrm>
            <a:off x="2373980" y="3630409"/>
            <a:ext cx="1562100" cy="2188210"/>
          </a:xfrm>
          <a:custGeom>
            <a:avLst/>
            <a:gdLst/>
            <a:ahLst/>
            <a:cxnLst/>
            <a:rect l="l" t="t" r="r" b="b"/>
            <a:pathLst>
              <a:path w="1562100" h="2188210">
                <a:moveTo>
                  <a:pt x="0" y="0"/>
                </a:moveTo>
                <a:lnTo>
                  <a:pt x="1561974" y="0"/>
                </a:lnTo>
                <a:lnTo>
                  <a:pt x="1561974" y="2187997"/>
                </a:lnTo>
                <a:lnTo>
                  <a:pt x="0" y="2187997"/>
                </a:lnTo>
                <a:lnTo>
                  <a:pt x="0" y="0"/>
                </a:lnTo>
                <a:close/>
              </a:path>
            </a:pathLst>
          </a:custGeom>
          <a:ln w="25399">
            <a:solidFill>
              <a:srgbClr val="000000"/>
            </a:solidFill>
          </a:ln>
        </p:spPr>
        <p:txBody>
          <a:bodyPr wrap="square" lIns="0" tIns="0" rIns="0" bIns="0" rtlCol="0"/>
          <a:lstStyle/>
          <a:p/>
        </p:txBody>
      </p:sp>
      <p:sp>
        <p:nvSpPr>
          <p:cNvPr id="22" name="object 22"/>
          <p:cNvSpPr txBox="1"/>
          <p:nvPr/>
        </p:nvSpPr>
        <p:spPr>
          <a:xfrm>
            <a:off x="6276956" y="3553459"/>
            <a:ext cx="432434"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panose="020B0604020202020204"/>
                <a:cs typeface="Arial" panose="020B0604020202020204"/>
              </a:rPr>
              <a:t>PE</a:t>
            </a:r>
            <a:endParaRPr sz="2400">
              <a:latin typeface="Arial" panose="020B0604020202020204"/>
              <a:cs typeface="Arial" panose="020B0604020202020204"/>
            </a:endParaRPr>
          </a:p>
        </p:txBody>
      </p:sp>
      <p:sp>
        <p:nvSpPr>
          <p:cNvPr id="23" name="object 23"/>
          <p:cNvSpPr/>
          <p:nvPr/>
        </p:nvSpPr>
        <p:spPr>
          <a:xfrm>
            <a:off x="2700582" y="4118706"/>
            <a:ext cx="841375" cy="281940"/>
          </a:xfrm>
          <a:custGeom>
            <a:avLst/>
            <a:gdLst/>
            <a:ahLst/>
            <a:cxnLst/>
            <a:rect l="l" t="t" r="r" b="b"/>
            <a:pathLst>
              <a:path w="841375" h="281939">
                <a:moveTo>
                  <a:pt x="841246" y="0"/>
                </a:moveTo>
                <a:lnTo>
                  <a:pt x="0" y="0"/>
                </a:lnTo>
                <a:lnTo>
                  <a:pt x="0" y="281940"/>
                </a:lnTo>
                <a:lnTo>
                  <a:pt x="841246" y="281940"/>
                </a:lnTo>
                <a:lnTo>
                  <a:pt x="841246" y="0"/>
                </a:lnTo>
                <a:close/>
              </a:path>
            </a:pathLst>
          </a:custGeom>
          <a:solidFill>
            <a:srgbClr val="8EA558"/>
          </a:solidFill>
        </p:spPr>
        <p:txBody>
          <a:bodyPr wrap="square" lIns="0" tIns="0" rIns="0" bIns="0" rtlCol="0"/>
          <a:lstStyle/>
          <a:p/>
        </p:txBody>
      </p:sp>
      <p:sp>
        <p:nvSpPr>
          <p:cNvPr id="24" name="object 24"/>
          <p:cNvSpPr/>
          <p:nvPr/>
        </p:nvSpPr>
        <p:spPr>
          <a:xfrm>
            <a:off x="2700582" y="4118706"/>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25" name="object 25"/>
          <p:cNvSpPr/>
          <p:nvPr/>
        </p:nvSpPr>
        <p:spPr>
          <a:xfrm>
            <a:off x="3261414" y="4118706"/>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26" name="object 26"/>
          <p:cNvSpPr/>
          <p:nvPr/>
        </p:nvSpPr>
        <p:spPr>
          <a:xfrm>
            <a:off x="2980998" y="4118706"/>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27" name="object 27"/>
          <p:cNvSpPr/>
          <p:nvPr/>
        </p:nvSpPr>
        <p:spPr>
          <a:xfrm>
            <a:off x="2696203" y="4639578"/>
            <a:ext cx="841375" cy="281940"/>
          </a:xfrm>
          <a:custGeom>
            <a:avLst/>
            <a:gdLst/>
            <a:ahLst/>
            <a:cxnLst/>
            <a:rect l="l" t="t" r="r" b="b"/>
            <a:pathLst>
              <a:path w="841375" h="281939">
                <a:moveTo>
                  <a:pt x="841246" y="0"/>
                </a:moveTo>
                <a:lnTo>
                  <a:pt x="0" y="0"/>
                </a:lnTo>
                <a:lnTo>
                  <a:pt x="0" y="281939"/>
                </a:lnTo>
                <a:lnTo>
                  <a:pt x="841246" y="281939"/>
                </a:lnTo>
                <a:lnTo>
                  <a:pt x="841246" y="0"/>
                </a:lnTo>
                <a:close/>
              </a:path>
            </a:pathLst>
          </a:custGeom>
          <a:solidFill>
            <a:srgbClr val="6095C9"/>
          </a:solidFill>
        </p:spPr>
        <p:txBody>
          <a:bodyPr wrap="square" lIns="0" tIns="0" rIns="0" bIns="0" rtlCol="0"/>
          <a:lstStyle/>
          <a:p/>
        </p:txBody>
      </p:sp>
      <p:sp>
        <p:nvSpPr>
          <p:cNvPr id="28" name="object 28"/>
          <p:cNvSpPr/>
          <p:nvPr/>
        </p:nvSpPr>
        <p:spPr>
          <a:xfrm>
            <a:off x="2696203" y="4639578"/>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29" name="object 29"/>
          <p:cNvSpPr/>
          <p:nvPr/>
        </p:nvSpPr>
        <p:spPr>
          <a:xfrm>
            <a:off x="3257035" y="4639578"/>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30" name="object 30"/>
          <p:cNvSpPr/>
          <p:nvPr/>
        </p:nvSpPr>
        <p:spPr>
          <a:xfrm>
            <a:off x="2976619" y="4639578"/>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31" name="object 31"/>
          <p:cNvSpPr txBox="1"/>
          <p:nvPr/>
        </p:nvSpPr>
        <p:spPr>
          <a:xfrm>
            <a:off x="2642840" y="3463541"/>
            <a:ext cx="1014094" cy="1464310"/>
          </a:xfrm>
          <a:prstGeom prst="rect">
            <a:avLst/>
          </a:prstGeom>
        </p:spPr>
        <p:txBody>
          <a:bodyPr vert="horz" wrap="square" lIns="0" tIns="190500" rIns="0" bIns="0" rtlCol="0">
            <a:spAutoFit/>
          </a:bodyPr>
          <a:lstStyle/>
          <a:p>
            <a:pPr algn="ctr">
              <a:lnSpc>
                <a:spcPct val="100000"/>
              </a:lnSpc>
              <a:spcBef>
                <a:spcPts val="1500"/>
              </a:spcBef>
            </a:pPr>
            <a:r>
              <a:rPr sz="2000" b="1" spc="-5" dirty="0">
                <a:latin typeface="Arial" panose="020B0604020202020204"/>
                <a:cs typeface="Arial" panose="020B0604020202020204"/>
              </a:rPr>
              <a:t>Reg</a:t>
            </a:r>
            <a:r>
              <a:rPr sz="2000" b="1" spc="-80" dirty="0">
                <a:latin typeface="Arial" panose="020B0604020202020204"/>
                <a:cs typeface="Arial" panose="020B0604020202020204"/>
              </a:rPr>
              <a:t> </a:t>
            </a:r>
            <a:r>
              <a:rPr sz="2000" b="1" dirty="0">
                <a:latin typeface="Arial" panose="020B0604020202020204"/>
                <a:cs typeface="Arial" panose="020B0604020202020204"/>
              </a:rPr>
              <a:t>File</a:t>
            </a:r>
            <a:endParaRPr sz="2000">
              <a:latin typeface="Arial" panose="020B0604020202020204"/>
              <a:cs typeface="Arial" panose="020B0604020202020204"/>
            </a:endParaRPr>
          </a:p>
          <a:p>
            <a:pPr marL="271145" marR="36830" indent="-271145">
              <a:lnSpc>
                <a:spcPct val="100000"/>
              </a:lnSpc>
              <a:spcBef>
                <a:spcPts val="1265"/>
              </a:spcBef>
              <a:buAutoNum type="alphaLcPeriod" startAt="3"/>
              <a:tabLst>
                <a:tab pos="271145" algn="l"/>
                <a:tab pos="419100" algn="l"/>
                <a:tab pos="547370" algn="l"/>
              </a:tabLst>
            </a:pPr>
            <a:r>
              <a:rPr sz="1800" dirty="0">
                <a:solidFill>
                  <a:srgbClr val="FFFFFF"/>
                </a:solidFill>
                <a:latin typeface="Arial" panose="020B0604020202020204"/>
                <a:cs typeface="Arial" panose="020B0604020202020204"/>
              </a:rPr>
              <a:t>b	a</a:t>
            </a:r>
            <a:endParaRPr sz="1800">
              <a:latin typeface="Arial" panose="020B0604020202020204"/>
              <a:cs typeface="Arial" panose="020B0604020202020204"/>
            </a:endParaRPr>
          </a:p>
          <a:p>
            <a:pPr>
              <a:lnSpc>
                <a:spcPct val="100000"/>
              </a:lnSpc>
              <a:spcBef>
                <a:spcPts val="45"/>
              </a:spcBef>
              <a:buClr>
                <a:srgbClr val="FFFFFF"/>
              </a:buClr>
              <a:buFont typeface="Arial" panose="020B0604020202020204"/>
              <a:buAutoNum type="alphaLcPeriod" startAt="3"/>
            </a:pPr>
            <a:endParaRPr sz="1650">
              <a:latin typeface="Arial" panose="020B0604020202020204"/>
              <a:cs typeface="Arial" panose="020B0604020202020204"/>
            </a:endParaRPr>
          </a:p>
          <a:p>
            <a:pPr marL="284480" marR="52070" indent="-284480">
              <a:lnSpc>
                <a:spcPct val="100000"/>
              </a:lnSpc>
              <a:buAutoNum type="alphaLcPeriod" startAt="3"/>
              <a:tabLst>
                <a:tab pos="284480" algn="l"/>
                <a:tab pos="421005" algn="l"/>
                <a:tab pos="554355" algn="l"/>
              </a:tabLst>
            </a:pPr>
            <a:r>
              <a:rPr sz="1800" dirty="0">
                <a:solidFill>
                  <a:srgbClr val="FFFFFF"/>
                </a:solidFill>
                <a:latin typeface="Arial" panose="020B0604020202020204"/>
                <a:cs typeface="Arial" panose="020B0604020202020204"/>
              </a:rPr>
              <a:t>c	b</a:t>
            </a:r>
            <a:endParaRPr sz="1800">
              <a:latin typeface="Arial" panose="020B0604020202020204"/>
              <a:cs typeface="Arial" panose="020B0604020202020204"/>
            </a:endParaRPr>
          </a:p>
        </p:txBody>
      </p:sp>
      <p:sp>
        <p:nvSpPr>
          <p:cNvPr id="32" name="object 32"/>
          <p:cNvSpPr/>
          <p:nvPr/>
        </p:nvSpPr>
        <p:spPr>
          <a:xfrm>
            <a:off x="3247381" y="5160448"/>
            <a:ext cx="276225" cy="281940"/>
          </a:xfrm>
          <a:custGeom>
            <a:avLst/>
            <a:gdLst/>
            <a:ahLst/>
            <a:cxnLst/>
            <a:rect l="l" t="t" r="r" b="b"/>
            <a:pathLst>
              <a:path w="276225" h="281939">
                <a:moveTo>
                  <a:pt x="276080" y="0"/>
                </a:moveTo>
                <a:lnTo>
                  <a:pt x="0" y="0"/>
                </a:lnTo>
                <a:lnTo>
                  <a:pt x="0" y="281940"/>
                </a:lnTo>
                <a:lnTo>
                  <a:pt x="276080" y="281940"/>
                </a:lnTo>
                <a:lnTo>
                  <a:pt x="276080" y="0"/>
                </a:lnTo>
                <a:close/>
              </a:path>
            </a:pathLst>
          </a:custGeom>
          <a:solidFill>
            <a:srgbClr val="CD665F"/>
          </a:solidFill>
        </p:spPr>
        <p:txBody>
          <a:bodyPr wrap="square" lIns="0" tIns="0" rIns="0" bIns="0" rtlCol="0"/>
          <a:lstStyle/>
          <a:p/>
        </p:txBody>
      </p:sp>
      <p:sp>
        <p:nvSpPr>
          <p:cNvPr id="33" name="object 33"/>
          <p:cNvSpPr/>
          <p:nvPr/>
        </p:nvSpPr>
        <p:spPr>
          <a:xfrm>
            <a:off x="3247381" y="5160448"/>
            <a:ext cx="276225" cy="281940"/>
          </a:xfrm>
          <a:custGeom>
            <a:avLst/>
            <a:gdLst/>
            <a:ahLst/>
            <a:cxnLst/>
            <a:rect l="l" t="t" r="r" b="b"/>
            <a:pathLst>
              <a:path w="276225" h="281939">
                <a:moveTo>
                  <a:pt x="0" y="0"/>
                </a:moveTo>
                <a:lnTo>
                  <a:pt x="276080" y="0"/>
                </a:lnTo>
                <a:lnTo>
                  <a:pt x="276080" y="281939"/>
                </a:lnTo>
                <a:lnTo>
                  <a:pt x="0" y="281939"/>
                </a:lnTo>
                <a:lnTo>
                  <a:pt x="0" y="0"/>
                </a:lnTo>
                <a:close/>
              </a:path>
            </a:pathLst>
          </a:custGeom>
          <a:ln w="38099">
            <a:solidFill>
              <a:srgbClr val="000000"/>
            </a:solidFill>
          </a:ln>
        </p:spPr>
        <p:txBody>
          <a:bodyPr wrap="square" lIns="0" tIns="0" rIns="0" bIns="0" rtlCol="0"/>
          <a:lstStyle/>
          <a:p/>
        </p:txBody>
      </p:sp>
      <p:sp>
        <p:nvSpPr>
          <p:cNvPr id="34" name="object 34"/>
          <p:cNvSpPr txBox="1"/>
          <p:nvPr/>
        </p:nvSpPr>
        <p:spPr>
          <a:xfrm>
            <a:off x="3306721" y="5148797"/>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p:txBody>
      </p:sp>
      <p:sp>
        <p:nvSpPr>
          <p:cNvPr id="35" name="object 35"/>
          <p:cNvSpPr/>
          <p:nvPr/>
        </p:nvSpPr>
        <p:spPr>
          <a:xfrm>
            <a:off x="4851660" y="429053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36" name="object 36"/>
          <p:cNvSpPr/>
          <p:nvPr/>
        </p:nvSpPr>
        <p:spPr>
          <a:xfrm>
            <a:off x="4918614" y="4357492"/>
            <a:ext cx="323850" cy="323850"/>
          </a:xfrm>
          <a:custGeom>
            <a:avLst/>
            <a:gdLst/>
            <a:ahLst/>
            <a:cxnLst/>
            <a:rect l="l" t="t" r="r" b="b"/>
            <a:pathLst>
              <a:path w="323850" h="323850">
                <a:moveTo>
                  <a:pt x="0" y="0"/>
                </a:moveTo>
                <a:lnTo>
                  <a:pt x="323289" y="323289"/>
                </a:lnTo>
              </a:path>
            </a:pathLst>
          </a:custGeom>
          <a:ln w="38099">
            <a:solidFill>
              <a:srgbClr val="000000"/>
            </a:solidFill>
          </a:ln>
        </p:spPr>
        <p:txBody>
          <a:bodyPr wrap="square" lIns="0" tIns="0" rIns="0" bIns="0" rtlCol="0"/>
          <a:lstStyle/>
          <a:p/>
        </p:txBody>
      </p:sp>
      <p:sp>
        <p:nvSpPr>
          <p:cNvPr id="37" name="object 37"/>
          <p:cNvSpPr/>
          <p:nvPr/>
        </p:nvSpPr>
        <p:spPr>
          <a:xfrm>
            <a:off x="4918614" y="4357492"/>
            <a:ext cx="323850" cy="323850"/>
          </a:xfrm>
          <a:custGeom>
            <a:avLst/>
            <a:gdLst/>
            <a:ahLst/>
            <a:cxnLst/>
            <a:rect l="l" t="t" r="r" b="b"/>
            <a:pathLst>
              <a:path w="323850" h="323850">
                <a:moveTo>
                  <a:pt x="323289" y="0"/>
                </a:moveTo>
                <a:lnTo>
                  <a:pt x="0" y="323289"/>
                </a:lnTo>
              </a:path>
            </a:pathLst>
          </a:custGeom>
          <a:ln w="38099">
            <a:solidFill>
              <a:srgbClr val="000000"/>
            </a:solidFill>
          </a:ln>
        </p:spPr>
        <p:txBody>
          <a:bodyPr wrap="square" lIns="0" tIns="0" rIns="0" bIns="0" rtlCol="0"/>
          <a:lstStyle/>
          <a:p/>
        </p:txBody>
      </p:sp>
      <p:sp>
        <p:nvSpPr>
          <p:cNvPr id="38" name="object 38"/>
          <p:cNvSpPr/>
          <p:nvPr/>
        </p:nvSpPr>
        <p:spPr>
          <a:xfrm>
            <a:off x="4851660" y="4290537"/>
            <a:ext cx="457200" cy="457200"/>
          </a:xfrm>
          <a:custGeom>
            <a:avLst/>
            <a:gdLst/>
            <a:ahLst/>
            <a:cxnLst/>
            <a:rect l="l" t="t" r="r" b="b"/>
            <a:pathLst>
              <a:path w="457200" h="457200">
                <a:moveTo>
                  <a:pt x="0" y="228600"/>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600"/>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600"/>
                </a:lnTo>
                <a:close/>
              </a:path>
            </a:pathLst>
          </a:custGeom>
          <a:ln w="38099">
            <a:solidFill>
              <a:srgbClr val="000000"/>
            </a:solidFill>
          </a:ln>
        </p:spPr>
        <p:txBody>
          <a:bodyPr wrap="square" lIns="0" tIns="0" rIns="0" bIns="0" rtlCol="0"/>
          <a:lstStyle/>
          <a:p/>
        </p:txBody>
      </p:sp>
      <p:sp>
        <p:nvSpPr>
          <p:cNvPr id="39" name="object 39"/>
          <p:cNvSpPr/>
          <p:nvPr/>
        </p:nvSpPr>
        <p:spPr>
          <a:xfrm>
            <a:off x="5383755" y="481140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40" name="object 40"/>
          <p:cNvSpPr/>
          <p:nvPr/>
        </p:nvSpPr>
        <p:spPr>
          <a:xfrm>
            <a:off x="5612356" y="4811407"/>
            <a:ext cx="0" cy="457200"/>
          </a:xfrm>
          <a:custGeom>
            <a:avLst/>
            <a:gdLst/>
            <a:ahLst/>
            <a:cxnLst/>
            <a:rect l="l" t="t" r="r" b="b"/>
            <a:pathLst>
              <a:path h="457200">
                <a:moveTo>
                  <a:pt x="0" y="0"/>
                </a:moveTo>
                <a:lnTo>
                  <a:pt x="0" y="457199"/>
                </a:lnTo>
              </a:path>
            </a:pathLst>
          </a:custGeom>
          <a:ln w="38099">
            <a:solidFill>
              <a:srgbClr val="000000"/>
            </a:solidFill>
          </a:ln>
        </p:spPr>
        <p:txBody>
          <a:bodyPr wrap="square" lIns="0" tIns="0" rIns="0" bIns="0" rtlCol="0"/>
          <a:lstStyle/>
          <a:p/>
        </p:txBody>
      </p:sp>
      <p:sp>
        <p:nvSpPr>
          <p:cNvPr id="41" name="object 41"/>
          <p:cNvSpPr/>
          <p:nvPr/>
        </p:nvSpPr>
        <p:spPr>
          <a:xfrm>
            <a:off x="5383756" y="5040007"/>
            <a:ext cx="457200" cy="0"/>
          </a:xfrm>
          <a:custGeom>
            <a:avLst/>
            <a:gdLst/>
            <a:ahLst/>
            <a:cxnLst/>
            <a:rect l="l" t="t" r="r" b="b"/>
            <a:pathLst>
              <a:path w="457200">
                <a:moveTo>
                  <a:pt x="0" y="0"/>
                </a:moveTo>
                <a:lnTo>
                  <a:pt x="457199" y="0"/>
                </a:lnTo>
              </a:path>
            </a:pathLst>
          </a:custGeom>
          <a:ln w="38099">
            <a:solidFill>
              <a:srgbClr val="000000"/>
            </a:solidFill>
          </a:ln>
        </p:spPr>
        <p:txBody>
          <a:bodyPr wrap="square" lIns="0" tIns="0" rIns="0" bIns="0" rtlCol="0"/>
          <a:lstStyle/>
          <a:p/>
        </p:txBody>
      </p:sp>
      <p:sp>
        <p:nvSpPr>
          <p:cNvPr id="42" name="object 42"/>
          <p:cNvSpPr/>
          <p:nvPr/>
        </p:nvSpPr>
        <p:spPr>
          <a:xfrm>
            <a:off x="5383756" y="4811407"/>
            <a:ext cx="457200" cy="457200"/>
          </a:xfrm>
          <a:custGeom>
            <a:avLst/>
            <a:gdLst/>
            <a:ahLst/>
            <a:cxnLst/>
            <a:rect l="l" t="t" r="r" b="b"/>
            <a:pathLst>
              <a:path w="457200" h="457200">
                <a:moveTo>
                  <a:pt x="0" y="228599"/>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599"/>
                </a:lnTo>
                <a:close/>
              </a:path>
            </a:pathLst>
          </a:custGeom>
          <a:ln w="38099">
            <a:solidFill>
              <a:srgbClr val="000000"/>
            </a:solidFill>
          </a:ln>
        </p:spPr>
        <p:txBody>
          <a:bodyPr wrap="square" lIns="0" tIns="0" rIns="0" bIns="0" rtlCol="0"/>
          <a:lstStyle/>
          <a:p/>
        </p:txBody>
      </p:sp>
      <p:sp>
        <p:nvSpPr>
          <p:cNvPr id="43" name="object 43"/>
          <p:cNvSpPr/>
          <p:nvPr/>
        </p:nvSpPr>
        <p:spPr>
          <a:xfrm>
            <a:off x="3541829" y="4259677"/>
            <a:ext cx="1289050" cy="151130"/>
          </a:xfrm>
          <a:custGeom>
            <a:avLst/>
            <a:gdLst/>
            <a:ahLst/>
            <a:cxnLst/>
            <a:rect l="l" t="t" r="r" b="b"/>
            <a:pathLst>
              <a:path w="1289050" h="151129">
                <a:moveTo>
                  <a:pt x="0" y="0"/>
                </a:moveTo>
                <a:lnTo>
                  <a:pt x="658812" y="0"/>
                </a:lnTo>
                <a:lnTo>
                  <a:pt x="658812" y="150812"/>
                </a:lnTo>
                <a:lnTo>
                  <a:pt x="1289049" y="150812"/>
                </a:lnTo>
              </a:path>
            </a:pathLst>
          </a:custGeom>
          <a:ln w="28574">
            <a:solidFill>
              <a:srgbClr val="000000"/>
            </a:solidFill>
          </a:ln>
        </p:spPr>
        <p:txBody>
          <a:bodyPr wrap="square" lIns="0" tIns="0" rIns="0" bIns="0" rtlCol="0"/>
          <a:lstStyle/>
          <a:p/>
        </p:txBody>
      </p:sp>
      <p:sp>
        <p:nvSpPr>
          <p:cNvPr id="44" name="object 44"/>
          <p:cNvSpPr/>
          <p:nvPr/>
        </p:nvSpPr>
        <p:spPr>
          <a:xfrm>
            <a:off x="4773729" y="436762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45" name="object 45"/>
          <p:cNvSpPr/>
          <p:nvPr/>
        </p:nvSpPr>
        <p:spPr>
          <a:xfrm>
            <a:off x="3554876" y="4597010"/>
            <a:ext cx="1276350" cy="182880"/>
          </a:xfrm>
          <a:custGeom>
            <a:avLst/>
            <a:gdLst/>
            <a:ahLst/>
            <a:cxnLst/>
            <a:rect l="l" t="t" r="r" b="b"/>
            <a:pathLst>
              <a:path w="1276350" h="182879">
                <a:moveTo>
                  <a:pt x="0" y="182562"/>
                </a:moveTo>
                <a:lnTo>
                  <a:pt x="652462" y="182562"/>
                </a:lnTo>
                <a:lnTo>
                  <a:pt x="652462" y="0"/>
                </a:lnTo>
                <a:lnTo>
                  <a:pt x="1276349" y="0"/>
                </a:lnTo>
              </a:path>
            </a:pathLst>
          </a:custGeom>
          <a:ln w="28574">
            <a:solidFill>
              <a:srgbClr val="000000"/>
            </a:solidFill>
          </a:ln>
        </p:spPr>
        <p:txBody>
          <a:bodyPr wrap="square" lIns="0" tIns="0" rIns="0" bIns="0" rtlCol="0"/>
          <a:lstStyle/>
          <a:p/>
        </p:txBody>
      </p:sp>
      <p:sp>
        <p:nvSpPr>
          <p:cNvPr id="46" name="object 46"/>
          <p:cNvSpPr/>
          <p:nvPr/>
        </p:nvSpPr>
        <p:spPr>
          <a:xfrm>
            <a:off x="4774076" y="455414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47" name="object 47"/>
          <p:cNvSpPr/>
          <p:nvPr/>
        </p:nvSpPr>
        <p:spPr>
          <a:xfrm>
            <a:off x="5308860" y="4519137"/>
            <a:ext cx="303530" cy="263525"/>
          </a:xfrm>
          <a:custGeom>
            <a:avLst/>
            <a:gdLst/>
            <a:ahLst/>
            <a:cxnLst/>
            <a:rect l="l" t="t" r="r" b="b"/>
            <a:pathLst>
              <a:path w="303529" h="263525">
                <a:moveTo>
                  <a:pt x="0" y="0"/>
                </a:moveTo>
                <a:lnTo>
                  <a:pt x="303212" y="0"/>
                </a:lnTo>
                <a:lnTo>
                  <a:pt x="303212" y="263524"/>
                </a:lnTo>
              </a:path>
            </a:pathLst>
          </a:custGeom>
          <a:ln w="28574">
            <a:solidFill>
              <a:srgbClr val="000000"/>
            </a:solidFill>
          </a:ln>
        </p:spPr>
        <p:txBody>
          <a:bodyPr wrap="square" lIns="0" tIns="0" rIns="0" bIns="0" rtlCol="0"/>
          <a:lstStyle/>
          <a:p/>
        </p:txBody>
      </p:sp>
      <p:sp>
        <p:nvSpPr>
          <p:cNvPr id="48" name="object 48"/>
          <p:cNvSpPr/>
          <p:nvPr/>
        </p:nvSpPr>
        <p:spPr>
          <a:xfrm>
            <a:off x="5569210" y="4725512"/>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p:txBody>
      </p:sp>
      <p:sp>
        <p:nvSpPr>
          <p:cNvPr id="49" name="object 49"/>
          <p:cNvSpPr/>
          <p:nvPr/>
        </p:nvSpPr>
        <p:spPr>
          <a:xfrm>
            <a:off x="3523461" y="5040274"/>
            <a:ext cx="1831975" cy="261620"/>
          </a:xfrm>
          <a:custGeom>
            <a:avLst/>
            <a:gdLst/>
            <a:ahLst/>
            <a:cxnLst/>
            <a:rect l="l" t="t" r="r" b="b"/>
            <a:pathLst>
              <a:path w="1831975" h="261620">
                <a:moveTo>
                  <a:pt x="0" y="261143"/>
                </a:moveTo>
                <a:lnTo>
                  <a:pt x="930274" y="261143"/>
                </a:lnTo>
                <a:lnTo>
                  <a:pt x="930274" y="0"/>
                </a:lnTo>
                <a:lnTo>
                  <a:pt x="1831974" y="0"/>
                </a:lnTo>
              </a:path>
            </a:pathLst>
          </a:custGeom>
          <a:ln w="28574">
            <a:solidFill>
              <a:srgbClr val="000000"/>
            </a:solidFill>
          </a:ln>
        </p:spPr>
        <p:txBody>
          <a:bodyPr wrap="square" lIns="0" tIns="0" rIns="0" bIns="0" rtlCol="0"/>
          <a:lstStyle/>
          <a:p/>
        </p:txBody>
      </p:sp>
      <p:sp>
        <p:nvSpPr>
          <p:cNvPr id="50" name="object 50"/>
          <p:cNvSpPr/>
          <p:nvPr/>
        </p:nvSpPr>
        <p:spPr>
          <a:xfrm>
            <a:off x="5298286" y="4997412"/>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51" name="object 51"/>
          <p:cNvSpPr/>
          <p:nvPr/>
        </p:nvSpPr>
        <p:spPr>
          <a:xfrm>
            <a:off x="2197722"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52" name="object 52"/>
          <p:cNvSpPr/>
          <p:nvPr/>
        </p:nvSpPr>
        <p:spPr>
          <a:xfrm>
            <a:off x="2298557"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53" name="object 53"/>
          <p:cNvSpPr/>
          <p:nvPr/>
        </p:nvSpPr>
        <p:spPr>
          <a:xfrm>
            <a:off x="2298557"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54" name="object 54"/>
          <p:cNvSpPr/>
          <p:nvPr/>
        </p:nvSpPr>
        <p:spPr>
          <a:xfrm>
            <a:off x="2399108"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55" name="object 55"/>
          <p:cNvSpPr/>
          <p:nvPr/>
        </p:nvSpPr>
        <p:spPr>
          <a:xfrm>
            <a:off x="2399108"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56" name="object 56"/>
          <p:cNvSpPr/>
          <p:nvPr/>
        </p:nvSpPr>
        <p:spPr>
          <a:xfrm>
            <a:off x="2193103"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7" name="object 57"/>
          <p:cNvSpPr/>
          <p:nvPr/>
        </p:nvSpPr>
        <p:spPr>
          <a:xfrm>
            <a:off x="2293937"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58" name="object 58"/>
          <p:cNvSpPr/>
          <p:nvPr/>
        </p:nvSpPr>
        <p:spPr>
          <a:xfrm>
            <a:off x="2293937"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9" name="object 59"/>
          <p:cNvSpPr/>
          <p:nvPr/>
        </p:nvSpPr>
        <p:spPr>
          <a:xfrm>
            <a:off x="2394488"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60" name="object 60"/>
          <p:cNvSpPr/>
          <p:nvPr/>
        </p:nvSpPr>
        <p:spPr>
          <a:xfrm>
            <a:off x="2394488"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1" name="object 61"/>
          <p:cNvSpPr/>
          <p:nvPr/>
        </p:nvSpPr>
        <p:spPr>
          <a:xfrm>
            <a:off x="6648676"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62" name="object 62"/>
          <p:cNvSpPr/>
          <p:nvPr/>
        </p:nvSpPr>
        <p:spPr>
          <a:xfrm>
            <a:off x="6648675"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3" name="object 63"/>
          <p:cNvSpPr/>
          <p:nvPr/>
        </p:nvSpPr>
        <p:spPr>
          <a:xfrm>
            <a:off x="6749511" y="4887607"/>
            <a:ext cx="100965" cy="304800"/>
          </a:xfrm>
          <a:custGeom>
            <a:avLst/>
            <a:gdLst/>
            <a:ahLst/>
            <a:cxnLst/>
            <a:rect l="l" t="t" r="r" b="b"/>
            <a:pathLst>
              <a:path w="100965" h="304800">
                <a:moveTo>
                  <a:pt x="100834" y="0"/>
                </a:moveTo>
                <a:lnTo>
                  <a:pt x="0" y="0"/>
                </a:lnTo>
                <a:lnTo>
                  <a:pt x="0" y="304800"/>
                </a:lnTo>
                <a:lnTo>
                  <a:pt x="100834" y="304800"/>
                </a:lnTo>
                <a:lnTo>
                  <a:pt x="100834" y="0"/>
                </a:lnTo>
                <a:close/>
              </a:path>
            </a:pathLst>
          </a:custGeom>
          <a:solidFill>
            <a:srgbClr val="FFFFFF"/>
          </a:solidFill>
        </p:spPr>
        <p:txBody>
          <a:bodyPr wrap="square" lIns="0" tIns="0" rIns="0" bIns="0" rtlCol="0"/>
          <a:lstStyle/>
          <a:p/>
        </p:txBody>
      </p:sp>
      <p:sp>
        <p:nvSpPr>
          <p:cNvPr id="64" name="object 64"/>
          <p:cNvSpPr/>
          <p:nvPr/>
        </p:nvSpPr>
        <p:spPr>
          <a:xfrm>
            <a:off x="6749511"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5" name="object 65"/>
          <p:cNvSpPr/>
          <p:nvPr/>
        </p:nvSpPr>
        <p:spPr>
          <a:xfrm>
            <a:off x="6850062"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66" name="object 66"/>
          <p:cNvSpPr/>
          <p:nvPr/>
        </p:nvSpPr>
        <p:spPr>
          <a:xfrm>
            <a:off x="6850062"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7" name="object 67"/>
          <p:cNvSpPr/>
          <p:nvPr/>
        </p:nvSpPr>
        <p:spPr>
          <a:xfrm>
            <a:off x="5840955" y="5040007"/>
            <a:ext cx="779780" cy="0"/>
          </a:xfrm>
          <a:custGeom>
            <a:avLst/>
            <a:gdLst/>
            <a:ahLst/>
            <a:cxnLst/>
            <a:rect l="l" t="t" r="r" b="b"/>
            <a:pathLst>
              <a:path w="779779">
                <a:moveTo>
                  <a:pt x="0" y="0"/>
                </a:moveTo>
                <a:lnTo>
                  <a:pt x="779462" y="0"/>
                </a:lnTo>
              </a:path>
            </a:pathLst>
          </a:custGeom>
          <a:ln w="28574">
            <a:solidFill>
              <a:srgbClr val="000000"/>
            </a:solidFill>
          </a:ln>
        </p:spPr>
        <p:txBody>
          <a:bodyPr wrap="square" lIns="0" tIns="0" rIns="0" bIns="0" rtlCol="0"/>
          <a:lstStyle/>
          <a:p/>
        </p:txBody>
      </p:sp>
      <p:sp>
        <p:nvSpPr>
          <p:cNvPr id="68" name="object 68"/>
          <p:cNvSpPr/>
          <p:nvPr/>
        </p:nvSpPr>
        <p:spPr>
          <a:xfrm>
            <a:off x="6563268" y="499714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69" name="object 69"/>
          <p:cNvSpPr/>
          <p:nvPr/>
        </p:nvSpPr>
        <p:spPr>
          <a:xfrm>
            <a:off x="2495324" y="4779573"/>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70" name="object 70"/>
          <p:cNvSpPr/>
          <p:nvPr/>
        </p:nvSpPr>
        <p:spPr>
          <a:xfrm>
            <a:off x="2601686" y="47367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71" name="object 71"/>
          <p:cNvSpPr/>
          <p:nvPr/>
        </p:nvSpPr>
        <p:spPr>
          <a:xfrm>
            <a:off x="2499942" y="4258702"/>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72" name="object 72"/>
          <p:cNvSpPr/>
          <p:nvPr/>
        </p:nvSpPr>
        <p:spPr>
          <a:xfrm>
            <a:off x="2606305" y="4215839"/>
            <a:ext cx="85725" cy="85725"/>
          </a:xfrm>
          <a:custGeom>
            <a:avLst/>
            <a:gdLst/>
            <a:ahLst/>
            <a:cxnLst/>
            <a:rect l="l" t="t" r="r" b="b"/>
            <a:pathLst>
              <a:path w="85725" h="85725">
                <a:moveTo>
                  <a:pt x="0" y="0"/>
                </a:moveTo>
                <a:lnTo>
                  <a:pt x="0" y="85724"/>
                </a:lnTo>
                <a:lnTo>
                  <a:pt x="85725" y="42862"/>
                </a:lnTo>
                <a:lnTo>
                  <a:pt x="0" y="0"/>
                </a:lnTo>
                <a:close/>
              </a:path>
            </a:pathLst>
          </a:custGeom>
          <a:solidFill>
            <a:srgbClr val="000000"/>
          </a:solidFill>
        </p:spPr>
        <p:txBody>
          <a:bodyPr wrap="square" lIns="0" tIns="0" rIns="0" bIns="0" rtlCol="0"/>
          <a:lstStyle/>
          <a:p/>
        </p:txBody>
      </p:sp>
      <p:sp>
        <p:nvSpPr>
          <p:cNvPr id="73" name="object 73"/>
          <p:cNvSpPr/>
          <p:nvPr/>
        </p:nvSpPr>
        <p:spPr>
          <a:xfrm>
            <a:off x="1595568" y="4639985"/>
            <a:ext cx="289560" cy="281940"/>
          </a:xfrm>
          <a:custGeom>
            <a:avLst/>
            <a:gdLst/>
            <a:ahLst/>
            <a:cxnLst/>
            <a:rect l="l" t="t" r="r" b="b"/>
            <a:pathLst>
              <a:path w="289560" h="281939">
                <a:moveTo>
                  <a:pt x="289085" y="0"/>
                </a:moveTo>
                <a:lnTo>
                  <a:pt x="0" y="0"/>
                </a:lnTo>
                <a:lnTo>
                  <a:pt x="0" y="281939"/>
                </a:lnTo>
                <a:lnTo>
                  <a:pt x="289085" y="281939"/>
                </a:lnTo>
                <a:lnTo>
                  <a:pt x="289085" y="0"/>
                </a:lnTo>
                <a:close/>
              </a:path>
            </a:pathLst>
          </a:custGeom>
          <a:solidFill>
            <a:srgbClr val="6095C9"/>
          </a:solidFill>
        </p:spPr>
        <p:txBody>
          <a:bodyPr wrap="square" lIns="0" tIns="0" rIns="0" bIns="0" rtlCol="0"/>
          <a:lstStyle/>
          <a:p/>
        </p:txBody>
      </p:sp>
      <p:sp>
        <p:nvSpPr>
          <p:cNvPr id="74" name="object 74"/>
          <p:cNvSpPr/>
          <p:nvPr/>
        </p:nvSpPr>
        <p:spPr>
          <a:xfrm>
            <a:off x="1595568" y="4639985"/>
            <a:ext cx="289560" cy="281940"/>
          </a:xfrm>
          <a:custGeom>
            <a:avLst/>
            <a:gdLst/>
            <a:ahLst/>
            <a:cxnLst/>
            <a:rect l="l" t="t" r="r" b="b"/>
            <a:pathLst>
              <a:path w="289560" h="281939">
                <a:moveTo>
                  <a:pt x="0" y="0"/>
                </a:moveTo>
                <a:lnTo>
                  <a:pt x="289086" y="0"/>
                </a:lnTo>
                <a:lnTo>
                  <a:pt x="289086" y="281939"/>
                </a:lnTo>
                <a:lnTo>
                  <a:pt x="0" y="281939"/>
                </a:lnTo>
                <a:lnTo>
                  <a:pt x="0" y="0"/>
                </a:lnTo>
                <a:close/>
              </a:path>
            </a:pathLst>
          </a:custGeom>
          <a:ln w="38099">
            <a:solidFill>
              <a:srgbClr val="000000"/>
            </a:solidFill>
          </a:ln>
        </p:spPr>
        <p:txBody>
          <a:bodyPr wrap="square" lIns="0" tIns="0" rIns="0" bIns="0" rtlCol="0"/>
          <a:lstStyle/>
          <a:p/>
        </p:txBody>
      </p:sp>
      <p:sp>
        <p:nvSpPr>
          <p:cNvPr id="75" name="object 75"/>
          <p:cNvSpPr txBox="1"/>
          <p:nvPr/>
        </p:nvSpPr>
        <p:spPr>
          <a:xfrm>
            <a:off x="1595568" y="4639985"/>
            <a:ext cx="289560" cy="281940"/>
          </a:xfrm>
          <a:prstGeom prst="rect">
            <a:avLst/>
          </a:prstGeom>
        </p:spPr>
        <p:txBody>
          <a:bodyPr vert="horz" wrap="square" lIns="0" tIns="635" rIns="0" bIns="0" rtlCol="0">
            <a:spAutoFit/>
          </a:bodyPr>
          <a:lstStyle/>
          <a:p>
            <a:pPr marL="84455">
              <a:lnSpc>
                <a:spcPct val="100000"/>
              </a:lnSpc>
              <a:spcBef>
                <a:spcPts val="5"/>
              </a:spcBef>
            </a:pPr>
            <a:r>
              <a:rPr sz="1800" dirty="0">
                <a:solidFill>
                  <a:srgbClr val="FFFFFF"/>
                </a:solidFill>
                <a:latin typeface="Arial" panose="020B0604020202020204"/>
                <a:cs typeface="Arial" panose="020B0604020202020204"/>
              </a:rPr>
              <a:t>e</a:t>
            </a:r>
            <a:endParaRPr sz="1800">
              <a:latin typeface="Arial" panose="020B0604020202020204"/>
              <a:cs typeface="Arial" panose="020B0604020202020204"/>
            </a:endParaRPr>
          </a:p>
        </p:txBody>
      </p:sp>
      <p:sp>
        <p:nvSpPr>
          <p:cNvPr id="76" name="object 76"/>
          <p:cNvSpPr/>
          <p:nvPr/>
        </p:nvSpPr>
        <p:spPr>
          <a:xfrm>
            <a:off x="1902080" y="4779265"/>
            <a:ext cx="262890" cy="1270"/>
          </a:xfrm>
          <a:custGeom>
            <a:avLst/>
            <a:gdLst/>
            <a:ahLst/>
            <a:cxnLst/>
            <a:rect l="l" t="t" r="r" b="b"/>
            <a:pathLst>
              <a:path w="262889" h="1270">
                <a:moveTo>
                  <a:pt x="-14287" y="357"/>
                </a:moveTo>
                <a:lnTo>
                  <a:pt x="277018" y="357"/>
                </a:lnTo>
              </a:path>
            </a:pathLst>
          </a:custGeom>
          <a:ln w="29290">
            <a:solidFill>
              <a:srgbClr val="000000"/>
            </a:solidFill>
          </a:ln>
        </p:spPr>
        <p:txBody>
          <a:bodyPr wrap="square" lIns="0" tIns="0" rIns="0" bIns="0" rtlCol="0"/>
          <a:lstStyle/>
          <a:p/>
        </p:txBody>
      </p:sp>
      <p:sp>
        <p:nvSpPr>
          <p:cNvPr id="77" name="object 77"/>
          <p:cNvSpPr/>
          <p:nvPr/>
        </p:nvSpPr>
        <p:spPr>
          <a:xfrm>
            <a:off x="2107544" y="4736558"/>
            <a:ext cx="86360" cy="85725"/>
          </a:xfrm>
          <a:custGeom>
            <a:avLst/>
            <a:gdLst/>
            <a:ahLst/>
            <a:cxnLst/>
            <a:rect l="l" t="t" r="r" b="b"/>
            <a:pathLst>
              <a:path w="86360" h="85725">
                <a:moveTo>
                  <a:pt x="0" y="0"/>
                </a:moveTo>
                <a:lnTo>
                  <a:pt x="233" y="85725"/>
                </a:lnTo>
                <a:lnTo>
                  <a:pt x="85841" y="42628"/>
                </a:lnTo>
                <a:lnTo>
                  <a:pt x="0" y="0"/>
                </a:lnTo>
                <a:close/>
              </a:path>
            </a:pathLst>
          </a:custGeom>
          <a:solidFill>
            <a:srgbClr val="000000"/>
          </a:solidFill>
        </p:spPr>
        <p:txBody>
          <a:bodyPr wrap="square" lIns="0" tIns="0" rIns="0" bIns="0" rtlCol="0"/>
          <a:lstStyle/>
          <a:p/>
        </p:txBody>
      </p:sp>
      <p:sp>
        <p:nvSpPr>
          <p:cNvPr id="78" name="object 78"/>
          <p:cNvSpPr/>
          <p:nvPr/>
        </p:nvSpPr>
        <p:spPr>
          <a:xfrm>
            <a:off x="7241839" y="4899761"/>
            <a:ext cx="276225" cy="281940"/>
          </a:xfrm>
          <a:custGeom>
            <a:avLst/>
            <a:gdLst/>
            <a:ahLst/>
            <a:cxnLst/>
            <a:rect l="l" t="t" r="r" b="b"/>
            <a:pathLst>
              <a:path w="276225" h="281939">
                <a:moveTo>
                  <a:pt x="276080" y="0"/>
                </a:moveTo>
                <a:lnTo>
                  <a:pt x="0" y="0"/>
                </a:lnTo>
                <a:lnTo>
                  <a:pt x="0" y="281940"/>
                </a:lnTo>
                <a:lnTo>
                  <a:pt x="276080" y="281940"/>
                </a:lnTo>
                <a:lnTo>
                  <a:pt x="276080" y="0"/>
                </a:lnTo>
                <a:close/>
              </a:path>
            </a:pathLst>
          </a:custGeom>
          <a:solidFill>
            <a:srgbClr val="CD665F"/>
          </a:solidFill>
        </p:spPr>
        <p:txBody>
          <a:bodyPr wrap="square" lIns="0" tIns="0" rIns="0" bIns="0" rtlCol="0"/>
          <a:lstStyle/>
          <a:p/>
        </p:txBody>
      </p:sp>
      <p:sp>
        <p:nvSpPr>
          <p:cNvPr id="79" name="object 79"/>
          <p:cNvSpPr/>
          <p:nvPr/>
        </p:nvSpPr>
        <p:spPr>
          <a:xfrm>
            <a:off x="7241839" y="4899761"/>
            <a:ext cx="276225" cy="281940"/>
          </a:xfrm>
          <a:custGeom>
            <a:avLst/>
            <a:gdLst/>
            <a:ahLst/>
            <a:cxnLst/>
            <a:rect l="l" t="t" r="r" b="b"/>
            <a:pathLst>
              <a:path w="276225" h="281939">
                <a:moveTo>
                  <a:pt x="0" y="0"/>
                </a:moveTo>
                <a:lnTo>
                  <a:pt x="276080" y="0"/>
                </a:lnTo>
                <a:lnTo>
                  <a:pt x="276080" y="281939"/>
                </a:lnTo>
                <a:lnTo>
                  <a:pt x="0" y="281939"/>
                </a:lnTo>
                <a:lnTo>
                  <a:pt x="0" y="0"/>
                </a:lnTo>
                <a:close/>
              </a:path>
            </a:pathLst>
          </a:custGeom>
          <a:ln w="38099">
            <a:solidFill>
              <a:srgbClr val="000000"/>
            </a:solidFill>
          </a:ln>
        </p:spPr>
        <p:txBody>
          <a:bodyPr wrap="square" lIns="0" tIns="0" rIns="0" bIns="0" rtlCol="0"/>
          <a:lstStyle/>
          <a:p/>
        </p:txBody>
      </p:sp>
      <p:sp>
        <p:nvSpPr>
          <p:cNvPr id="80" name="object 80"/>
          <p:cNvSpPr txBox="1"/>
          <p:nvPr/>
        </p:nvSpPr>
        <p:spPr>
          <a:xfrm>
            <a:off x="7241839" y="4899761"/>
            <a:ext cx="276225" cy="281940"/>
          </a:xfrm>
          <a:prstGeom prst="rect">
            <a:avLst/>
          </a:prstGeom>
        </p:spPr>
        <p:txBody>
          <a:bodyPr vert="horz" wrap="square" lIns="0" tIns="635" rIns="0" bIns="0" rtlCol="0">
            <a:spAutoFit/>
          </a:bodyPr>
          <a:lstStyle/>
          <a:p>
            <a:pPr marL="71755">
              <a:lnSpc>
                <a:spcPct val="100000"/>
              </a:lnSpc>
              <a:spcBef>
                <a:spcPts val="5"/>
              </a:spcBef>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p:txBody>
      </p:sp>
      <p:sp>
        <p:nvSpPr>
          <p:cNvPr id="81" name="object 81"/>
          <p:cNvSpPr/>
          <p:nvPr/>
        </p:nvSpPr>
        <p:spPr>
          <a:xfrm>
            <a:off x="6950898" y="5040007"/>
            <a:ext cx="243204" cy="0"/>
          </a:xfrm>
          <a:custGeom>
            <a:avLst/>
            <a:gdLst/>
            <a:ahLst/>
            <a:cxnLst/>
            <a:rect l="l" t="t" r="r" b="b"/>
            <a:pathLst>
              <a:path w="243204">
                <a:moveTo>
                  <a:pt x="0" y="0"/>
                </a:moveTo>
                <a:lnTo>
                  <a:pt x="242887" y="0"/>
                </a:lnTo>
              </a:path>
            </a:pathLst>
          </a:custGeom>
          <a:ln w="28574">
            <a:solidFill>
              <a:srgbClr val="000000"/>
            </a:solidFill>
          </a:ln>
        </p:spPr>
        <p:txBody>
          <a:bodyPr wrap="square" lIns="0" tIns="0" rIns="0" bIns="0" rtlCol="0"/>
          <a:lstStyle/>
          <a:p/>
        </p:txBody>
      </p:sp>
      <p:sp>
        <p:nvSpPr>
          <p:cNvPr id="82" name="object 82"/>
          <p:cNvSpPr/>
          <p:nvPr/>
        </p:nvSpPr>
        <p:spPr>
          <a:xfrm>
            <a:off x="7136635" y="499714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83" name="object 83"/>
          <p:cNvSpPr txBox="1"/>
          <p:nvPr/>
        </p:nvSpPr>
        <p:spPr>
          <a:xfrm>
            <a:off x="1943691" y="1444289"/>
            <a:ext cx="58991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F</a:t>
            </a:r>
            <a:r>
              <a:rPr sz="2000" dirty="0">
                <a:latin typeface="Arial" panose="020B0604020202020204"/>
                <a:cs typeface="Arial" panose="020B0604020202020204"/>
              </a:rPr>
              <a:t>il</a:t>
            </a:r>
            <a:r>
              <a:rPr sz="2000" spc="-5" dirty="0">
                <a:latin typeface="Arial" panose="020B0604020202020204"/>
                <a:cs typeface="Arial" panose="020B0604020202020204"/>
              </a:rPr>
              <a:t>t</a:t>
            </a:r>
            <a:r>
              <a:rPr sz="2000" dirty="0">
                <a:latin typeface="Arial" panose="020B0604020202020204"/>
                <a:cs typeface="Arial" panose="020B0604020202020204"/>
              </a:rPr>
              <a:t>er</a:t>
            </a:r>
            <a:endParaRPr sz="2000">
              <a:latin typeface="Arial" panose="020B0604020202020204"/>
              <a:cs typeface="Arial" panose="020B0604020202020204"/>
            </a:endParaRPr>
          </a:p>
        </p:txBody>
      </p:sp>
      <p:sp>
        <p:nvSpPr>
          <p:cNvPr id="84" name="object 84"/>
          <p:cNvSpPr/>
          <p:nvPr/>
        </p:nvSpPr>
        <p:spPr>
          <a:xfrm>
            <a:off x="3018784" y="5040006"/>
            <a:ext cx="3070225" cy="593725"/>
          </a:xfrm>
          <a:custGeom>
            <a:avLst/>
            <a:gdLst/>
            <a:ahLst/>
            <a:cxnLst/>
            <a:rect l="l" t="t" r="r" b="b"/>
            <a:pathLst>
              <a:path w="3070225" h="593725">
                <a:moveTo>
                  <a:pt x="3069718" y="0"/>
                </a:moveTo>
                <a:lnTo>
                  <a:pt x="3069718" y="593622"/>
                </a:lnTo>
                <a:lnTo>
                  <a:pt x="0" y="593622"/>
                </a:lnTo>
                <a:lnTo>
                  <a:pt x="0" y="261410"/>
                </a:lnTo>
                <a:lnTo>
                  <a:pt x="200021" y="261410"/>
                </a:lnTo>
              </a:path>
            </a:pathLst>
          </a:custGeom>
          <a:ln w="28574">
            <a:solidFill>
              <a:srgbClr val="000000"/>
            </a:solidFill>
          </a:ln>
        </p:spPr>
        <p:txBody>
          <a:bodyPr wrap="square" lIns="0" tIns="0" rIns="0" bIns="0" rtlCol="0"/>
          <a:lstStyle/>
          <a:p/>
        </p:txBody>
      </p:sp>
      <p:sp>
        <p:nvSpPr>
          <p:cNvPr id="85" name="object 85"/>
          <p:cNvSpPr/>
          <p:nvPr/>
        </p:nvSpPr>
        <p:spPr>
          <a:xfrm>
            <a:off x="6045640" y="4997143"/>
            <a:ext cx="85725" cy="85725"/>
          </a:xfrm>
          <a:prstGeom prst="rect">
            <a:avLst/>
          </a:prstGeom>
          <a:blipFill>
            <a:blip r:embed="rId3" cstate="print"/>
            <a:stretch>
              <a:fillRect/>
            </a:stretch>
          </a:blipFill>
        </p:spPr>
        <p:txBody>
          <a:bodyPr wrap="square" lIns="0" tIns="0" rIns="0" bIns="0" rtlCol="0"/>
          <a:lstStyle/>
          <a:p/>
        </p:txBody>
      </p:sp>
      <p:sp>
        <p:nvSpPr>
          <p:cNvPr id="86" name="object 86"/>
          <p:cNvSpPr/>
          <p:nvPr/>
        </p:nvSpPr>
        <p:spPr>
          <a:xfrm>
            <a:off x="3161657" y="5258554"/>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87" name="object 87"/>
          <p:cNvSpPr/>
          <p:nvPr/>
        </p:nvSpPr>
        <p:spPr>
          <a:xfrm>
            <a:off x="1729046" y="1741516"/>
            <a:ext cx="1022465" cy="1022465"/>
          </a:xfrm>
          <a:prstGeom prst="rect">
            <a:avLst/>
          </a:prstGeom>
          <a:blipFill>
            <a:blip r:embed="rId4" cstate="print"/>
            <a:stretch>
              <a:fillRect/>
            </a:stretch>
          </a:blipFill>
        </p:spPr>
        <p:txBody>
          <a:bodyPr wrap="square" lIns="0" tIns="0" rIns="0" bIns="0" rtlCol="0"/>
          <a:lstStyle/>
          <a:p/>
        </p:txBody>
      </p:sp>
      <p:graphicFrame>
        <p:nvGraphicFramePr>
          <p:cNvPr id="88" name="object 88"/>
          <p:cNvGraphicFramePr>
            <a:graphicFrameLocks noGrp="1"/>
          </p:cNvGraphicFramePr>
          <p:nvPr/>
        </p:nvGraphicFramePr>
        <p:xfrm>
          <a:off x="1794911" y="1809785"/>
          <a:ext cx="917575" cy="876300"/>
        </p:xfrm>
        <a:graphic>
          <a:graphicData uri="http://schemas.openxmlformats.org/drawingml/2006/table">
            <a:tbl>
              <a:tblPr firstRow="1" bandRow="1">
                <a:tableStyleId>{2D5ABB26-0587-4C30-8999-92F81FD0307C}</a:tableStyleId>
              </a:tblPr>
              <a:tblGrid>
                <a:gridCol w="281940"/>
                <a:gridCol w="280035"/>
                <a:gridCol w="278130"/>
              </a:tblGrid>
              <a:tr h="281939">
                <a:tc>
                  <a:txBody>
                    <a:bodyPr/>
                    <a:lstStyle/>
                    <a:p>
                      <a:pPr marL="84455">
                        <a:lnSpc>
                          <a:spcPts val="2110"/>
                        </a:lnSpc>
                        <a:spcBef>
                          <a:spcPts val="5"/>
                        </a:spcBef>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635" marB="0">
                    <a:lnL w="53975">
                      <a:solidFill>
                        <a:srgbClr val="FF26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8EA558"/>
                    </a:solidFill>
                  </a:tcPr>
                </a:tc>
                <a:tc>
                  <a:txBody>
                    <a:bodyPr/>
                    <a:lstStyle/>
                    <a:p>
                      <a:pPr marL="80010">
                        <a:lnSpc>
                          <a:spcPts val="2110"/>
                        </a:lnSpc>
                        <a:spcBef>
                          <a:spcPts val="5"/>
                        </a:spcBef>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635" marB="0">
                    <a:lnL w="28575">
                      <a:solidFill>
                        <a:srgbClr val="0000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8EA558"/>
                    </a:solidFill>
                  </a:tcPr>
                </a:tc>
                <a:tc>
                  <a:txBody>
                    <a:bodyPr/>
                    <a:lstStyle/>
                    <a:p>
                      <a:pPr marL="82550">
                        <a:lnSpc>
                          <a:spcPts val="2110"/>
                        </a:lnSpc>
                        <a:spcBef>
                          <a:spcPts val="5"/>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635" marB="0">
                    <a:lnL w="28575">
                      <a:solidFill>
                        <a:srgbClr val="000000"/>
                      </a:solidFill>
                      <a:prstDash val="solid"/>
                    </a:lnL>
                    <a:lnR w="53975">
                      <a:solidFill>
                        <a:srgbClr val="FF2600"/>
                      </a:solidFill>
                      <a:prstDash val="solid"/>
                    </a:lnR>
                    <a:lnT w="53975">
                      <a:solidFill>
                        <a:srgbClr val="FF2600"/>
                      </a:solidFill>
                      <a:prstDash val="solid"/>
                    </a:lnT>
                    <a:lnB w="53975">
                      <a:solidFill>
                        <a:srgbClr val="FF2600"/>
                      </a:solidFill>
                      <a:prstDash val="solid"/>
                    </a:lnB>
                    <a:solidFill>
                      <a:srgbClr val="8EA558"/>
                    </a:solidFill>
                  </a:tcPr>
                </a:tc>
              </a:tr>
              <a:tr h="27686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DEE8C9">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r>
            </a:tbl>
          </a:graphicData>
        </a:graphic>
      </p:graphicFrame>
      <p:sp>
        <p:nvSpPr>
          <p:cNvPr id="89" name="object 89"/>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42</a:t>
            </a:r>
            <a:endParaRPr sz="1200">
              <a:latin typeface="Arial" panose="020B0604020202020204"/>
              <a:cs typeface="Arial" panose="020B060402020202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3507971" y="1471353"/>
            <a:ext cx="1566948" cy="1566948"/>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5951912" y="1741516"/>
            <a:ext cx="1026621" cy="1022465"/>
          </a:xfrm>
          <a:prstGeom prst="rect">
            <a:avLst/>
          </a:prstGeom>
          <a:blipFill>
            <a:blip r:embed="rId2" cstate="print"/>
            <a:stretch>
              <a:fillRect/>
            </a:stretch>
          </a:blipFill>
        </p:spPr>
        <p:txBody>
          <a:bodyPr wrap="square" lIns="0" tIns="0" rIns="0" bIns="0" rtlCol="0"/>
          <a:lstStyle/>
          <a:p/>
        </p:txBody>
      </p:sp>
      <p:sp>
        <p:nvSpPr>
          <p:cNvPr id="9" name="object 9"/>
          <p:cNvSpPr txBox="1">
            <a:spLocks noGrp="1"/>
          </p:cNvSpPr>
          <p:nvPr>
            <p:ph type="title"/>
          </p:nvPr>
        </p:nvSpPr>
        <p:spPr>
          <a:xfrm>
            <a:off x="727481" y="166267"/>
            <a:ext cx="493839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1D Row Convolution </a:t>
            </a:r>
            <a:r>
              <a:rPr sz="3600" dirty="0">
                <a:solidFill>
                  <a:srgbClr val="00294D"/>
                </a:solidFill>
                <a:latin typeface="Calibri" panose="020F0502020204030204"/>
                <a:cs typeface="Calibri" panose="020F0502020204030204"/>
              </a:rPr>
              <a:t>in</a:t>
            </a:r>
            <a:r>
              <a:rPr sz="3600" spc="-5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PE</a:t>
            </a:r>
            <a:endParaRPr sz="3600">
              <a:latin typeface="Calibri" panose="020F0502020204030204"/>
              <a:cs typeface="Calibri" panose="020F0502020204030204"/>
            </a:endParaRPr>
          </a:p>
        </p:txBody>
      </p:sp>
      <p:sp>
        <p:nvSpPr>
          <p:cNvPr id="10" name="object 10"/>
          <p:cNvSpPr/>
          <p:nvPr/>
        </p:nvSpPr>
        <p:spPr>
          <a:xfrm>
            <a:off x="6043565" y="1835185"/>
            <a:ext cx="841375" cy="279400"/>
          </a:xfrm>
          <a:custGeom>
            <a:avLst/>
            <a:gdLst/>
            <a:ahLst/>
            <a:cxnLst/>
            <a:rect l="l" t="t" r="r" b="b"/>
            <a:pathLst>
              <a:path w="841375" h="279400">
                <a:moveTo>
                  <a:pt x="841248" y="0"/>
                </a:moveTo>
                <a:lnTo>
                  <a:pt x="0" y="0"/>
                </a:lnTo>
                <a:lnTo>
                  <a:pt x="0" y="279400"/>
                </a:lnTo>
                <a:lnTo>
                  <a:pt x="841248" y="279400"/>
                </a:lnTo>
                <a:lnTo>
                  <a:pt x="841248" y="0"/>
                </a:lnTo>
                <a:close/>
              </a:path>
            </a:pathLst>
          </a:custGeom>
          <a:solidFill>
            <a:srgbClr val="CD665F"/>
          </a:solidFill>
        </p:spPr>
        <p:txBody>
          <a:bodyPr wrap="square" lIns="0" tIns="0" rIns="0" bIns="0" rtlCol="0"/>
          <a:lstStyle/>
          <a:p/>
        </p:txBody>
      </p:sp>
      <p:graphicFrame>
        <p:nvGraphicFramePr>
          <p:cNvPr id="11" name="object 11"/>
          <p:cNvGraphicFramePr>
            <a:graphicFrameLocks noGrp="1"/>
          </p:cNvGraphicFramePr>
          <p:nvPr/>
        </p:nvGraphicFramePr>
        <p:xfrm>
          <a:off x="6024515" y="1816135"/>
          <a:ext cx="898525" cy="869950"/>
        </p:xfrm>
        <a:graphic>
          <a:graphicData uri="http://schemas.openxmlformats.org/drawingml/2006/table">
            <a:tbl>
              <a:tblPr firstRow="1" bandRow="1">
                <a:tableStyleId>{2D5ABB26-0587-4C30-8999-92F81FD0307C}</a:tableStyleId>
              </a:tblPr>
              <a:tblGrid>
                <a:gridCol w="280670"/>
                <a:gridCol w="280670"/>
                <a:gridCol w="280670"/>
              </a:tblGrid>
              <a:tr h="279399">
                <a:tc>
                  <a:txBody>
                    <a:bodyPr/>
                    <a:lstStyle/>
                    <a:p>
                      <a:pPr marL="71755">
                        <a:lnSpc>
                          <a:spcPts val="2075"/>
                        </a:lnSpc>
                        <a:spcBef>
                          <a:spcPts val="25"/>
                        </a:spcBef>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3175"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CD665F"/>
                    </a:solidFill>
                  </a:tcPr>
                </a:tc>
                <a:tc>
                  <a:txBody>
                    <a:bodyPr/>
                    <a:lstStyle/>
                    <a:p>
                      <a:pPr marL="69850">
                        <a:lnSpc>
                          <a:spcPts val="2075"/>
                        </a:lnSpc>
                        <a:spcBef>
                          <a:spcPts val="25"/>
                        </a:spcBef>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3175"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CD665F"/>
                    </a:solidFill>
                  </a:tcPr>
                </a:tc>
                <a:tc>
                  <a:txBody>
                    <a:bodyPr/>
                    <a:lstStyle/>
                    <a:p>
                      <a:pPr marL="71755">
                        <a:lnSpc>
                          <a:spcPts val="2075"/>
                        </a:lnSpc>
                        <a:spcBef>
                          <a:spcPts val="25"/>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3175" marB="0">
                    <a:lnL w="28575">
                      <a:solidFill>
                        <a:srgbClr val="000000"/>
                      </a:solidFill>
                      <a:prstDash val="solid"/>
                    </a:lnL>
                    <a:lnR w="38100">
                      <a:solidFill>
                        <a:srgbClr val="000000"/>
                      </a:solidFill>
                      <a:prstDash val="solid"/>
                    </a:lnR>
                    <a:lnT w="38100">
                      <a:solidFill>
                        <a:srgbClr val="000000"/>
                      </a:solidFill>
                      <a:prstDash val="solid"/>
                    </a:lnT>
                    <a:lnB w="38100">
                      <a:solidFill>
                        <a:srgbClr val="000000"/>
                      </a:solidFill>
                      <a:prstDash val="solid"/>
                    </a:lnB>
                  </a:tcPr>
                </a:tc>
              </a:tr>
              <a:tr h="27940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ECC6C4">
                        <a:alpha val="85099"/>
                      </a:srgbClr>
                    </a:solidFill>
                  </a:tcPr>
                </a:tc>
              </a:tr>
            </a:tbl>
          </a:graphicData>
        </a:graphic>
      </p:graphicFrame>
      <p:graphicFrame>
        <p:nvGraphicFramePr>
          <p:cNvPr id="12" name="object 12"/>
          <p:cNvGraphicFramePr>
            <a:graphicFrameLocks noGrp="1"/>
          </p:cNvGraphicFramePr>
          <p:nvPr/>
        </p:nvGraphicFramePr>
        <p:xfrm>
          <a:off x="3586642" y="1543085"/>
          <a:ext cx="1441450" cy="1409700"/>
        </p:xfrm>
        <a:graphic>
          <a:graphicData uri="http://schemas.openxmlformats.org/drawingml/2006/table">
            <a:tbl>
              <a:tblPr firstRow="1" bandRow="1">
                <a:tableStyleId>{2D5ABB26-0587-4C30-8999-92F81FD0307C}</a:tableStyleId>
              </a:tblPr>
              <a:tblGrid>
                <a:gridCol w="274320"/>
                <a:gridCol w="274320"/>
                <a:gridCol w="274320"/>
                <a:gridCol w="274319"/>
                <a:gridCol w="274319"/>
              </a:tblGrid>
              <a:tr h="274320">
                <a:tc>
                  <a:txBody>
                    <a:bodyPr/>
                    <a:lstStyle/>
                    <a:p>
                      <a:pPr marL="71120">
                        <a:lnSpc>
                          <a:spcPts val="2060"/>
                        </a:lnSpc>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6095C9"/>
                    </a:solidFill>
                  </a:tcPr>
                </a:tc>
                <a:tc>
                  <a:txBody>
                    <a:bodyPr/>
                    <a:lstStyle/>
                    <a:p>
                      <a:pPr marL="74930">
                        <a:lnSpc>
                          <a:spcPts val="2060"/>
                        </a:lnSpc>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0" marB="0">
                    <a:lnL w="28575">
                      <a:solidFill>
                        <a:srgbClr val="000000"/>
                      </a:solidFill>
                      <a:prstDash val="solid"/>
                    </a:lnL>
                    <a:lnR w="53975">
                      <a:solidFill>
                        <a:srgbClr val="FF2600"/>
                      </a:solidFill>
                      <a:prstDash val="solid"/>
                    </a:lnR>
                    <a:lnT w="38100">
                      <a:solidFill>
                        <a:srgbClr val="000000"/>
                      </a:solidFill>
                      <a:prstDash val="solid"/>
                    </a:lnT>
                    <a:lnB w="38100">
                      <a:solidFill>
                        <a:srgbClr val="000000"/>
                      </a:solidFill>
                      <a:prstDash val="solid"/>
                    </a:lnB>
                    <a:solidFill>
                      <a:srgbClr val="6095C9"/>
                    </a:solidFill>
                  </a:tcPr>
                </a:tc>
                <a:tc>
                  <a:txBody>
                    <a:bodyPr/>
                    <a:lstStyle/>
                    <a:p>
                      <a:pPr marL="83820">
                        <a:lnSpc>
                          <a:spcPts val="2060"/>
                        </a:lnSpc>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0" marB="0">
                    <a:lnL w="53975">
                      <a:solidFill>
                        <a:srgbClr val="FF26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6095C9"/>
                    </a:solidFill>
                  </a:tcPr>
                </a:tc>
                <a:tc>
                  <a:txBody>
                    <a:bodyPr/>
                    <a:lstStyle/>
                    <a:p>
                      <a:pPr marL="78105">
                        <a:lnSpc>
                          <a:spcPts val="2060"/>
                        </a:lnSpc>
                      </a:pPr>
                      <a:r>
                        <a:rPr sz="1800" dirty="0">
                          <a:solidFill>
                            <a:srgbClr val="FFFFFF"/>
                          </a:solidFill>
                          <a:latin typeface="Arial" panose="020B0604020202020204"/>
                          <a:cs typeface="Arial" panose="020B0604020202020204"/>
                        </a:rPr>
                        <a:t>d</a:t>
                      </a:r>
                      <a:endParaRPr sz="1800">
                        <a:latin typeface="Arial" panose="020B0604020202020204"/>
                        <a:cs typeface="Arial" panose="020B06040202020202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6095C9"/>
                    </a:solidFill>
                  </a:tcPr>
                </a:tc>
                <a:tc>
                  <a:txBody>
                    <a:bodyPr/>
                    <a:lstStyle/>
                    <a:p>
                      <a:pPr marL="79375">
                        <a:lnSpc>
                          <a:spcPts val="2060"/>
                        </a:lnSpc>
                      </a:pPr>
                      <a:r>
                        <a:rPr sz="1800" dirty="0">
                          <a:solidFill>
                            <a:srgbClr val="FFFFFF"/>
                          </a:solidFill>
                          <a:latin typeface="Arial" panose="020B0604020202020204"/>
                          <a:cs typeface="Arial" panose="020B0604020202020204"/>
                        </a:rPr>
                        <a:t>e</a:t>
                      </a:r>
                      <a:endParaRPr sz="1800">
                        <a:latin typeface="Arial" panose="020B0604020202020204"/>
                        <a:cs typeface="Arial" panose="020B0604020202020204"/>
                      </a:endParaRPr>
                    </a:p>
                  </a:txBody>
                  <a:tcPr marL="0" marR="0" marT="0" marB="0">
                    <a:lnL w="28575">
                      <a:solidFill>
                        <a:srgbClr val="000000"/>
                      </a:solidFill>
                      <a:prstDash val="solid"/>
                    </a:lnL>
                    <a:lnR w="53975">
                      <a:solidFill>
                        <a:srgbClr val="FF2600"/>
                      </a:solidFill>
                      <a:prstDash val="solid"/>
                    </a:lnR>
                    <a:lnT w="53975">
                      <a:solidFill>
                        <a:srgbClr val="FF2600"/>
                      </a:solidFill>
                      <a:prstDash val="solid"/>
                    </a:lnT>
                    <a:lnB w="53975">
                      <a:solidFill>
                        <a:srgbClr val="FF2600"/>
                      </a:solidFill>
                      <a:prstDash val="solid"/>
                    </a:lnB>
                    <a:solidFill>
                      <a:srgbClr val="6095C9"/>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C5D7EA">
                        <a:alpha val="85099"/>
                      </a:srgbClr>
                    </a:solidFill>
                  </a:tcPr>
                </a:tc>
              </a:tr>
              <a:tr h="27432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27431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bl>
          </a:graphicData>
        </a:graphic>
      </p:graphicFrame>
      <p:sp>
        <p:nvSpPr>
          <p:cNvPr id="13" name="object 13"/>
          <p:cNvSpPr txBox="1"/>
          <p:nvPr/>
        </p:nvSpPr>
        <p:spPr>
          <a:xfrm>
            <a:off x="2964732" y="1917395"/>
            <a:ext cx="321945" cy="939800"/>
          </a:xfrm>
          <a:prstGeom prst="rect">
            <a:avLst/>
          </a:prstGeom>
        </p:spPr>
        <p:txBody>
          <a:bodyPr vert="horz" wrap="square" lIns="0" tIns="12700" rIns="0" bIns="0" rtlCol="0">
            <a:spAutoFit/>
          </a:bodyPr>
          <a:lstStyle/>
          <a:p>
            <a:pPr marL="12700">
              <a:lnSpc>
                <a:spcPct val="100000"/>
              </a:lnSpc>
              <a:spcBef>
                <a:spcPts val="100"/>
              </a:spcBef>
            </a:pPr>
            <a:r>
              <a:rPr sz="6000" dirty="0">
                <a:latin typeface="Arial" panose="020B0604020202020204"/>
                <a:cs typeface="Arial" panose="020B0604020202020204"/>
              </a:rPr>
              <a:t>*</a:t>
            </a:r>
            <a:endParaRPr sz="6000">
              <a:latin typeface="Arial" panose="020B0604020202020204"/>
              <a:cs typeface="Arial" panose="020B0604020202020204"/>
            </a:endParaRPr>
          </a:p>
        </p:txBody>
      </p:sp>
      <p:sp>
        <p:nvSpPr>
          <p:cNvPr id="14" name="object 14"/>
          <p:cNvSpPr txBox="1"/>
          <p:nvPr/>
        </p:nvSpPr>
        <p:spPr>
          <a:xfrm>
            <a:off x="5370785" y="1976675"/>
            <a:ext cx="262890" cy="513080"/>
          </a:xfrm>
          <a:prstGeom prst="rect">
            <a:avLst/>
          </a:prstGeom>
        </p:spPr>
        <p:txBody>
          <a:bodyPr vert="horz" wrap="square" lIns="0" tIns="12700" rIns="0" bIns="0" rtlCol="0">
            <a:spAutoFit/>
          </a:bodyPr>
          <a:lstStyle/>
          <a:p>
            <a:pPr marL="12700">
              <a:lnSpc>
                <a:spcPct val="100000"/>
              </a:lnSpc>
              <a:spcBef>
                <a:spcPts val="100"/>
              </a:spcBef>
            </a:pPr>
            <a:r>
              <a:rPr sz="3200" b="1" dirty="0">
                <a:latin typeface="Arial" panose="020B0604020202020204"/>
                <a:cs typeface="Arial" panose="020B0604020202020204"/>
              </a:rPr>
              <a:t>=</a:t>
            </a:r>
            <a:endParaRPr sz="3200">
              <a:latin typeface="Arial" panose="020B0604020202020204"/>
              <a:cs typeface="Arial" panose="020B0604020202020204"/>
            </a:endParaRPr>
          </a:p>
        </p:txBody>
      </p:sp>
      <p:sp>
        <p:nvSpPr>
          <p:cNvPr id="15" name="object 15"/>
          <p:cNvSpPr/>
          <p:nvPr/>
        </p:nvSpPr>
        <p:spPr>
          <a:xfrm>
            <a:off x="6607109" y="1835414"/>
            <a:ext cx="278130" cy="281940"/>
          </a:xfrm>
          <a:custGeom>
            <a:avLst/>
            <a:gdLst/>
            <a:ahLst/>
            <a:cxnLst/>
            <a:rect l="l" t="t" r="r" b="b"/>
            <a:pathLst>
              <a:path w="278129" h="281939">
                <a:moveTo>
                  <a:pt x="0" y="0"/>
                </a:moveTo>
                <a:lnTo>
                  <a:pt x="277703" y="0"/>
                </a:lnTo>
                <a:lnTo>
                  <a:pt x="277703" y="281939"/>
                </a:lnTo>
                <a:lnTo>
                  <a:pt x="0" y="281939"/>
                </a:lnTo>
                <a:lnTo>
                  <a:pt x="0" y="0"/>
                </a:lnTo>
                <a:close/>
              </a:path>
            </a:pathLst>
          </a:custGeom>
          <a:ln w="50799">
            <a:solidFill>
              <a:srgbClr val="FF2600"/>
            </a:solidFill>
          </a:ln>
        </p:spPr>
        <p:txBody>
          <a:bodyPr wrap="square" lIns="0" tIns="0" rIns="0" bIns="0" rtlCol="0"/>
          <a:lstStyle/>
          <a:p/>
        </p:txBody>
      </p:sp>
      <p:sp>
        <p:nvSpPr>
          <p:cNvPr id="16" name="object 16"/>
          <p:cNvSpPr txBox="1"/>
          <p:nvPr/>
        </p:nvSpPr>
        <p:spPr>
          <a:xfrm>
            <a:off x="5739048" y="1444289"/>
            <a:ext cx="1465580" cy="330200"/>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FF0000"/>
                </a:solidFill>
                <a:latin typeface="Arial" panose="020B0604020202020204"/>
                <a:cs typeface="Arial" panose="020B0604020202020204"/>
              </a:rPr>
              <a:t>Partial</a:t>
            </a:r>
            <a:r>
              <a:rPr sz="2000" spc="-60" dirty="0">
                <a:solidFill>
                  <a:srgbClr val="FF0000"/>
                </a:solidFill>
                <a:latin typeface="Arial" panose="020B0604020202020204"/>
                <a:cs typeface="Arial" panose="020B0604020202020204"/>
              </a:rPr>
              <a:t> </a:t>
            </a:r>
            <a:r>
              <a:rPr sz="2000" dirty="0">
                <a:solidFill>
                  <a:srgbClr val="FF0000"/>
                </a:solidFill>
                <a:latin typeface="Arial" panose="020B0604020202020204"/>
                <a:cs typeface="Arial" panose="020B0604020202020204"/>
              </a:rPr>
              <a:t>Sums</a:t>
            </a:r>
            <a:endParaRPr sz="2000">
              <a:latin typeface="Arial" panose="020B0604020202020204"/>
              <a:cs typeface="Arial" panose="020B0604020202020204"/>
            </a:endParaRPr>
          </a:p>
        </p:txBody>
      </p:sp>
      <p:sp>
        <p:nvSpPr>
          <p:cNvPr id="17" name="object 17"/>
          <p:cNvSpPr txBox="1"/>
          <p:nvPr/>
        </p:nvSpPr>
        <p:spPr>
          <a:xfrm>
            <a:off x="3601184" y="1177589"/>
            <a:ext cx="136715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Input</a:t>
            </a:r>
            <a:r>
              <a:rPr sz="2000" spc="-55" dirty="0">
                <a:latin typeface="Arial" panose="020B0604020202020204"/>
                <a:cs typeface="Arial" panose="020B0604020202020204"/>
              </a:rPr>
              <a:t> </a:t>
            </a:r>
            <a:r>
              <a:rPr sz="2000" spc="-5" dirty="0">
                <a:latin typeface="Arial" panose="020B0604020202020204"/>
                <a:cs typeface="Arial" panose="020B0604020202020204"/>
              </a:rPr>
              <a:t>Image</a:t>
            </a:r>
            <a:endParaRPr sz="2000">
              <a:latin typeface="Arial" panose="020B0604020202020204"/>
              <a:cs typeface="Arial" panose="020B0604020202020204"/>
            </a:endParaRPr>
          </a:p>
        </p:txBody>
      </p:sp>
      <p:sp>
        <p:nvSpPr>
          <p:cNvPr id="18" name="object 18"/>
          <p:cNvSpPr/>
          <p:nvPr/>
        </p:nvSpPr>
        <p:spPr>
          <a:xfrm>
            <a:off x="2321759" y="3532375"/>
            <a:ext cx="4471670" cy="2384425"/>
          </a:xfrm>
          <a:custGeom>
            <a:avLst/>
            <a:gdLst/>
            <a:ahLst/>
            <a:cxnLst/>
            <a:rect l="l" t="t" r="r" b="b"/>
            <a:pathLst>
              <a:path w="4471670" h="2384425">
                <a:moveTo>
                  <a:pt x="4471492" y="0"/>
                </a:moveTo>
                <a:lnTo>
                  <a:pt x="0" y="0"/>
                </a:lnTo>
                <a:lnTo>
                  <a:pt x="0" y="2384065"/>
                </a:lnTo>
                <a:lnTo>
                  <a:pt x="4471492" y="2384065"/>
                </a:lnTo>
                <a:lnTo>
                  <a:pt x="4471492" y="0"/>
                </a:lnTo>
                <a:close/>
              </a:path>
            </a:pathLst>
          </a:custGeom>
          <a:solidFill>
            <a:srgbClr val="F5F5F5"/>
          </a:solidFill>
        </p:spPr>
        <p:txBody>
          <a:bodyPr wrap="square" lIns="0" tIns="0" rIns="0" bIns="0" rtlCol="0"/>
          <a:lstStyle/>
          <a:p/>
        </p:txBody>
      </p:sp>
      <p:sp>
        <p:nvSpPr>
          <p:cNvPr id="19" name="object 19"/>
          <p:cNvSpPr/>
          <p:nvPr/>
        </p:nvSpPr>
        <p:spPr>
          <a:xfrm>
            <a:off x="2321759" y="3532375"/>
            <a:ext cx="4471670" cy="2384425"/>
          </a:xfrm>
          <a:custGeom>
            <a:avLst/>
            <a:gdLst/>
            <a:ahLst/>
            <a:cxnLst/>
            <a:rect l="l" t="t" r="r" b="b"/>
            <a:pathLst>
              <a:path w="4471670" h="2384425">
                <a:moveTo>
                  <a:pt x="0" y="0"/>
                </a:moveTo>
                <a:lnTo>
                  <a:pt x="4471490" y="0"/>
                </a:lnTo>
                <a:lnTo>
                  <a:pt x="4471490" y="2384065"/>
                </a:lnTo>
                <a:lnTo>
                  <a:pt x="0" y="2384065"/>
                </a:lnTo>
                <a:lnTo>
                  <a:pt x="0" y="0"/>
                </a:lnTo>
                <a:close/>
              </a:path>
            </a:pathLst>
          </a:custGeom>
          <a:ln w="44449">
            <a:solidFill>
              <a:srgbClr val="000000"/>
            </a:solidFill>
          </a:ln>
        </p:spPr>
        <p:txBody>
          <a:bodyPr wrap="square" lIns="0" tIns="0" rIns="0" bIns="0" rtlCol="0"/>
          <a:lstStyle/>
          <a:p/>
        </p:txBody>
      </p:sp>
      <p:sp>
        <p:nvSpPr>
          <p:cNvPr id="20" name="object 20"/>
          <p:cNvSpPr/>
          <p:nvPr/>
        </p:nvSpPr>
        <p:spPr>
          <a:xfrm>
            <a:off x="2373980" y="3630409"/>
            <a:ext cx="1562100" cy="2188210"/>
          </a:xfrm>
          <a:custGeom>
            <a:avLst/>
            <a:gdLst/>
            <a:ahLst/>
            <a:cxnLst/>
            <a:rect l="l" t="t" r="r" b="b"/>
            <a:pathLst>
              <a:path w="1562100" h="2188210">
                <a:moveTo>
                  <a:pt x="1561975" y="0"/>
                </a:moveTo>
                <a:lnTo>
                  <a:pt x="0" y="0"/>
                </a:lnTo>
                <a:lnTo>
                  <a:pt x="0" y="2187997"/>
                </a:lnTo>
                <a:lnTo>
                  <a:pt x="1561975" y="2187997"/>
                </a:lnTo>
                <a:lnTo>
                  <a:pt x="1561975" y="0"/>
                </a:lnTo>
                <a:close/>
              </a:path>
            </a:pathLst>
          </a:custGeom>
          <a:solidFill>
            <a:srgbClr val="CBCBCB"/>
          </a:solidFill>
        </p:spPr>
        <p:txBody>
          <a:bodyPr wrap="square" lIns="0" tIns="0" rIns="0" bIns="0" rtlCol="0"/>
          <a:lstStyle/>
          <a:p/>
        </p:txBody>
      </p:sp>
      <p:sp>
        <p:nvSpPr>
          <p:cNvPr id="21" name="object 21"/>
          <p:cNvSpPr/>
          <p:nvPr/>
        </p:nvSpPr>
        <p:spPr>
          <a:xfrm>
            <a:off x="2373980" y="3630409"/>
            <a:ext cx="1562100" cy="2188210"/>
          </a:xfrm>
          <a:custGeom>
            <a:avLst/>
            <a:gdLst/>
            <a:ahLst/>
            <a:cxnLst/>
            <a:rect l="l" t="t" r="r" b="b"/>
            <a:pathLst>
              <a:path w="1562100" h="2188210">
                <a:moveTo>
                  <a:pt x="0" y="0"/>
                </a:moveTo>
                <a:lnTo>
                  <a:pt x="1561974" y="0"/>
                </a:lnTo>
                <a:lnTo>
                  <a:pt x="1561974" y="2187997"/>
                </a:lnTo>
                <a:lnTo>
                  <a:pt x="0" y="2187997"/>
                </a:lnTo>
                <a:lnTo>
                  <a:pt x="0" y="0"/>
                </a:lnTo>
                <a:close/>
              </a:path>
            </a:pathLst>
          </a:custGeom>
          <a:ln w="25399">
            <a:solidFill>
              <a:srgbClr val="000000"/>
            </a:solidFill>
          </a:ln>
        </p:spPr>
        <p:txBody>
          <a:bodyPr wrap="square" lIns="0" tIns="0" rIns="0" bIns="0" rtlCol="0"/>
          <a:lstStyle/>
          <a:p/>
        </p:txBody>
      </p:sp>
      <p:sp>
        <p:nvSpPr>
          <p:cNvPr id="22" name="object 22"/>
          <p:cNvSpPr txBox="1"/>
          <p:nvPr/>
        </p:nvSpPr>
        <p:spPr>
          <a:xfrm>
            <a:off x="6276956" y="3553459"/>
            <a:ext cx="432434"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panose="020B0604020202020204"/>
                <a:cs typeface="Arial" panose="020B0604020202020204"/>
              </a:rPr>
              <a:t>PE</a:t>
            </a:r>
            <a:endParaRPr sz="2400">
              <a:latin typeface="Arial" panose="020B0604020202020204"/>
              <a:cs typeface="Arial" panose="020B0604020202020204"/>
            </a:endParaRPr>
          </a:p>
        </p:txBody>
      </p:sp>
      <p:sp>
        <p:nvSpPr>
          <p:cNvPr id="23" name="object 23"/>
          <p:cNvSpPr/>
          <p:nvPr/>
        </p:nvSpPr>
        <p:spPr>
          <a:xfrm>
            <a:off x="2700582" y="4118706"/>
            <a:ext cx="841375" cy="281940"/>
          </a:xfrm>
          <a:custGeom>
            <a:avLst/>
            <a:gdLst/>
            <a:ahLst/>
            <a:cxnLst/>
            <a:rect l="l" t="t" r="r" b="b"/>
            <a:pathLst>
              <a:path w="841375" h="281939">
                <a:moveTo>
                  <a:pt x="841246" y="0"/>
                </a:moveTo>
                <a:lnTo>
                  <a:pt x="0" y="0"/>
                </a:lnTo>
                <a:lnTo>
                  <a:pt x="0" y="281940"/>
                </a:lnTo>
                <a:lnTo>
                  <a:pt x="841246" y="281940"/>
                </a:lnTo>
                <a:lnTo>
                  <a:pt x="841246" y="0"/>
                </a:lnTo>
                <a:close/>
              </a:path>
            </a:pathLst>
          </a:custGeom>
          <a:solidFill>
            <a:srgbClr val="8EA558"/>
          </a:solidFill>
        </p:spPr>
        <p:txBody>
          <a:bodyPr wrap="square" lIns="0" tIns="0" rIns="0" bIns="0" rtlCol="0"/>
          <a:lstStyle/>
          <a:p/>
        </p:txBody>
      </p:sp>
      <p:sp>
        <p:nvSpPr>
          <p:cNvPr id="24" name="object 24"/>
          <p:cNvSpPr/>
          <p:nvPr/>
        </p:nvSpPr>
        <p:spPr>
          <a:xfrm>
            <a:off x="2700582" y="4118706"/>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25" name="object 25"/>
          <p:cNvSpPr/>
          <p:nvPr/>
        </p:nvSpPr>
        <p:spPr>
          <a:xfrm>
            <a:off x="3261414" y="4118706"/>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26" name="object 26"/>
          <p:cNvSpPr/>
          <p:nvPr/>
        </p:nvSpPr>
        <p:spPr>
          <a:xfrm>
            <a:off x="2980998" y="4118706"/>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27" name="object 27"/>
          <p:cNvSpPr/>
          <p:nvPr/>
        </p:nvSpPr>
        <p:spPr>
          <a:xfrm>
            <a:off x="2696203" y="4639578"/>
            <a:ext cx="841375" cy="281940"/>
          </a:xfrm>
          <a:custGeom>
            <a:avLst/>
            <a:gdLst/>
            <a:ahLst/>
            <a:cxnLst/>
            <a:rect l="l" t="t" r="r" b="b"/>
            <a:pathLst>
              <a:path w="841375" h="281939">
                <a:moveTo>
                  <a:pt x="841246" y="0"/>
                </a:moveTo>
                <a:lnTo>
                  <a:pt x="0" y="0"/>
                </a:lnTo>
                <a:lnTo>
                  <a:pt x="0" y="281939"/>
                </a:lnTo>
                <a:lnTo>
                  <a:pt x="841246" y="281939"/>
                </a:lnTo>
                <a:lnTo>
                  <a:pt x="841246" y="0"/>
                </a:lnTo>
                <a:close/>
              </a:path>
            </a:pathLst>
          </a:custGeom>
          <a:solidFill>
            <a:srgbClr val="6095C9"/>
          </a:solidFill>
        </p:spPr>
        <p:txBody>
          <a:bodyPr wrap="square" lIns="0" tIns="0" rIns="0" bIns="0" rtlCol="0"/>
          <a:lstStyle/>
          <a:p/>
        </p:txBody>
      </p:sp>
      <p:sp>
        <p:nvSpPr>
          <p:cNvPr id="28" name="object 28"/>
          <p:cNvSpPr/>
          <p:nvPr/>
        </p:nvSpPr>
        <p:spPr>
          <a:xfrm>
            <a:off x="2696203" y="4639578"/>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29" name="object 29"/>
          <p:cNvSpPr/>
          <p:nvPr/>
        </p:nvSpPr>
        <p:spPr>
          <a:xfrm>
            <a:off x="3257035" y="4639578"/>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30" name="object 30"/>
          <p:cNvSpPr/>
          <p:nvPr/>
        </p:nvSpPr>
        <p:spPr>
          <a:xfrm>
            <a:off x="2976619" y="4639578"/>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31" name="object 31"/>
          <p:cNvSpPr txBox="1"/>
          <p:nvPr/>
        </p:nvSpPr>
        <p:spPr>
          <a:xfrm>
            <a:off x="2642840" y="3463541"/>
            <a:ext cx="1014094" cy="1464310"/>
          </a:xfrm>
          <a:prstGeom prst="rect">
            <a:avLst/>
          </a:prstGeom>
        </p:spPr>
        <p:txBody>
          <a:bodyPr vert="horz" wrap="square" lIns="0" tIns="190500" rIns="0" bIns="0" rtlCol="0">
            <a:spAutoFit/>
          </a:bodyPr>
          <a:lstStyle/>
          <a:p>
            <a:pPr algn="ctr">
              <a:lnSpc>
                <a:spcPct val="100000"/>
              </a:lnSpc>
              <a:spcBef>
                <a:spcPts val="1500"/>
              </a:spcBef>
            </a:pPr>
            <a:r>
              <a:rPr sz="2000" b="1" spc="-5" dirty="0">
                <a:latin typeface="Arial" panose="020B0604020202020204"/>
                <a:cs typeface="Arial" panose="020B0604020202020204"/>
              </a:rPr>
              <a:t>Reg</a:t>
            </a:r>
            <a:r>
              <a:rPr sz="2000" b="1" spc="-80" dirty="0">
                <a:latin typeface="Arial" panose="020B0604020202020204"/>
                <a:cs typeface="Arial" panose="020B0604020202020204"/>
              </a:rPr>
              <a:t> </a:t>
            </a:r>
            <a:r>
              <a:rPr sz="2000" b="1" dirty="0">
                <a:latin typeface="Arial" panose="020B0604020202020204"/>
                <a:cs typeface="Arial" panose="020B0604020202020204"/>
              </a:rPr>
              <a:t>File</a:t>
            </a:r>
            <a:endParaRPr sz="2000">
              <a:latin typeface="Arial" panose="020B0604020202020204"/>
              <a:cs typeface="Arial" panose="020B0604020202020204"/>
            </a:endParaRPr>
          </a:p>
          <a:p>
            <a:pPr marR="36830" algn="ctr">
              <a:lnSpc>
                <a:spcPct val="100000"/>
              </a:lnSpc>
              <a:spcBef>
                <a:spcPts val="1265"/>
              </a:spcBef>
              <a:tabLst>
                <a:tab pos="271145" algn="l"/>
                <a:tab pos="547370" algn="l"/>
              </a:tabLst>
            </a:pPr>
            <a:r>
              <a:rPr sz="1800" dirty="0">
                <a:solidFill>
                  <a:srgbClr val="FFFFFF"/>
                </a:solidFill>
                <a:latin typeface="Arial" panose="020B0604020202020204"/>
                <a:cs typeface="Arial" panose="020B0604020202020204"/>
              </a:rPr>
              <a:t>c	b	a</a:t>
            </a:r>
            <a:endParaRPr sz="1800">
              <a:latin typeface="Arial" panose="020B0604020202020204"/>
              <a:cs typeface="Arial" panose="020B0604020202020204"/>
            </a:endParaRPr>
          </a:p>
          <a:p>
            <a:pPr>
              <a:lnSpc>
                <a:spcPct val="100000"/>
              </a:lnSpc>
              <a:spcBef>
                <a:spcPts val="45"/>
              </a:spcBef>
            </a:pPr>
            <a:endParaRPr sz="1650">
              <a:latin typeface="Arial" panose="020B0604020202020204"/>
              <a:cs typeface="Arial" panose="020B0604020202020204"/>
            </a:endParaRPr>
          </a:p>
          <a:p>
            <a:pPr marL="135890">
              <a:lnSpc>
                <a:spcPct val="100000"/>
              </a:lnSpc>
              <a:tabLst>
                <a:tab pos="414020" algn="l"/>
                <a:tab pos="696595" algn="l"/>
              </a:tabLst>
            </a:pPr>
            <a:r>
              <a:rPr sz="1800" dirty="0">
                <a:solidFill>
                  <a:srgbClr val="FFFFFF"/>
                </a:solidFill>
                <a:latin typeface="Arial" panose="020B0604020202020204"/>
                <a:cs typeface="Arial" panose="020B0604020202020204"/>
              </a:rPr>
              <a:t>e	d	c</a:t>
            </a:r>
            <a:endParaRPr sz="1800">
              <a:latin typeface="Arial" panose="020B0604020202020204"/>
              <a:cs typeface="Arial" panose="020B0604020202020204"/>
            </a:endParaRPr>
          </a:p>
        </p:txBody>
      </p:sp>
      <p:sp>
        <p:nvSpPr>
          <p:cNvPr id="32" name="object 32"/>
          <p:cNvSpPr/>
          <p:nvPr/>
        </p:nvSpPr>
        <p:spPr>
          <a:xfrm>
            <a:off x="3247381" y="5160448"/>
            <a:ext cx="276225" cy="281940"/>
          </a:xfrm>
          <a:custGeom>
            <a:avLst/>
            <a:gdLst/>
            <a:ahLst/>
            <a:cxnLst/>
            <a:rect l="l" t="t" r="r" b="b"/>
            <a:pathLst>
              <a:path w="276225" h="281939">
                <a:moveTo>
                  <a:pt x="276080" y="0"/>
                </a:moveTo>
                <a:lnTo>
                  <a:pt x="0" y="0"/>
                </a:lnTo>
                <a:lnTo>
                  <a:pt x="0" y="281940"/>
                </a:lnTo>
                <a:lnTo>
                  <a:pt x="276080" y="281940"/>
                </a:lnTo>
                <a:lnTo>
                  <a:pt x="276080" y="0"/>
                </a:lnTo>
                <a:close/>
              </a:path>
            </a:pathLst>
          </a:custGeom>
          <a:solidFill>
            <a:srgbClr val="CD665F"/>
          </a:solidFill>
        </p:spPr>
        <p:txBody>
          <a:bodyPr wrap="square" lIns="0" tIns="0" rIns="0" bIns="0" rtlCol="0"/>
          <a:lstStyle/>
          <a:p/>
        </p:txBody>
      </p:sp>
      <p:sp>
        <p:nvSpPr>
          <p:cNvPr id="33" name="object 33"/>
          <p:cNvSpPr/>
          <p:nvPr/>
        </p:nvSpPr>
        <p:spPr>
          <a:xfrm>
            <a:off x="3247381" y="5160448"/>
            <a:ext cx="276225" cy="281940"/>
          </a:xfrm>
          <a:custGeom>
            <a:avLst/>
            <a:gdLst/>
            <a:ahLst/>
            <a:cxnLst/>
            <a:rect l="l" t="t" r="r" b="b"/>
            <a:pathLst>
              <a:path w="276225" h="281939">
                <a:moveTo>
                  <a:pt x="0" y="0"/>
                </a:moveTo>
                <a:lnTo>
                  <a:pt x="276080" y="0"/>
                </a:lnTo>
                <a:lnTo>
                  <a:pt x="276080" y="281939"/>
                </a:lnTo>
                <a:lnTo>
                  <a:pt x="0" y="281939"/>
                </a:lnTo>
                <a:lnTo>
                  <a:pt x="0" y="0"/>
                </a:lnTo>
                <a:close/>
              </a:path>
            </a:pathLst>
          </a:custGeom>
          <a:ln w="38099">
            <a:solidFill>
              <a:srgbClr val="000000"/>
            </a:solidFill>
          </a:ln>
        </p:spPr>
        <p:txBody>
          <a:bodyPr wrap="square" lIns="0" tIns="0" rIns="0" bIns="0" rtlCol="0"/>
          <a:lstStyle/>
          <a:p/>
        </p:txBody>
      </p:sp>
      <p:sp>
        <p:nvSpPr>
          <p:cNvPr id="34" name="object 34"/>
          <p:cNvSpPr txBox="1"/>
          <p:nvPr/>
        </p:nvSpPr>
        <p:spPr>
          <a:xfrm>
            <a:off x="3313132" y="5148797"/>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p:txBody>
      </p:sp>
      <p:sp>
        <p:nvSpPr>
          <p:cNvPr id="35" name="object 35"/>
          <p:cNvSpPr/>
          <p:nvPr/>
        </p:nvSpPr>
        <p:spPr>
          <a:xfrm>
            <a:off x="4851660" y="429053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36" name="object 36"/>
          <p:cNvSpPr/>
          <p:nvPr/>
        </p:nvSpPr>
        <p:spPr>
          <a:xfrm>
            <a:off x="4918614" y="4357492"/>
            <a:ext cx="323850" cy="323850"/>
          </a:xfrm>
          <a:custGeom>
            <a:avLst/>
            <a:gdLst/>
            <a:ahLst/>
            <a:cxnLst/>
            <a:rect l="l" t="t" r="r" b="b"/>
            <a:pathLst>
              <a:path w="323850" h="323850">
                <a:moveTo>
                  <a:pt x="0" y="0"/>
                </a:moveTo>
                <a:lnTo>
                  <a:pt x="323289" y="323289"/>
                </a:lnTo>
              </a:path>
            </a:pathLst>
          </a:custGeom>
          <a:ln w="38099">
            <a:solidFill>
              <a:srgbClr val="000000"/>
            </a:solidFill>
          </a:ln>
        </p:spPr>
        <p:txBody>
          <a:bodyPr wrap="square" lIns="0" tIns="0" rIns="0" bIns="0" rtlCol="0"/>
          <a:lstStyle/>
          <a:p/>
        </p:txBody>
      </p:sp>
      <p:sp>
        <p:nvSpPr>
          <p:cNvPr id="37" name="object 37"/>
          <p:cNvSpPr/>
          <p:nvPr/>
        </p:nvSpPr>
        <p:spPr>
          <a:xfrm>
            <a:off x="4918614" y="4357492"/>
            <a:ext cx="323850" cy="323850"/>
          </a:xfrm>
          <a:custGeom>
            <a:avLst/>
            <a:gdLst/>
            <a:ahLst/>
            <a:cxnLst/>
            <a:rect l="l" t="t" r="r" b="b"/>
            <a:pathLst>
              <a:path w="323850" h="323850">
                <a:moveTo>
                  <a:pt x="323289" y="0"/>
                </a:moveTo>
                <a:lnTo>
                  <a:pt x="0" y="323289"/>
                </a:lnTo>
              </a:path>
            </a:pathLst>
          </a:custGeom>
          <a:ln w="38099">
            <a:solidFill>
              <a:srgbClr val="000000"/>
            </a:solidFill>
          </a:ln>
        </p:spPr>
        <p:txBody>
          <a:bodyPr wrap="square" lIns="0" tIns="0" rIns="0" bIns="0" rtlCol="0"/>
          <a:lstStyle/>
          <a:p/>
        </p:txBody>
      </p:sp>
      <p:sp>
        <p:nvSpPr>
          <p:cNvPr id="38" name="object 38"/>
          <p:cNvSpPr/>
          <p:nvPr/>
        </p:nvSpPr>
        <p:spPr>
          <a:xfrm>
            <a:off x="4851660" y="4290537"/>
            <a:ext cx="457200" cy="457200"/>
          </a:xfrm>
          <a:custGeom>
            <a:avLst/>
            <a:gdLst/>
            <a:ahLst/>
            <a:cxnLst/>
            <a:rect l="l" t="t" r="r" b="b"/>
            <a:pathLst>
              <a:path w="457200" h="457200">
                <a:moveTo>
                  <a:pt x="0" y="228600"/>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600"/>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600"/>
                </a:lnTo>
                <a:close/>
              </a:path>
            </a:pathLst>
          </a:custGeom>
          <a:ln w="38099">
            <a:solidFill>
              <a:srgbClr val="000000"/>
            </a:solidFill>
          </a:ln>
        </p:spPr>
        <p:txBody>
          <a:bodyPr wrap="square" lIns="0" tIns="0" rIns="0" bIns="0" rtlCol="0"/>
          <a:lstStyle/>
          <a:p/>
        </p:txBody>
      </p:sp>
      <p:sp>
        <p:nvSpPr>
          <p:cNvPr id="39" name="object 39"/>
          <p:cNvSpPr/>
          <p:nvPr/>
        </p:nvSpPr>
        <p:spPr>
          <a:xfrm>
            <a:off x="5383755" y="481140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40" name="object 40"/>
          <p:cNvSpPr/>
          <p:nvPr/>
        </p:nvSpPr>
        <p:spPr>
          <a:xfrm>
            <a:off x="5612356" y="4811407"/>
            <a:ext cx="0" cy="457200"/>
          </a:xfrm>
          <a:custGeom>
            <a:avLst/>
            <a:gdLst/>
            <a:ahLst/>
            <a:cxnLst/>
            <a:rect l="l" t="t" r="r" b="b"/>
            <a:pathLst>
              <a:path h="457200">
                <a:moveTo>
                  <a:pt x="0" y="0"/>
                </a:moveTo>
                <a:lnTo>
                  <a:pt x="0" y="457199"/>
                </a:lnTo>
              </a:path>
            </a:pathLst>
          </a:custGeom>
          <a:ln w="38099">
            <a:solidFill>
              <a:srgbClr val="000000"/>
            </a:solidFill>
          </a:ln>
        </p:spPr>
        <p:txBody>
          <a:bodyPr wrap="square" lIns="0" tIns="0" rIns="0" bIns="0" rtlCol="0"/>
          <a:lstStyle/>
          <a:p/>
        </p:txBody>
      </p:sp>
      <p:sp>
        <p:nvSpPr>
          <p:cNvPr id="41" name="object 41"/>
          <p:cNvSpPr/>
          <p:nvPr/>
        </p:nvSpPr>
        <p:spPr>
          <a:xfrm>
            <a:off x="5383756" y="5040007"/>
            <a:ext cx="457200" cy="0"/>
          </a:xfrm>
          <a:custGeom>
            <a:avLst/>
            <a:gdLst/>
            <a:ahLst/>
            <a:cxnLst/>
            <a:rect l="l" t="t" r="r" b="b"/>
            <a:pathLst>
              <a:path w="457200">
                <a:moveTo>
                  <a:pt x="0" y="0"/>
                </a:moveTo>
                <a:lnTo>
                  <a:pt x="457199" y="0"/>
                </a:lnTo>
              </a:path>
            </a:pathLst>
          </a:custGeom>
          <a:ln w="38099">
            <a:solidFill>
              <a:srgbClr val="000000"/>
            </a:solidFill>
          </a:ln>
        </p:spPr>
        <p:txBody>
          <a:bodyPr wrap="square" lIns="0" tIns="0" rIns="0" bIns="0" rtlCol="0"/>
          <a:lstStyle/>
          <a:p/>
        </p:txBody>
      </p:sp>
      <p:sp>
        <p:nvSpPr>
          <p:cNvPr id="42" name="object 42"/>
          <p:cNvSpPr/>
          <p:nvPr/>
        </p:nvSpPr>
        <p:spPr>
          <a:xfrm>
            <a:off x="5383756" y="4811407"/>
            <a:ext cx="457200" cy="457200"/>
          </a:xfrm>
          <a:custGeom>
            <a:avLst/>
            <a:gdLst/>
            <a:ahLst/>
            <a:cxnLst/>
            <a:rect l="l" t="t" r="r" b="b"/>
            <a:pathLst>
              <a:path w="457200" h="457200">
                <a:moveTo>
                  <a:pt x="0" y="228599"/>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599"/>
                </a:lnTo>
                <a:close/>
              </a:path>
            </a:pathLst>
          </a:custGeom>
          <a:ln w="38099">
            <a:solidFill>
              <a:srgbClr val="000000"/>
            </a:solidFill>
          </a:ln>
        </p:spPr>
        <p:txBody>
          <a:bodyPr wrap="square" lIns="0" tIns="0" rIns="0" bIns="0" rtlCol="0"/>
          <a:lstStyle/>
          <a:p/>
        </p:txBody>
      </p:sp>
      <p:sp>
        <p:nvSpPr>
          <p:cNvPr id="43" name="object 43"/>
          <p:cNvSpPr/>
          <p:nvPr/>
        </p:nvSpPr>
        <p:spPr>
          <a:xfrm>
            <a:off x="3541829" y="4259677"/>
            <a:ext cx="1289050" cy="151130"/>
          </a:xfrm>
          <a:custGeom>
            <a:avLst/>
            <a:gdLst/>
            <a:ahLst/>
            <a:cxnLst/>
            <a:rect l="l" t="t" r="r" b="b"/>
            <a:pathLst>
              <a:path w="1289050" h="151129">
                <a:moveTo>
                  <a:pt x="0" y="0"/>
                </a:moveTo>
                <a:lnTo>
                  <a:pt x="658812" y="0"/>
                </a:lnTo>
                <a:lnTo>
                  <a:pt x="658812" y="150812"/>
                </a:lnTo>
                <a:lnTo>
                  <a:pt x="1289049" y="150812"/>
                </a:lnTo>
              </a:path>
            </a:pathLst>
          </a:custGeom>
          <a:ln w="28574">
            <a:solidFill>
              <a:srgbClr val="000000"/>
            </a:solidFill>
          </a:ln>
        </p:spPr>
        <p:txBody>
          <a:bodyPr wrap="square" lIns="0" tIns="0" rIns="0" bIns="0" rtlCol="0"/>
          <a:lstStyle/>
          <a:p/>
        </p:txBody>
      </p:sp>
      <p:sp>
        <p:nvSpPr>
          <p:cNvPr id="44" name="object 44"/>
          <p:cNvSpPr/>
          <p:nvPr/>
        </p:nvSpPr>
        <p:spPr>
          <a:xfrm>
            <a:off x="4773729" y="436762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45" name="object 45"/>
          <p:cNvSpPr/>
          <p:nvPr/>
        </p:nvSpPr>
        <p:spPr>
          <a:xfrm>
            <a:off x="3554876" y="4597010"/>
            <a:ext cx="1276350" cy="182880"/>
          </a:xfrm>
          <a:custGeom>
            <a:avLst/>
            <a:gdLst/>
            <a:ahLst/>
            <a:cxnLst/>
            <a:rect l="l" t="t" r="r" b="b"/>
            <a:pathLst>
              <a:path w="1276350" h="182879">
                <a:moveTo>
                  <a:pt x="0" y="182562"/>
                </a:moveTo>
                <a:lnTo>
                  <a:pt x="652462" y="182562"/>
                </a:lnTo>
                <a:lnTo>
                  <a:pt x="652462" y="0"/>
                </a:lnTo>
                <a:lnTo>
                  <a:pt x="1276349" y="0"/>
                </a:lnTo>
              </a:path>
            </a:pathLst>
          </a:custGeom>
          <a:ln w="28574">
            <a:solidFill>
              <a:srgbClr val="000000"/>
            </a:solidFill>
          </a:ln>
        </p:spPr>
        <p:txBody>
          <a:bodyPr wrap="square" lIns="0" tIns="0" rIns="0" bIns="0" rtlCol="0"/>
          <a:lstStyle/>
          <a:p/>
        </p:txBody>
      </p:sp>
      <p:sp>
        <p:nvSpPr>
          <p:cNvPr id="46" name="object 46"/>
          <p:cNvSpPr/>
          <p:nvPr/>
        </p:nvSpPr>
        <p:spPr>
          <a:xfrm>
            <a:off x="4774076" y="455414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47" name="object 47"/>
          <p:cNvSpPr/>
          <p:nvPr/>
        </p:nvSpPr>
        <p:spPr>
          <a:xfrm>
            <a:off x="5308860" y="4519137"/>
            <a:ext cx="303530" cy="263525"/>
          </a:xfrm>
          <a:custGeom>
            <a:avLst/>
            <a:gdLst/>
            <a:ahLst/>
            <a:cxnLst/>
            <a:rect l="l" t="t" r="r" b="b"/>
            <a:pathLst>
              <a:path w="303529" h="263525">
                <a:moveTo>
                  <a:pt x="0" y="0"/>
                </a:moveTo>
                <a:lnTo>
                  <a:pt x="303212" y="0"/>
                </a:lnTo>
                <a:lnTo>
                  <a:pt x="303212" y="263524"/>
                </a:lnTo>
              </a:path>
            </a:pathLst>
          </a:custGeom>
          <a:ln w="28574">
            <a:solidFill>
              <a:srgbClr val="000000"/>
            </a:solidFill>
          </a:ln>
        </p:spPr>
        <p:txBody>
          <a:bodyPr wrap="square" lIns="0" tIns="0" rIns="0" bIns="0" rtlCol="0"/>
          <a:lstStyle/>
          <a:p/>
        </p:txBody>
      </p:sp>
      <p:sp>
        <p:nvSpPr>
          <p:cNvPr id="48" name="object 48"/>
          <p:cNvSpPr/>
          <p:nvPr/>
        </p:nvSpPr>
        <p:spPr>
          <a:xfrm>
            <a:off x="5569210" y="4725512"/>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p:txBody>
      </p:sp>
      <p:sp>
        <p:nvSpPr>
          <p:cNvPr id="49" name="object 49"/>
          <p:cNvSpPr/>
          <p:nvPr/>
        </p:nvSpPr>
        <p:spPr>
          <a:xfrm>
            <a:off x="3523461" y="5040274"/>
            <a:ext cx="1831975" cy="261620"/>
          </a:xfrm>
          <a:custGeom>
            <a:avLst/>
            <a:gdLst/>
            <a:ahLst/>
            <a:cxnLst/>
            <a:rect l="l" t="t" r="r" b="b"/>
            <a:pathLst>
              <a:path w="1831975" h="261620">
                <a:moveTo>
                  <a:pt x="0" y="261143"/>
                </a:moveTo>
                <a:lnTo>
                  <a:pt x="930274" y="261143"/>
                </a:lnTo>
                <a:lnTo>
                  <a:pt x="930274" y="0"/>
                </a:lnTo>
                <a:lnTo>
                  <a:pt x="1831974" y="0"/>
                </a:lnTo>
              </a:path>
            </a:pathLst>
          </a:custGeom>
          <a:ln w="28574">
            <a:solidFill>
              <a:srgbClr val="000000"/>
            </a:solidFill>
          </a:ln>
        </p:spPr>
        <p:txBody>
          <a:bodyPr wrap="square" lIns="0" tIns="0" rIns="0" bIns="0" rtlCol="0"/>
          <a:lstStyle/>
          <a:p/>
        </p:txBody>
      </p:sp>
      <p:sp>
        <p:nvSpPr>
          <p:cNvPr id="50" name="object 50"/>
          <p:cNvSpPr/>
          <p:nvPr/>
        </p:nvSpPr>
        <p:spPr>
          <a:xfrm>
            <a:off x="5298286" y="4997412"/>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51" name="object 51"/>
          <p:cNvSpPr/>
          <p:nvPr/>
        </p:nvSpPr>
        <p:spPr>
          <a:xfrm>
            <a:off x="2197722"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52" name="object 52"/>
          <p:cNvSpPr/>
          <p:nvPr/>
        </p:nvSpPr>
        <p:spPr>
          <a:xfrm>
            <a:off x="2298557"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53" name="object 53"/>
          <p:cNvSpPr/>
          <p:nvPr/>
        </p:nvSpPr>
        <p:spPr>
          <a:xfrm>
            <a:off x="2298557"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54" name="object 54"/>
          <p:cNvSpPr/>
          <p:nvPr/>
        </p:nvSpPr>
        <p:spPr>
          <a:xfrm>
            <a:off x="2399108"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55" name="object 55"/>
          <p:cNvSpPr/>
          <p:nvPr/>
        </p:nvSpPr>
        <p:spPr>
          <a:xfrm>
            <a:off x="2399108"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56" name="object 56"/>
          <p:cNvSpPr/>
          <p:nvPr/>
        </p:nvSpPr>
        <p:spPr>
          <a:xfrm>
            <a:off x="2193103"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7" name="object 57"/>
          <p:cNvSpPr/>
          <p:nvPr/>
        </p:nvSpPr>
        <p:spPr>
          <a:xfrm>
            <a:off x="2293937"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58" name="object 58"/>
          <p:cNvSpPr/>
          <p:nvPr/>
        </p:nvSpPr>
        <p:spPr>
          <a:xfrm>
            <a:off x="2293937"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9" name="object 59"/>
          <p:cNvSpPr/>
          <p:nvPr/>
        </p:nvSpPr>
        <p:spPr>
          <a:xfrm>
            <a:off x="2394488"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60" name="object 60"/>
          <p:cNvSpPr/>
          <p:nvPr/>
        </p:nvSpPr>
        <p:spPr>
          <a:xfrm>
            <a:off x="2394488"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1" name="object 61"/>
          <p:cNvSpPr/>
          <p:nvPr/>
        </p:nvSpPr>
        <p:spPr>
          <a:xfrm>
            <a:off x="6648676"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62" name="object 62"/>
          <p:cNvSpPr/>
          <p:nvPr/>
        </p:nvSpPr>
        <p:spPr>
          <a:xfrm>
            <a:off x="6648675"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3" name="object 63"/>
          <p:cNvSpPr/>
          <p:nvPr/>
        </p:nvSpPr>
        <p:spPr>
          <a:xfrm>
            <a:off x="6749511" y="4887607"/>
            <a:ext cx="100965" cy="304800"/>
          </a:xfrm>
          <a:custGeom>
            <a:avLst/>
            <a:gdLst/>
            <a:ahLst/>
            <a:cxnLst/>
            <a:rect l="l" t="t" r="r" b="b"/>
            <a:pathLst>
              <a:path w="100965" h="304800">
                <a:moveTo>
                  <a:pt x="100834" y="0"/>
                </a:moveTo>
                <a:lnTo>
                  <a:pt x="0" y="0"/>
                </a:lnTo>
                <a:lnTo>
                  <a:pt x="0" y="304800"/>
                </a:lnTo>
                <a:lnTo>
                  <a:pt x="100834" y="304800"/>
                </a:lnTo>
                <a:lnTo>
                  <a:pt x="100834" y="0"/>
                </a:lnTo>
                <a:close/>
              </a:path>
            </a:pathLst>
          </a:custGeom>
          <a:solidFill>
            <a:srgbClr val="FFFFFF"/>
          </a:solidFill>
        </p:spPr>
        <p:txBody>
          <a:bodyPr wrap="square" lIns="0" tIns="0" rIns="0" bIns="0" rtlCol="0"/>
          <a:lstStyle/>
          <a:p/>
        </p:txBody>
      </p:sp>
      <p:sp>
        <p:nvSpPr>
          <p:cNvPr id="64" name="object 64"/>
          <p:cNvSpPr/>
          <p:nvPr/>
        </p:nvSpPr>
        <p:spPr>
          <a:xfrm>
            <a:off x="6749511"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5" name="object 65"/>
          <p:cNvSpPr/>
          <p:nvPr/>
        </p:nvSpPr>
        <p:spPr>
          <a:xfrm>
            <a:off x="6850062"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66" name="object 66"/>
          <p:cNvSpPr/>
          <p:nvPr/>
        </p:nvSpPr>
        <p:spPr>
          <a:xfrm>
            <a:off x="6850062"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67" name="object 67"/>
          <p:cNvSpPr/>
          <p:nvPr/>
        </p:nvSpPr>
        <p:spPr>
          <a:xfrm>
            <a:off x="5840955" y="5040007"/>
            <a:ext cx="779780" cy="0"/>
          </a:xfrm>
          <a:custGeom>
            <a:avLst/>
            <a:gdLst/>
            <a:ahLst/>
            <a:cxnLst/>
            <a:rect l="l" t="t" r="r" b="b"/>
            <a:pathLst>
              <a:path w="779779">
                <a:moveTo>
                  <a:pt x="0" y="0"/>
                </a:moveTo>
                <a:lnTo>
                  <a:pt x="779462" y="0"/>
                </a:lnTo>
              </a:path>
            </a:pathLst>
          </a:custGeom>
          <a:ln w="28574">
            <a:solidFill>
              <a:srgbClr val="000000"/>
            </a:solidFill>
          </a:ln>
        </p:spPr>
        <p:txBody>
          <a:bodyPr wrap="square" lIns="0" tIns="0" rIns="0" bIns="0" rtlCol="0"/>
          <a:lstStyle/>
          <a:p/>
        </p:txBody>
      </p:sp>
      <p:sp>
        <p:nvSpPr>
          <p:cNvPr id="68" name="object 68"/>
          <p:cNvSpPr/>
          <p:nvPr/>
        </p:nvSpPr>
        <p:spPr>
          <a:xfrm>
            <a:off x="6563268" y="499714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69" name="object 69"/>
          <p:cNvSpPr/>
          <p:nvPr/>
        </p:nvSpPr>
        <p:spPr>
          <a:xfrm>
            <a:off x="2495324" y="4779573"/>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70" name="object 70"/>
          <p:cNvSpPr/>
          <p:nvPr/>
        </p:nvSpPr>
        <p:spPr>
          <a:xfrm>
            <a:off x="2601686" y="47367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71" name="object 71"/>
          <p:cNvSpPr/>
          <p:nvPr/>
        </p:nvSpPr>
        <p:spPr>
          <a:xfrm>
            <a:off x="2499942" y="4258702"/>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72" name="object 72"/>
          <p:cNvSpPr/>
          <p:nvPr/>
        </p:nvSpPr>
        <p:spPr>
          <a:xfrm>
            <a:off x="2606305" y="4215839"/>
            <a:ext cx="85725" cy="85725"/>
          </a:xfrm>
          <a:custGeom>
            <a:avLst/>
            <a:gdLst/>
            <a:ahLst/>
            <a:cxnLst/>
            <a:rect l="l" t="t" r="r" b="b"/>
            <a:pathLst>
              <a:path w="85725" h="85725">
                <a:moveTo>
                  <a:pt x="0" y="0"/>
                </a:moveTo>
                <a:lnTo>
                  <a:pt x="0" y="85724"/>
                </a:lnTo>
                <a:lnTo>
                  <a:pt x="85725" y="42862"/>
                </a:lnTo>
                <a:lnTo>
                  <a:pt x="0" y="0"/>
                </a:lnTo>
                <a:close/>
              </a:path>
            </a:pathLst>
          </a:custGeom>
          <a:solidFill>
            <a:srgbClr val="000000"/>
          </a:solidFill>
        </p:spPr>
        <p:txBody>
          <a:bodyPr wrap="square" lIns="0" tIns="0" rIns="0" bIns="0" rtlCol="0"/>
          <a:lstStyle/>
          <a:p/>
        </p:txBody>
      </p:sp>
      <p:sp>
        <p:nvSpPr>
          <p:cNvPr id="73" name="object 73"/>
          <p:cNvSpPr/>
          <p:nvPr/>
        </p:nvSpPr>
        <p:spPr>
          <a:xfrm>
            <a:off x="6950898" y="5040007"/>
            <a:ext cx="243204" cy="0"/>
          </a:xfrm>
          <a:custGeom>
            <a:avLst/>
            <a:gdLst/>
            <a:ahLst/>
            <a:cxnLst/>
            <a:rect l="l" t="t" r="r" b="b"/>
            <a:pathLst>
              <a:path w="243204">
                <a:moveTo>
                  <a:pt x="0" y="0"/>
                </a:moveTo>
                <a:lnTo>
                  <a:pt x="242887" y="0"/>
                </a:lnTo>
              </a:path>
            </a:pathLst>
          </a:custGeom>
          <a:ln w="28574">
            <a:solidFill>
              <a:srgbClr val="000000"/>
            </a:solidFill>
          </a:ln>
        </p:spPr>
        <p:txBody>
          <a:bodyPr wrap="square" lIns="0" tIns="0" rIns="0" bIns="0" rtlCol="0"/>
          <a:lstStyle/>
          <a:p/>
        </p:txBody>
      </p:sp>
      <p:sp>
        <p:nvSpPr>
          <p:cNvPr id="74" name="object 74"/>
          <p:cNvSpPr/>
          <p:nvPr/>
        </p:nvSpPr>
        <p:spPr>
          <a:xfrm>
            <a:off x="7136635" y="499714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75" name="object 75"/>
          <p:cNvSpPr/>
          <p:nvPr/>
        </p:nvSpPr>
        <p:spPr>
          <a:xfrm>
            <a:off x="7237145" y="4896835"/>
            <a:ext cx="561340" cy="281940"/>
          </a:xfrm>
          <a:custGeom>
            <a:avLst/>
            <a:gdLst/>
            <a:ahLst/>
            <a:cxnLst/>
            <a:rect l="l" t="t" r="r" b="b"/>
            <a:pathLst>
              <a:path w="561340" h="281939">
                <a:moveTo>
                  <a:pt x="560830" y="0"/>
                </a:moveTo>
                <a:lnTo>
                  <a:pt x="0" y="0"/>
                </a:lnTo>
                <a:lnTo>
                  <a:pt x="0" y="281940"/>
                </a:lnTo>
                <a:lnTo>
                  <a:pt x="560830" y="281940"/>
                </a:lnTo>
                <a:lnTo>
                  <a:pt x="560830" y="0"/>
                </a:lnTo>
                <a:close/>
              </a:path>
            </a:pathLst>
          </a:custGeom>
          <a:solidFill>
            <a:srgbClr val="CD665F"/>
          </a:solidFill>
        </p:spPr>
        <p:txBody>
          <a:bodyPr wrap="square" lIns="0" tIns="0" rIns="0" bIns="0" rtlCol="0"/>
          <a:lstStyle/>
          <a:p/>
        </p:txBody>
      </p:sp>
      <p:sp>
        <p:nvSpPr>
          <p:cNvPr id="76" name="object 76"/>
          <p:cNvSpPr/>
          <p:nvPr/>
        </p:nvSpPr>
        <p:spPr>
          <a:xfrm>
            <a:off x="7237145" y="4896835"/>
            <a:ext cx="561340" cy="281940"/>
          </a:xfrm>
          <a:custGeom>
            <a:avLst/>
            <a:gdLst/>
            <a:ahLst/>
            <a:cxnLst/>
            <a:rect l="l" t="t" r="r" b="b"/>
            <a:pathLst>
              <a:path w="561340" h="281939">
                <a:moveTo>
                  <a:pt x="0" y="0"/>
                </a:moveTo>
                <a:lnTo>
                  <a:pt x="560830" y="0"/>
                </a:lnTo>
                <a:lnTo>
                  <a:pt x="560830" y="281939"/>
                </a:lnTo>
                <a:lnTo>
                  <a:pt x="0" y="281939"/>
                </a:lnTo>
                <a:lnTo>
                  <a:pt x="0" y="0"/>
                </a:lnTo>
                <a:close/>
              </a:path>
            </a:pathLst>
          </a:custGeom>
          <a:ln w="38099">
            <a:solidFill>
              <a:srgbClr val="000000"/>
            </a:solidFill>
          </a:ln>
        </p:spPr>
        <p:txBody>
          <a:bodyPr wrap="square" lIns="0" tIns="0" rIns="0" bIns="0" rtlCol="0"/>
          <a:lstStyle/>
          <a:p/>
        </p:txBody>
      </p:sp>
      <p:sp>
        <p:nvSpPr>
          <p:cNvPr id="77" name="object 77"/>
          <p:cNvSpPr/>
          <p:nvPr/>
        </p:nvSpPr>
        <p:spPr>
          <a:xfrm>
            <a:off x="7517562" y="4896835"/>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78" name="object 78"/>
          <p:cNvSpPr txBox="1"/>
          <p:nvPr/>
        </p:nvSpPr>
        <p:spPr>
          <a:xfrm>
            <a:off x="7304954" y="4885184"/>
            <a:ext cx="429259" cy="299720"/>
          </a:xfrm>
          <a:prstGeom prst="rect">
            <a:avLst/>
          </a:prstGeom>
        </p:spPr>
        <p:txBody>
          <a:bodyPr vert="horz" wrap="square" lIns="0" tIns="12700" rIns="0" bIns="0" rtlCol="0">
            <a:spAutoFit/>
          </a:bodyPr>
          <a:lstStyle/>
          <a:p>
            <a:pPr marL="12700">
              <a:lnSpc>
                <a:spcPct val="100000"/>
              </a:lnSpc>
              <a:spcBef>
                <a:spcPts val="100"/>
              </a:spcBef>
              <a:tabLst>
                <a:tab pos="288925" algn="l"/>
              </a:tabLst>
            </a:pPr>
            <a:r>
              <a:rPr sz="1800" dirty="0">
                <a:solidFill>
                  <a:srgbClr val="FFFFFF"/>
                </a:solidFill>
                <a:latin typeface="Arial" panose="020B0604020202020204"/>
                <a:cs typeface="Arial" panose="020B0604020202020204"/>
              </a:rPr>
              <a:t>b	a</a:t>
            </a:r>
            <a:endParaRPr sz="1800">
              <a:latin typeface="Arial" panose="020B0604020202020204"/>
              <a:cs typeface="Arial" panose="020B0604020202020204"/>
            </a:endParaRPr>
          </a:p>
        </p:txBody>
      </p:sp>
      <p:sp>
        <p:nvSpPr>
          <p:cNvPr id="79" name="object 79"/>
          <p:cNvSpPr txBox="1"/>
          <p:nvPr/>
        </p:nvSpPr>
        <p:spPr>
          <a:xfrm>
            <a:off x="1943691" y="1444289"/>
            <a:ext cx="589915"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Arial" panose="020B0604020202020204"/>
                <a:cs typeface="Arial" panose="020B0604020202020204"/>
              </a:rPr>
              <a:t>F</a:t>
            </a:r>
            <a:r>
              <a:rPr sz="2000" dirty="0">
                <a:latin typeface="Arial" panose="020B0604020202020204"/>
                <a:cs typeface="Arial" panose="020B0604020202020204"/>
              </a:rPr>
              <a:t>il</a:t>
            </a:r>
            <a:r>
              <a:rPr sz="2000" spc="-5" dirty="0">
                <a:latin typeface="Arial" panose="020B0604020202020204"/>
                <a:cs typeface="Arial" panose="020B0604020202020204"/>
              </a:rPr>
              <a:t>t</a:t>
            </a:r>
            <a:r>
              <a:rPr sz="2000" dirty="0">
                <a:latin typeface="Arial" panose="020B0604020202020204"/>
                <a:cs typeface="Arial" panose="020B0604020202020204"/>
              </a:rPr>
              <a:t>er</a:t>
            </a:r>
            <a:endParaRPr sz="2000">
              <a:latin typeface="Arial" panose="020B0604020202020204"/>
              <a:cs typeface="Arial" panose="020B0604020202020204"/>
            </a:endParaRPr>
          </a:p>
        </p:txBody>
      </p:sp>
      <p:sp>
        <p:nvSpPr>
          <p:cNvPr id="80" name="object 80"/>
          <p:cNvSpPr/>
          <p:nvPr/>
        </p:nvSpPr>
        <p:spPr>
          <a:xfrm>
            <a:off x="3018784" y="5040006"/>
            <a:ext cx="3070225" cy="593725"/>
          </a:xfrm>
          <a:custGeom>
            <a:avLst/>
            <a:gdLst/>
            <a:ahLst/>
            <a:cxnLst/>
            <a:rect l="l" t="t" r="r" b="b"/>
            <a:pathLst>
              <a:path w="3070225" h="593725">
                <a:moveTo>
                  <a:pt x="3069718" y="0"/>
                </a:moveTo>
                <a:lnTo>
                  <a:pt x="3069718" y="593622"/>
                </a:lnTo>
                <a:lnTo>
                  <a:pt x="0" y="593622"/>
                </a:lnTo>
                <a:lnTo>
                  <a:pt x="0" y="261410"/>
                </a:lnTo>
                <a:lnTo>
                  <a:pt x="200021" y="261410"/>
                </a:lnTo>
              </a:path>
            </a:pathLst>
          </a:custGeom>
          <a:ln w="28574">
            <a:solidFill>
              <a:srgbClr val="000000"/>
            </a:solidFill>
          </a:ln>
        </p:spPr>
        <p:txBody>
          <a:bodyPr wrap="square" lIns="0" tIns="0" rIns="0" bIns="0" rtlCol="0"/>
          <a:lstStyle/>
          <a:p/>
        </p:txBody>
      </p:sp>
      <p:sp>
        <p:nvSpPr>
          <p:cNvPr id="81" name="object 81"/>
          <p:cNvSpPr/>
          <p:nvPr/>
        </p:nvSpPr>
        <p:spPr>
          <a:xfrm>
            <a:off x="6045640" y="4997143"/>
            <a:ext cx="85725" cy="85725"/>
          </a:xfrm>
          <a:prstGeom prst="rect">
            <a:avLst/>
          </a:prstGeom>
          <a:blipFill>
            <a:blip r:embed="rId3" cstate="print"/>
            <a:stretch>
              <a:fillRect/>
            </a:stretch>
          </a:blipFill>
        </p:spPr>
        <p:txBody>
          <a:bodyPr wrap="square" lIns="0" tIns="0" rIns="0" bIns="0" rtlCol="0"/>
          <a:lstStyle/>
          <a:p/>
        </p:txBody>
      </p:sp>
      <p:sp>
        <p:nvSpPr>
          <p:cNvPr id="82" name="object 82"/>
          <p:cNvSpPr/>
          <p:nvPr/>
        </p:nvSpPr>
        <p:spPr>
          <a:xfrm>
            <a:off x="3161657" y="5258554"/>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83" name="object 83"/>
          <p:cNvSpPr/>
          <p:nvPr/>
        </p:nvSpPr>
        <p:spPr>
          <a:xfrm>
            <a:off x="1729046" y="1741516"/>
            <a:ext cx="1022465" cy="1022465"/>
          </a:xfrm>
          <a:prstGeom prst="rect">
            <a:avLst/>
          </a:prstGeom>
          <a:blipFill>
            <a:blip r:embed="rId4" cstate="print"/>
            <a:stretch>
              <a:fillRect/>
            </a:stretch>
          </a:blipFill>
        </p:spPr>
        <p:txBody>
          <a:bodyPr wrap="square" lIns="0" tIns="0" rIns="0" bIns="0" rtlCol="0"/>
          <a:lstStyle/>
          <a:p/>
        </p:txBody>
      </p:sp>
      <p:graphicFrame>
        <p:nvGraphicFramePr>
          <p:cNvPr id="84" name="object 84"/>
          <p:cNvGraphicFramePr>
            <a:graphicFrameLocks noGrp="1"/>
          </p:cNvGraphicFramePr>
          <p:nvPr/>
        </p:nvGraphicFramePr>
        <p:xfrm>
          <a:off x="1794911" y="1809785"/>
          <a:ext cx="917575" cy="876300"/>
        </p:xfrm>
        <a:graphic>
          <a:graphicData uri="http://schemas.openxmlformats.org/drawingml/2006/table">
            <a:tbl>
              <a:tblPr firstRow="1" bandRow="1">
                <a:tableStyleId>{2D5ABB26-0587-4C30-8999-92F81FD0307C}</a:tableStyleId>
              </a:tblPr>
              <a:tblGrid>
                <a:gridCol w="281940"/>
                <a:gridCol w="280035"/>
                <a:gridCol w="278130"/>
              </a:tblGrid>
              <a:tr h="281939">
                <a:tc>
                  <a:txBody>
                    <a:bodyPr/>
                    <a:lstStyle/>
                    <a:p>
                      <a:pPr marL="84455">
                        <a:lnSpc>
                          <a:spcPts val="2110"/>
                        </a:lnSpc>
                        <a:spcBef>
                          <a:spcPts val="5"/>
                        </a:spcBef>
                      </a:pPr>
                      <a:r>
                        <a:rPr sz="1800" dirty="0">
                          <a:solidFill>
                            <a:srgbClr val="FFFFFF"/>
                          </a:solidFill>
                          <a:latin typeface="Arial" panose="020B0604020202020204"/>
                          <a:cs typeface="Arial" panose="020B0604020202020204"/>
                        </a:rPr>
                        <a:t>a</a:t>
                      </a:r>
                      <a:endParaRPr sz="1800">
                        <a:latin typeface="Arial" panose="020B0604020202020204"/>
                        <a:cs typeface="Arial" panose="020B0604020202020204"/>
                      </a:endParaRPr>
                    </a:p>
                  </a:txBody>
                  <a:tcPr marL="0" marR="0" marT="635" marB="0">
                    <a:lnL w="53975">
                      <a:solidFill>
                        <a:srgbClr val="FF26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8EA558"/>
                    </a:solidFill>
                  </a:tcPr>
                </a:tc>
                <a:tc>
                  <a:txBody>
                    <a:bodyPr/>
                    <a:lstStyle/>
                    <a:p>
                      <a:pPr marL="80010">
                        <a:lnSpc>
                          <a:spcPts val="2110"/>
                        </a:lnSpc>
                        <a:spcBef>
                          <a:spcPts val="5"/>
                        </a:spcBef>
                      </a:pPr>
                      <a:r>
                        <a:rPr sz="1800" dirty="0">
                          <a:solidFill>
                            <a:srgbClr val="FFFFFF"/>
                          </a:solidFill>
                          <a:latin typeface="Arial" panose="020B0604020202020204"/>
                          <a:cs typeface="Arial" panose="020B0604020202020204"/>
                        </a:rPr>
                        <a:t>b</a:t>
                      </a:r>
                      <a:endParaRPr sz="1800">
                        <a:latin typeface="Arial" panose="020B0604020202020204"/>
                        <a:cs typeface="Arial" panose="020B0604020202020204"/>
                      </a:endParaRPr>
                    </a:p>
                  </a:txBody>
                  <a:tcPr marL="0" marR="0" marT="635" marB="0">
                    <a:lnL w="28575">
                      <a:solidFill>
                        <a:srgbClr val="000000"/>
                      </a:solidFill>
                      <a:prstDash val="solid"/>
                    </a:lnL>
                    <a:lnR w="28575">
                      <a:solidFill>
                        <a:srgbClr val="000000"/>
                      </a:solidFill>
                      <a:prstDash val="solid"/>
                    </a:lnR>
                    <a:lnT w="53975">
                      <a:solidFill>
                        <a:srgbClr val="FF2600"/>
                      </a:solidFill>
                      <a:prstDash val="solid"/>
                    </a:lnT>
                    <a:lnB w="53975">
                      <a:solidFill>
                        <a:srgbClr val="FF2600"/>
                      </a:solidFill>
                      <a:prstDash val="solid"/>
                    </a:lnB>
                    <a:solidFill>
                      <a:srgbClr val="8EA558"/>
                    </a:solidFill>
                  </a:tcPr>
                </a:tc>
                <a:tc>
                  <a:txBody>
                    <a:bodyPr/>
                    <a:lstStyle/>
                    <a:p>
                      <a:pPr marL="82550">
                        <a:lnSpc>
                          <a:spcPts val="2110"/>
                        </a:lnSpc>
                        <a:spcBef>
                          <a:spcPts val="5"/>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a:txBody>
                  <a:tcPr marL="0" marR="0" marT="635" marB="0">
                    <a:lnL w="28575">
                      <a:solidFill>
                        <a:srgbClr val="000000"/>
                      </a:solidFill>
                      <a:prstDash val="solid"/>
                    </a:lnL>
                    <a:lnR w="53975">
                      <a:solidFill>
                        <a:srgbClr val="FF2600"/>
                      </a:solidFill>
                      <a:prstDash val="solid"/>
                    </a:lnR>
                    <a:lnT w="53975">
                      <a:solidFill>
                        <a:srgbClr val="FF2600"/>
                      </a:solidFill>
                      <a:prstDash val="solid"/>
                    </a:lnT>
                    <a:lnB w="53975">
                      <a:solidFill>
                        <a:srgbClr val="FF2600"/>
                      </a:solidFill>
                      <a:prstDash val="solid"/>
                    </a:lnB>
                    <a:solidFill>
                      <a:srgbClr val="8EA558"/>
                    </a:solidFill>
                  </a:tcPr>
                </a:tc>
              </a:tr>
              <a:tr h="276860">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FF2600"/>
                      </a:solidFill>
                      <a:prstDash val="solid"/>
                    </a:lnT>
                    <a:lnB w="28575">
                      <a:solidFill>
                        <a:srgbClr val="000000"/>
                      </a:solidFill>
                      <a:prstDash val="solid"/>
                    </a:lnB>
                    <a:solidFill>
                      <a:srgbClr val="DEE8C9">
                        <a:alpha val="85099"/>
                      </a:srgbClr>
                    </a:solidFill>
                  </a:tcPr>
                </a:tc>
              </a:tr>
              <a:tr h="279399">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c>
                  <a:txBody>
                    <a:bodyPr/>
                    <a:lstStyle/>
                    <a:p>
                      <a:pPr>
                        <a:lnSpc>
                          <a:spcPct val="100000"/>
                        </a:lnSpc>
                      </a:pPr>
                      <a:endParaRPr sz="17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DEE8C9">
                        <a:alpha val="85099"/>
                      </a:srgbClr>
                    </a:solidFill>
                  </a:tcPr>
                </a:tc>
              </a:tr>
            </a:tbl>
          </a:graphicData>
        </a:graphic>
      </p:graphicFrame>
      <p:sp>
        <p:nvSpPr>
          <p:cNvPr id="85" name="object 85"/>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43</a:t>
            </a:r>
            <a:endParaRPr sz="1200">
              <a:latin typeface="Arial" panose="020B0604020202020204"/>
              <a:cs typeface="Arial" panose="020B060402020202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727481" y="166267"/>
            <a:ext cx="4938395"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1D Row Convolution </a:t>
            </a:r>
            <a:r>
              <a:rPr sz="3600" dirty="0">
                <a:solidFill>
                  <a:srgbClr val="00294D"/>
                </a:solidFill>
                <a:latin typeface="Calibri" panose="020F0502020204030204"/>
                <a:cs typeface="Calibri" panose="020F0502020204030204"/>
              </a:rPr>
              <a:t>in</a:t>
            </a:r>
            <a:r>
              <a:rPr sz="3600" spc="-55" dirty="0">
                <a:solidFill>
                  <a:srgbClr val="00294D"/>
                </a:solidFill>
                <a:latin typeface="Calibri" panose="020F0502020204030204"/>
                <a:cs typeface="Calibri" panose="020F0502020204030204"/>
              </a:rPr>
              <a:t> </a:t>
            </a:r>
            <a:r>
              <a:rPr sz="3600" spc="-5" dirty="0">
                <a:solidFill>
                  <a:srgbClr val="00294D"/>
                </a:solidFill>
                <a:latin typeface="Calibri" panose="020F0502020204030204"/>
                <a:cs typeface="Calibri" panose="020F0502020204030204"/>
              </a:rPr>
              <a:t>PE</a:t>
            </a:r>
            <a:endParaRPr sz="3600">
              <a:latin typeface="Calibri" panose="020F0502020204030204"/>
              <a:cs typeface="Calibri" panose="020F0502020204030204"/>
            </a:endParaRPr>
          </a:p>
        </p:txBody>
      </p:sp>
      <p:sp>
        <p:nvSpPr>
          <p:cNvPr id="8" name="object 8"/>
          <p:cNvSpPr/>
          <p:nvPr/>
        </p:nvSpPr>
        <p:spPr>
          <a:xfrm>
            <a:off x="2321759" y="3532375"/>
            <a:ext cx="4471670" cy="2384425"/>
          </a:xfrm>
          <a:custGeom>
            <a:avLst/>
            <a:gdLst/>
            <a:ahLst/>
            <a:cxnLst/>
            <a:rect l="l" t="t" r="r" b="b"/>
            <a:pathLst>
              <a:path w="4471670" h="2384425">
                <a:moveTo>
                  <a:pt x="4471492" y="0"/>
                </a:moveTo>
                <a:lnTo>
                  <a:pt x="0" y="0"/>
                </a:lnTo>
                <a:lnTo>
                  <a:pt x="0" y="2384065"/>
                </a:lnTo>
                <a:lnTo>
                  <a:pt x="4471492" y="2384065"/>
                </a:lnTo>
                <a:lnTo>
                  <a:pt x="4471492" y="0"/>
                </a:lnTo>
                <a:close/>
              </a:path>
            </a:pathLst>
          </a:custGeom>
          <a:solidFill>
            <a:srgbClr val="F5F5F5"/>
          </a:solidFill>
        </p:spPr>
        <p:txBody>
          <a:bodyPr wrap="square" lIns="0" tIns="0" rIns="0" bIns="0" rtlCol="0"/>
          <a:lstStyle/>
          <a:p/>
        </p:txBody>
      </p:sp>
      <p:sp>
        <p:nvSpPr>
          <p:cNvPr id="9" name="object 9"/>
          <p:cNvSpPr/>
          <p:nvPr/>
        </p:nvSpPr>
        <p:spPr>
          <a:xfrm>
            <a:off x="2321759" y="3532375"/>
            <a:ext cx="4471670" cy="2384425"/>
          </a:xfrm>
          <a:custGeom>
            <a:avLst/>
            <a:gdLst/>
            <a:ahLst/>
            <a:cxnLst/>
            <a:rect l="l" t="t" r="r" b="b"/>
            <a:pathLst>
              <a:path w="4471670" h="2384425">
                <a:moveTo>
                  <a:pt x="0" y="0"/>
                </a:moveTo>
                <a:lnTo>
                  <a:pt x="4471490" y="0"/>
                </a:lnTo>
                <a:lnTo>
                  <a:pt x="4471490" y="2384065"/>
                </a:lnTo>
                <a:lnTo>
                  <a:pt x="0" y="2384065"/>
                </a:lnTo>
                <a:lnTo>
                  <a:pt x="0" y="0"/>
                </a:lnTo>
                <a:close/>
              </a:path>
            </a:pathLst>
          </a:custGeom>
          <a:ln w="44449">
            <a:solidFill>
              <a:srgbClr val="000000"/>
            </a:solidFill>
          </a:ln>
        </p:spPr>
        <p:txBody>
          <a:bodyPr wrap="square" lIns="0" tIns="0" rIns="0" bIns="0" rtlCol="0"/>
          <a:lstStyle/>
          <a:p/>
        </p:txBody>
      </p:sp>
      <p:sp>
        <p:nvSpPr>
          <p:cNvPr id="10" name="object 10"/>
          <p:cNvSpPr/>
          <p:nvPr/>
        </p:nvSpPr>
        <p:spPr>
          <a:xfrm>
            <a:off x="2373980" y="3630409"/>
            <a:ext cx="1562100" cy="2188210"/>
          </a:xfrm>
          <a:custGeom>
            <a:avLst/>
            <a:gdLst/>
            <a:ahLst/>
            <a:cxnLst/>
            <a:rect l="l" t="t" r="r" b="b"/>
            <a:pathLst>
              <a:path w="1562100" h="2188210">
                <a:moveTo>
                  <a:pt x="1561975" y="0"/>
                </a:moveTo>
                <a:lnTo>
                  <a:pt x="0" y="0"/>
                </a:lnTo>
                <a:lnTo>
                  <a:pt x="0" y="2187997"/>
                </a:lnTo>
                <a:lnTo>
                  <a:pt x="1561975" y="2187997"/>
                </a:lnTo>
                <a:lnTo>
                  <a:pt x="1561975" y="0"/>
                </a:lnTo>
                <a:close/>
              </a:path>
            </a:pathLst>
          </a:custGeom>
          <a:solidFill>
            <a:srgbClr val="CBCBCB"/>
          </a:solidFill>
        </p:spPr>
        <p:txBody>
          <a:bodyPr wrap="square" lIns="0" tIns="0" rIns="0" bIns="0" rtlCol="0"/>
          <a:lstStyle/>
          <a:p/>
        </p:txBody>
      </p:sp>
      <p:sp>
        <p:nvSpPr>
          <p:cNvPr id="11" name="object 11"/>
          <p:cNvSpPr/>
          <p:nvPr/>
        </p:nvSpPr>
        <p:spPr>
          <a:xfrm>
            <a:off x="2373980" y="3630409"/>
            <a:ext cx="1562100" cy="2188210"/>
          </a:xfrm>
          <a:custGeom>
            <a:avLst/>
            <a:gdLst/>
            <a:ahLst/>
            <a:cxnLst/>
            <a:rect l="l" t="t" r="r" b="b"/>
            <a:pathLst>
              <a:path w="1562100" h="2188210">
                <a:moveTo>
                  <a:pt x="0" y="0"/>
                </a:moveTo>
                <a:lnTo>
                  <a:pt x="1561974" y="0"/>
                </a:lnTo>
                <a:lnTo>
                  <a:pt x="1561974" y="2187997"/>
                </a:lnTo>
                <a:lnTo>
                  <a:pt x="0" y="2187997"/>
                </a:lnTo>
                <a:lnTo>
                  <a:pt x="0" y="0"/>
                </a:lnTo>
                <a:close/>
              </a:path>
            </a:pathLst>
          </a:custGeom>
          <a:ln w="25399">
            <a:solidFill>
              <a:srgbClr val="000000"/>
            </a:solidFill>
          </a:ln>
        </p:spPr>
        <p:txBody>
          <a:bodyPr wrap="square" lIns="0" tIns="0" rIns="0" bIns="0" rtlCol="0"/>
          <a:lstStyle/>
          <a:p/>
        </p:txBody>
      </p:sp>
      <p:sp>
        <p:nvSpPr>
          <p:cNvPr id="12" name="object 12"/>
          <p:cNvSpPr txBox="1"/>
          <p:nvPr/>
        </p:nvSpPr>
        <p:spPr>
          <a:xfrm>
            <a:off x="6276956" y="3553459"/>
            <a:ext cx="432434"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Arial" panose="020B0604020202020204"/>
                <a:cs typeface="Arial" panose="020B0604020202020204"/>
              </a:rPr>
              <a:t>PE</a:t>
            </a:r>
            <a:endParaRPr sz="2400">
              <a:latin typeface="Arial" panose="020B0604020202020204"/>
              <a:cs typeface="Arial" panose="020B0604020202020204"/>
            </a:endParaRPr>
          </a:p>
        </p:txBody>
      </p:sp>
      <p:sp>
        <p:nvSpPr>
          <p:cNvPr id="13" name="object 13"/>
          <p:cNvSpPr/>
          <p:nvPr/>
        </p:nvSpPr>
        <p:spPr>
          <a:xfrm>
            <a:off x="2700582" y="4118706"/>
            <a:ext cx="841375" cy="281940"/>
          </a:xfrm>
          <a:custGeom>
            <a:avLst/>
            <a:gdLst/>
            <a:ahLst/>
            <a:cxnLst/>
            <a:rect l="l" t="t" r="r" b="b"/>
            <a:pathLst>
              <a:path w="841375" h="281939">
                <a:moveTo>
                  <a:pt x="841246" y="0"/>
                </a:moveTo>
                <a:lnTo>
                  <a:pt x="0" y="0"/>
                </a:lnTo>
                <a:lnTo>
                  <a:pt x="0" y="281940"/>
                </a:lnTo>
                <a:lnTo>
                  <a:pt x="841246" y="281940"/>
                </a:lnTo>
                <a:lnTo>
                  <a:pt x="841246" y="0"/>
                </a:lnTo>
                <a:close/>
              </a:path>
            </a:pathLst>
          </a:custGeom>
          <a:solidFill>
            <a:srgbClr val="8EA558"/>
          </a:solidFill>
        </p:spPr>
        <p:txBody>
          <a:bodyPr wrap="square" lIns="0" tIns="0" rIns="0" bIns="0" rtlCol="0"/>
          <a:lstStyle/>
          <a:p/>
        </p:txBody>
      </p:sp>
      <p:sp>
        <p:nvSpPr>
          <p:cNvPr id="14" name="object 14"/>
          <p:cNvSpPr/>
          <p:nvPr/>
        </p:nvSpPr>
        <p:spPr>
          <a:xfrm>
            <a:off x="2700582" y="4118706"/>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15" name="object 15"/>
          <p:cNvSpPr/>
          <p:nvPr/>
        </p:nvSpPr>
        <p:spPr>
          <a:xfrm>
            <a:off x="3261414" y="4118706"/>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16" name="object 16"/>
          <p:cNvSpPr/>
          <p:nvPr/>
        </p:nvSpPr>
        <p:spPr>
          <a:xfrm>
            <a:off x="2980998" y="4118706"/>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17" name="object 17"/>
          <p:cNvSpPr/>
          <p:nvPr/>
        </p:nvSpPr>
        <p:spPr>
          <a:xfrm>
            <a:off x="2696203" y="4639578"/>
            <a:ext cx="841375" cy="281940"/>
          </a:xfrm>
          <a:custGeom>
            <a:avLst/>
            <a:gdLst/>
            <a:ahLst/>
            <a:cxnLst/>
            <a:rect l="l" t="t" r="r" b="b"/>
            <a:pathLst>
              <a:path w="841375" h="281939">
                <a:moveTo>
                  <a:pt x="841246" y="0"/>
                </a:moveTo>
                <a:lnTo>
                  <a:pt x="0" y="0"/>
                </a:lnTo>
                <a:lnTo>
                  <a:pt x="0" y="281939"/>
                </a:lnTo>
                <a:lnTo>
                  <a:pt x="841246" y="281939"/>
                </a:lnTo>
                <a:lnTo>
                  <a:pt x="841246" y="0"/>
                </a:lnTo>
                <a:close/>
              </a:path>
            </a:pathLst>
          </a:custGeom>
          <a:solidFill>
            <a:srgbClr val="6095C9"/>
          </a:solidFill>
        </p:spPr>
        <p:txBody>
          <a:bodyPr wrap="square" lIns="0" tIns="0" rIns="0" bIns="0" rtlCol="0"/>
          <a:lstStyle/>
          <a:p/>
        </p:txBody>
      </p:sp>
      <p:sp>
        <p:nvSpPr>
          <p:cNvPr id="18" name="object 18"/>
          <p:cNvSpPr/>
          <p:nvPr/>
        </p:nvSpPr>
        <p:spPr>
          <a:xfrm>
            <a:off x="2696203" y="4639578"/>
            <a:ext cx="841375" cy="281940"/>
          </a:xfrm>
          <a:custGeom>
            <a:avLst/>
            <a:gdLst/>
            <a:ahLst/>
            <a:cxnLst/>
            <a:rect l="l" t="t" r="r" b="b"/>
            <a:pathLst>
              <a:path w="841375" h="281939">
                <a:moveTo>
                  <a:pt x="0" y="0"/>
                </a:moveTo>
                <a:lnTo>
                  <a:pt x="841246" y="0"/>
                </a:lnTo>
                <a:lnTo>
                  <a:pt x="841246" y="281939"/>
                </a:lnTo>
                <a:lnTo>
                  <a:pt x="0" y="281939"/>
                </a:lnTo>
                <a:lnTo>
                  <a:pt x="0" y="0"/>
                </a:lnTo>
                <a:close/>
              </a:path>
            </a:pathLst>
          </a:custGeom>
          <a:ln w="38099">
            <a:solidFill>
              <a:srgbClr val="000000"/>
            </a:solidFill>
          </a:ln>
        </p:spPr>
        <p:txBody>
          <a:bodyPr wrap="square" lIns="0" tIns="0" rIns="0" bIns="0" rtlCol="0"/>
          <a:lstStyle/>
          <a:p/>
        </p:txBody>
      </p:sp>
      <p:sp>
        <p:nvSpPr>
          <p:cNvPr id="19" name="object 19"/>
          <p:cNvSpPr/>
          <p:nvPr/>
        </p:nvSpPr>
        <p:spPr>
          <a:xfrm>
            <a:off x="3257035" y="4639578"/>
            <a:ext cx="0" cy="279400"/>
          </a:xfrm>
          <a:custGeom>
            <a:avLst/>
            <a:gdLst/>
            <a:ahLst/>
            <a:cxnLst/>
            <a:rect l="l" t="t" r="r" b="b"/>
            <a:pathLst>
              <a:path h="279400">
                <a:moveTo>
                  <a:pt x="0" y="0"/>
                </a:moveTo>
                <a:lnTo>
                  <a:pt x="1" y="279399"/>
                </a:lnTo>
              </a:path>
            </a:pathLst>
          </a:custGeom>
          <a:ln w="25399">
            <a:solidFill>
              <a:srgbClr val="000000"/>
            </a:solidFill>
          </a:ln>
        </p:spPr>
        <p:txBody>
          <a:bodyPr wrap="square" lIns="0" tIns="0" rIns="0" bIns="0" rtlCol="0"/>
          <a:lstStyle/>
          <a:p/>
        </p:txBody>
      </p:sp>
      <p:sp>
        <p:nvSpPr>
          <p:cNvPr id="20" name="object 20"/>
          <p:cNvSpPr/>
          <p:nvPr/>
        </p:nvSpPr>
        <p:spPr>
          <a:xfrm>
            <a:off x="2976619" y="4639578"/>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21" name="object 21"/>
          <p:cNvSpPr txBox="1"/>
          <p:nvPr/>
        </p:nvSpPr>
        <p:spPr>
          <a:xfrm>
            <a:off x="2642840" y="3463541"/>
            <a:ext cx="1014094" cy="1464310"/>
          </a:xfrm>
          <a:prstGeom prst="rect">
            <a:avLst/>
          </a:prstGeom>
        </p:spPr>
        <p:txBody>
          <a:bodyPr vert="horz" wrap="square" lIns="0" tIns="190500" rIns="0" bIns="0" rtlCol="0">
            <a:spAutoFit/>
          </a:bodyPr>
          <a:lstStyle/>
          <a:p>
            <a:pPr algn="ctr">
              <a:lnSpc>
                <a:spcPct val="100000"/>
              </a:lnSpc>
              <a:spcBef>
                <a:spcPts val="1500"/>
              </a:spcBef>
            </a:pPr>
            <a:r>
              <a:rPr sz="2000" b="1" spc="-5" dirty="0">
                <a:latin typeface="Arial" panose="020B0604020202020204"/>
                <a:cs typeface="Arial" panose="020B0604020202020204"/>
              </a:rPr>
              <a:t>Reg</a:t>
            </a:r>
            <a:r>
              <a:rPr sz="2000" b="1" spc="-80" dirty="0">
                <a:latin typeface="Arial" panose="020B0604020202020204"/>
                <a:cs typeface="Arial" panose="020B0604020202020204"/>
              </a:rPr>
              <a:t> </a:t>
            </a:r>
            <a:r>
              <a:rPr sz="2000" b="1" dirty="0">
                <a:latin typeface="Arial" panose="020B0604020202020204"/>
                <a:cs typeface="Arial" panose="020B0604020202020204"/>
              </a:rPr>
              <a:t>File</a:t>
            </a:r>
            <a:endParaRPr sz="2000">
              <a:latin typeface="Arial" panose="020B0604020202020204"/>
              <a:cs typeface="Arial" panose="020B0604020202020204"/>
            </a:endParaRPr>
          </a:p>
          <a:p>
            <a:pPr marR="36830" algn="ctr">
              <a:lnSpc>
                <a:spcPct val="100000"/>
              </a:lnSpc>
              <a:spcBef>
                <a:spcPts val="1265"/>
              </a:spcBef>
              <a:tabLst>
                <a:tab pos="271145" algn="l"/>
                <a:tab pos="547370" algn="l"/>
              </a:tabLst>
            </a:pPr>
            <a:r>
              <a:rPr sz="1800" dirty="0">
                <a:solidFill>
                  <a:srgbClr val="FFFFFF"/>
                </a:solidFill>
                <a:latin typeface="Arial" panose="020B0604020202020204"/>
                <a:cs typeface="Arial" panose="020B0604020202020204"/>
              </a:rPr>
              <a:t>c	b	a</a:t>
            </a:r>
            <a:endParaRPr sz="1800">
              <a:latin typeface="Arial" panose="020B0604020202020204"/>
              <a:cs typeface="Arial" panose="020B0604020202020204"/>
            </a:endParaRPr>
          </a:p>
          <a:p>
            <a:pPr>
              <a:lnSpc>
                <a:spcPct val="100000"/>
              </a:lnSpc>
              <a:spcBef>
                <a:spcPts val="45"/>
              </a:spcBef>
            </a:pPr>
            <a:endParaRPr sz="1650">
              <a:latin typeface="Arial" panose="020B0604020202020204"/>
              <a:cs typeface="Arial" panose="020B0604020202020204"/>
            </a:endParaRPr>
          </a:p>
          <a:p>
            <a:pPr marL="135890">
              <a:lnSpc>
                <a:spcPct val="100000"/>
              </a:lnSpc>
              <a:tabLst>
                <a:tab pos="414020" algn="l"/>
                <a:tab pos="696595" algn="l"/>
              </a:tabLst>
            </a:pPr>
            <a:r>
              <a:rPr sz="1800" dirty="0">
                <a:solidFill>
                  <a:srgbClr val="FFFFFF"/>
                </a:solidFill>
                <a:latin typeface="Arial" panose="020B0604020202020204"/>
                <a:cs typeface="Arial" panose="020B0604020202020204"/>
              </a:rPr>
              <a:t>e	d	c</a:t>
            </a:r>
            <a:endParaRPr sz="1800">
              <a:latin typeface="Arial" panose="020B0604020202020204"/>
              <a:cs typeface="Arial" panose="020B0604020202020204"/>
            </a:endParaRPr>
          </a:p>
        </p:txBody>
      </p:sp>
      <p:sp>
        <p:nvSpPr>
          <p:cNvPr id="22" name="object 22"/>
          <p:cNvSpPr/>
          <p:nvPr/>
        </p:nvSpPr>
        <p:spPr>
          <a:xfrm>
            <a:off x="3247381" y="5160448"/>
            <a:ext cx="276225" cy="281940"/>
          </a:xfrm>
          <a:custGeom>
            <a:avLst/>
            <a:gdLst/>
            <a:ahLst/>
            <a:cxnLst/>
            <a:rect l="l" t="t" r="r" b="b"/>
            <a:pathLst>
              <a:path w="276225" h="281939">
                <a:moveTo>
                  <a:pt x="276080" y="0"/>
                </a:moveTo>
                <a:lnTo>
                  <a:pt x="0" y="0"/>
                </a:lnTo>
                <a:lnTo>
                  <a:pt x="0" y="281940"/>
                </a:lnTo>
                <a:lnTo>
                  <a:pt x="276080" y="281940"/>
                </a:lnTo>
                <a:lnTo>
                  <a:pt x="276080" y="0"/>
                </a:lnTo>
                <a:close/>
              </a:path>
            </a:pathLst>
          </a:custGeom>
          <a:solidFill>
            <a:srgbClr val="CD665F"/>
          </a:solidFill>
        </p:spPr>
        <p:txBody>
          <a:bodyPr wrap="square" lIns="0" tIns="0" rIns="0" bIns="0" rtlCol="0"/>
          <a:lstStyle/>
          <a:p/>
        </p:txBody>
      </p:sp>
      <p:sp>
        <p:nvSpPr>
          <p:cNvPr id="23" name="object 23"/>
          <p:cNvSpPr/>
          <p:nvPr/>
        </p:nvSpPr>
        <p:spPr>
          <a:xfrm>
            <a:off x="3247381" y="5160448"/>
            <a:ext cx="276225" cy="281940"/>
          </a:xfrm>
          <a:custGeom>
            <a:avLst/>
            <a:gdLst/>
            <a:ahLst/>
            <a:cxnLst/>
            <a:rect l="l" t="t" r="r" b="b"/>
            <a:pathLst>
              <a:path w="276225" h="281939">
                <a:moveTo>
                  <a:pt x="0" y="0"/>
                </a:moveTo>
                <a:lnTo>
                  <a:pt x="276080" y="0"/>
                </a:lnTo>
                <a:lnTo>
                  <a:pt x="276080" y="281939"/>
                </a:lnTo>
                <a:lnTo>
                  <a:pt x="0" y="281939"/>
                </a:lnTo>
                <a:lnTo>
                  <a:pt x="0" y="0"/>
                </a:lnTo>
                <a:close/>
              </a:path>
            </a:pathLst>
          </a:custGeom>
          <a:ln w="38099">
            <a:solidFill>
              <a:srgbClr val="000000"/>
            </a:solidFill>
          </a:ln>
        </p:spPr>
        <p:txBody>
          <a:bodyPr wrap="square" lIns="0" tIns="0" rIns="0" bIns="0" rtlCol="0"/>
          <a:lstStyle/>
          <a:p/>
        </p:txBody>
      </p:sp>
      <p:sp>
        <p:nvSpPr>
          <p:cNvPr id="24" name="object 24"/>
          <p:cNvSpPr txBox="1"/>
          <p:nvPr/>
        </p:nvSpPr>
        <p:spPr>
          <a:xfrm>
            <a:off x="3313132" y="5148797"/>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Arial" panose="020B0604020202020204"/>
                <a:cs typeface="Arial" panose="020B0604020202020204"/>
              </a:rPr>
              <a:t>c</a:t>
            </a:r>
            <a:endParaRPr sz="1800">
              <a:latin typeface="Arial" panose="020B0604020202020204"/>
              <a:cs typeface="Arial" panose="020B0604020202020204"/>
            </a:endParaRPr>
          </a:p>
        </p:txBody>
      </p:sp>
      <p:sp>
        <p:nvSpPr>
          <p:cNvPr id="25" name="object 25"/>
          <p:cNvSpPr/>
          <p:nvPr/>
        </p:nvSpPr>
        <p:spPr>
          <a:xfrm>
            <a:off x="4851660" y="429053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26" name="object 26"/>
          <p:cNvSpPr/>
          <p:nvPr/>
        </p:nvSpPr>
        <p:spPr>
          <a:xfrm>
            <a:off x="4918614" y="4357492"/>
            <a:ext cx="323850" cy="323850"/>
          </a:xfrm>
          <a:custGeom>
            <a:avLst/>
            <a:gdLst/>
            <a:ahLst/>
            <a:cxnLst/>
            <a:rect l="l" t="t" r="r" b="b"/>
            <a:pathLst>
              <a:path w="323850" h="323850">
                <a:moveTo>
                  <a:pt x="0" y="0"/>
                </a:moveTo>
                <a:lnTo>
                  <a:pt x="323289" y="323289"/>
                </a:lnTo>
              </a:path>
            </a:pathLst>
          </a:custGeom>
          <a:ln w="38099">
            <a:solidFill>
              <a:srgbClr val="000000"/>
            </a:solidFill>
          </a:ln>
        </p:spPr>
        <p:txBody>
          <a:bodyPr wrap="square" lIns="0" tIns="0" rIns="0" bIns="0" rtlCol="0"/>
          <a:lstStyle/>
          <a:p/>
        </p:txBody>
      </p:sp>
      <p:sp>
        <p:nvSpPr>
          <p:cNvPr id="27" name="object 27"/>
          <p:cNvSpPr/>
          <p:nvPr/>
        </p:nvSpPr>
        <p:spPr>
          <a:xfrm>
            <a:off x="4918614" y="4357492"/>
            <a:ext cx="323850" cy="323850"/>
          </a:xfrm>
          <a:custGeom>
            <a:avLst/>
            <a:gdLst/>
            <a:ahLst/>
            <a:cxnLst/>
            <a:rect l="l" t="t" r="r" b="b"/>
            <a:pathLst>
              <a:path w="323850" h="323850">
                <a:moveTo>
                  <a:pt x="323289" y="0"/>
                </a:moveTo>
                <a:lnTo>
                  <a:pt x="0" y="323289"/>
                </a:lnTo>
              </a:path>
            </a:pathLst>
          </a:custGeom>
          <a:ln w="38099">
            <a:solidFill>
              <a:srgbClr val="000000"/>
            </a:solidFill>
          </a:ln>
        </p:spPr>
        <p:txBody>
          <a:bodyPr wrap="square" lIns="0" tIns="0" rIns="0" bIns="0" rtlCol="0"/>
          <a:lstStyle/>
          <a:p/>
        </p:txBody>
      </p:sp>
      <p:sp>
        <p:nvSpPr>
          <p:cNvPr id="28" name="object 28"/>
          <p:cNvSpPr/>
          <p:nvPr/>
        </p:nvSpPr>
        <p:spPr>
          <a:xfrm>
            <a:off x="4851660" y="4290537"/>
            <a:ext cx="457200" cy="457200"/>
          </a:xfrm>
          <a:custGeom>
            <a:avLst/>
            <a:gdLst/>
            <a:ahLst/>
            <a:cxnLst/>
            <a:rect l="l" t="t" r="r" b="b"/>
            <a:pathLst>
              <a:path w="457200" h="457200">
                <a:moveTo>
                  <a:pt x="0" y="228600"/>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600"/>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600"/>
                </a:lnTo>
                <a:close/>
              </a:path>
            </a:pathLst>
          </a:custGeom>
          <a:ln w="38099">
            <a:solidFill>
              <a:srgbClr val="000000"/>
            </a:solidFill>
          </a:ln>
        </p:spPr>
        <p:txBody>
          <a:bodyPr wrap="square" lIns="0" tIns="0" rIns="0" bIns="0" rtlCol="0"/>
          <a:lstStyle/>
          <a:p/>
        </p:txBody>
      </p:sp>
      <p:sp>
        <p:nvSpPr>
          <p:cNvPr id="29" name="object 29"/>
          <p:cNvSpPr/>
          <p:nvPr/>
        </p:nvSpPr>
        <p:spPr>
          <a:xfrm>
            <a:off x="5383755" y="4811407"/>
            <a:ext cx="457200" cy="457200"/>
          </a:xfrm>
          <a:custGeom>
            <a:avLst/>
            <a:gdLst/>
            <a:ahLst/>
            <a:cxnLst/>
            <a:rect l="l" t="t" r="r" b="b"/>
            <a:pathLst>
              <a:path w="457200" h="457200">
                <a:moveTo>
                  <a:pt x="228600" y="0"/>
                </a:moveTo>
                <a:lnTo>
                  <a:pt x="182529" y="4644"/>
                </a:lnTo>
                <a:lnTo>
                  <a:pt x="139618" y="17964"/>
                </a:lnTo>
                <a:lnTo>
                  <a:pt x="100787" y="39041"/>
                </a:lnTo>
                <a:lnTo>
                  <a:pt x="66955" y="66955"/>
                </a:lnTo>
                <a:lnTo>
                  <a:pt x="39041" y="100787"/>
                </a:lnTo>
                <a:lnTo>
                  <a:pt x="17964" y="139618"/>
                </a:lnTo>
                <a:lnTo>
                  <a:pt x="4644" y="182529"/>
                </a:lnTo>
                <a:lnTo>
                  <a:pt x="0" y="228600"/>
                </a:lnTo>
                <a:lnTo>
                  <a:pt x="4644" y="274670"/>
                </a:lnTo>
                <a:lnTo>
                  <a:pt x="17964" y="317581"/>
                </a:lnTo>
                <a:lnTo>
                  <a:pt x="39041" y="356412"/>
                </a:lnTo>
                <a:lnTo>
                  <a:pt x="66955" y="390244"/>
                </a:lnTo>
                <a:lnTo>
                  <a:pt x="100787" y="418158"/>
                </a:lnTo>
                <a:lnTo>
                  <a:pt x="139618" y="439235"/>
                </a:lnTo>
                <a:lnTo>
                  <a:pt x="182529" y="452555"/>
                </a:lnTo>
                <a:lnTo>
                  <a:pt x="228600" y="457200"/>
                </a:lnTo>
                <a:lnTo>
                  <a:pt x="274670" y="452555"/>
                </a:lnTo>
                <a:lnTo>
                  <a:pt x="317581" y="439235"/>
                </a:lnTo>
                <a:lnTo>
                  <a:pt x="356412" y="418158"/>
                </a:lnTo>
                <a:lnTo>
                  <a:pt x="390244" y="390244"/>
                </a:lnTo>
                <a:lnTo>
                  <a:pt x="418158" y="356412"/>
                </a:lnTo>
                <a:lnTo>
                  <a:pt x="439235" y="317581"/>
                </a:lnTo>
                <a:lnTo>
                  <a:pt x="452555" y="274670"/>
                </a:lnTo>
                <a:lnTo>
                  <a:pt x="457200" y="228600"/>
                </a:lnTo>
                <a:lnTo>
                  <a:pt x="452555" y="182529"/>
                </a:lnTo>
                <a:lnTo>
                  <a:pt x="439235" y="139618"/>
                </a:lnTo>
                <a:lnTo>
                  <a:pt x="418158" y="100787"/>
                </a:lnTo>
                <a:lnTo>
                  <a:pt x="390244" y="66955"/>
                </a:lnTo>
                <a:lnTo>
                  <a:pt x="356412" y="39041"/>
                </a:lnTo>
                <a:lnTo>
                  <a:pt x="317581" y="17964"/>
                </a:lnTo>
                <a:lnTo>
                  <a:pt x="274670" y="4644"/>
                </a:lnTo>
                <a:lnTo>
                  <a:pt x="228600" y="0"/>
                </a:lnTo>
                <a:close/>
              </a:path>
            </a:pathLst>
          </a:custGeom>
          <a:solidFill>
            <a:srgbClr val="FFFFFF"/>
          </a:solidFill>
        </p:spPr>
        <p:txBody>
          <a:bodyPr wrap="square" lIns="0" tIns="0" rIns="0" bIns="0" rtlCol="0"/>
          <a:lstStyle/>
          <a:p/>
        </p:txBody>
      </p:sp>
      <p:sp>
        <p:nvSpPr>
          <p:cNvPr id="30" name="object 30"/>
          <p:cNvSpPr/>
          <p:nvPr/>
        </p:nvSpPr>
        <p:spPr>
          <a:xfrm>
            <a:off x="5612356" y="4811407"/>
            <a:ext cx="0" cy="457200"/>
          </a:xfrm>
          <a:custGeom>
            <a:avLst/>
            <a:gdLst/>
            <a:ahLst/>
            <a:cxnLst/>
            <a:rect l="l" t="t" r="r" b="b"/>
            <a:pathLst>
              <a:path h="457200">
                <a:moveTo>
                  <a:pt x="0" y="0"/>
                </a:moveTo>
                <a:lnTo>
                  <a:pt x="0" y="457199"/>
                </a:lnTo>
              </a:path>
            </a:pathLst>
          </a:custGeom>
          <a:ln w="38099">
            <a:solidFill>
              <a:srgbClr val="000000"/>
            </a:solidFill>
          </a:ln>
        </p:spPr>
        <p:txBody>
          <a:bodyPr wrap="square" lIns="0" tIns="0" rIns="0" bIns="0" rtlCol="0"/>
          <a:lstStyle/>
          <a:p/>
        </p:txBody>
      </p:sp>
      <p:sp>
        <p:nvSpPr>
          <p:cNvPr id="31" name="object 31"/>
          <p:cNvSpPr/>
          <p:nvPr/>
        </p:nvSpPr>
        <p:spPr>
          <a:xfrm>
            <a:off x="5383756" y="5040007"/>
            <a:ext cx="457200" cy="0"/>
          </a:xfrm>
          <a:custGeom>
            <a:avLst/>
            <a:gdLst/>
            <a:ahLst/>
            <a:cxnLst/>
            <a:rect l="l" t="t" r="r" b="b"/>
            <a:pathLst>
              <a:path w="457200">
                <a:moveTo>
                  <a:pt x="0" y="0"/>
                </a:moveTo>
                <a:lnTo>
                  <a:pt x="457199" y="0"/>
                </a:lnTo>
              </a:path>
            </a:pathLst>
          </a:custGeom>
          <a:ln w="38099">
            <a:solidFill>
              <a:srgbClr val="000000"/>
            </a:solidFill>
          </a:ln>
        </p:spPr>
        <p:txBody>
          <a:bodyPr wrap="square" lIns="0" tIns="0" rIns="0" bIns="0" rtlCol="0"/>
          <a:lstStyle/>
          <a:p/>
        </p:txBody>
      </p:sp>
      <p:sp>
        <p:nvSpPr>
          <p:cNvPr id="32" name="object 32"/>
          <p:cNvSpPr/>
          <p:nvPr/>
        </p:nvSpPr>
        <p:spPr>
          <a:xfrm>
            <a:off x="5383756" y="4811407"/>
            <a:ext cx="457200" cy="457200"/>
          </a:xfrm>
          <a:custGeom>
            <a:avLst/>
            <a:gdLst/>
            <a:ahLst/>
            <a:cxnLst/>
            <a:rect l="l" t="t" r="r" b="b"/>
            <a:pathLst>
              <a:path w="457200" h="457200">
                <a:moveTo>
                  <a:pt x="0" y="228599"/>
                </a:moveTo>
                <a:lnTo>
                  <a:pt x="4644" y="182529"/>
                </a:lnTo>
                <a:lnTo>
                  <a:pt x="17964" y="139618"/>
                </a:lnTo>
                <a:lnTo>
                  <a:pt x="39041" y="100787"/>
                </a:lnTo>
                <a:lnTo>
                  <a:pt x="66955" y="66955"/>
                </a:lnTo>
                <a:lnTo>
                  <a:pt x="100787" y="39041"/>
                </a:lnTo>
                <a:lnTo>
                  <a:pt x="139618" y="17964"/>
                </a:lnTo>
                <a:lnTo>
                  <a:pt x="182529" y="4644"/>
                </a:lnTo>
                <a:lnTo>
                  <a:pt x="228599" y="0"/>
                </a:lnTo>
                <a:lnTo>
                  <a:pt x="274670" y="4644"/>
                </a:lnTo>
                <a:lnTo>
                  <a:pt x="317581" y="17964"/>
                </a:lnTo>
                <a:lnTo>
                  <a:pt x="356412" y="39041"/>
                </a:lnTo>
                <a:lnTo>
                  <a:pt x="390244" y="66955"/>
                </a:lnTo>
                <a:lnTo>
                  <a:pt x="418158" y="100787"/>
                </a:lnTo>
                <a:lnTo>
                  <a:pt x="439235" y="139618"/>
                </a:lnTo>
                <a:lnTo>
                  <a:pt x="452555" y="182529"/>
                </a:lnTo>
                <a:lnTo>
                  <a:pt x="457199" y="228599"/>
                </a:lnTo>
                <a:lnTo>
                  <a:pt x="452555" y="274670"/>
                </a:lnTo>
                <a:lnTo>
                  <a:pt x="439235" y="317581"/>
                </a:lnTo>
                <a:lnTo>
                  <a:pt x="418158" y="356412"/>
                </a:lnTo>
                <a:lnTo>
                  <a:pt x="390244" y="390244"/>
                </a:lnTo>
                <a:lnTo>
                  <a:pt x="356412" y="418158"/>
                </a:lnTo>
                <a:lnTo>
                  <a:pt x="317581" y="439235"/>
                </a:lnTo>
                <a:lnTo>
                  <a:pt x="274670" y="452555"/>
                </a:lnTo>
                <a:lnTo>
                  <a:pt x="228599" y="457199"/>
                </a:lnTo>
                <a:lnTo>
                  <a:pt x="182529" y="452555"/>
                </a:lnTo>
                <a:lnTo>
                  <a:pt x="139618" y="439235"/>
                </a:lnTo>
                <a:lnTo>
                  <a:pt x="100787" y="418158"/>
                </a:lnTo>
                <a:lnTo>
                  <a:pt x="66955" y="390244"/>
                </a:lnTo>
                <a:lnTo>
                  <a:pt x="39041" y="356412"/>
                </a:lnTo>
                <a:lnTo>
                  <a:pt x="17964" y="317581"/>
                </a:lnTo>
                <a:lnTo>
                  <a:pt x="4644" y="274670"/>
                </a:lnTo>
                <a:lnTo>
                  <a:pt x="0" y="228599"/>
                </a:lnTo>
                <a:close/>
              </a:path>
            </a:pathLst>
          </a:custGeom>
          <a:ln w="38099">
            <a:solidFill>
              <a:srgbClr val="000000"/>
            </a:solidFill>
          </a:ln>
        </p:spPr>
        <p:txBody>
          <a:bodyPr wrap="square" lIns="0" tIns="0" rIns="0" bIns="0" rtlCol="0"/>
          <a:lstStyle/>
          <a:p/>
        </p:txBody>
      </p:sp>
      <p:sp>
        <p:nvSpPr>
          <p:cNvPr id="33" name="object 33"/>
          <p:cNvSpPr/>
          <p:nvPr/>
        </p:nvSpPr>
        <p:spPr>
          <a:xfrm>
            <a:off x="3541829" y="4259677"/>
            <a:ext cx="1289050" cy="151130"/>
          </a:xfrm>
          <a:custGeom>
            <a:avLst/>
            <a:gdLst/>
            <a:ahLst/>
            <a:cxnLst/>
            <a:rect l="l" t="t" r="r" b="b"/>
            <a:pathLst>
              <a:path w="1289050" h="151129">
                <a:moveTo>
                  <a:pt x="0" y="0"/>
                </a:moveTo>
                <a:lnTo>
                  <a:pt x="658812" y="0"/>
                </a:lnTo>
                <a:lnTo>
                  <a:pt x="658812" y="150812"/>
                </a:lnTo>
                <a:lnTo>
                  <a:pt x="1289049" y="150812"/>
                </a:lnTo>
              </a:path>
            </a:pathLst>
          </a:custGeom>
          <a:ln w="28574">
            <a:solidFill>
              <a:srgbClr val="000000"/>
            </a:solidFill>
          </a:ln>
        </p:spPr>
        <p:txBody>
          <a:bodyPr wrap="square" lIns="0" tIns="0" rIns="0" bIns="0" rtlCol="0"/>
          <a:lstStyle/>
          <a:p/>
        </p:txBody>
      </p:sp>
      <p:sp>
        <p:nvSpPr>
          <p:cNvPr id="34" name="object 34"/>
          <p:cNvSpPr/>
          <p:nvPr/>
        </p:nvSpPr>
        <p:spPr>
          <a:xfrm>
            <a:off x="4773729" y="436762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35" name="object 35"/>
          <p:cNvSpPr/>
          <p:nvPr/>
        </p:nvSpPr>
        <p:spPr>
          <a:xfrm>
            <a:off x="3554876" y="4597010"/>
            <a:ext cx="1276350" cy="182880"/>
          </a:xfrm>
          <a:custGeom>
            <a:avLst/>
            <a:gdLst/>
            <a:ahLst/>
            <a:cxnLst/>
            <a:rect l="l" t="t" r="r" b="b"/>
            <a:pathLst>
              <a:path w="1276350" h="182879">
                <a:moveTo>
                  <a:pt x="0" y="182562"/>
                </a:moveTo>
                <a:lnTo>
                  <a:pt x="652462" y="182562"/>
                </a:lnTo>
                <a:lnTo>
                  <a:pt x="652462" y="0"/>
                </a:lnTo>
                <a:lnTo>
                  <a:pt x="1276349" y="0"/>
                </a:lnTo>
              </a:path>
            </a:pathLst>
          </a:custGeom>
          <a:ln w="28574">
            <a:solidFill>
              <a:srgbClr val="000000"/>
            </a:solidFill>
          </a:ln>
        </p:spPr>
        <p:txBody>
          <a:bodyPr wrap="square" lIns="0" tIns="0" rIns="0" bIns="0" rtlCol="0"/>
          <a:lstStyle/>
          <a:p/>
        </p:txBody>
      </p:sp>
      <p:sp>
        <p:nvSpPr>
          <p:cNvPr id="36" name="object 36"/>
          <p:cNvSpPr/>
          <p:nvPr/>
        </p:nvSpPr>
        <p:spPr>
          <a:xfrm>
            <a:off x="4774076" y="4554147"/>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37" name="object 37"/>
          <p:cNvSpPr/>
          <p:nvPr/>
        </p:nvSpPr>
        <p:spPr>
          <a:xfrm>
            <a:off x="5308860" y="4519137"/>
            <a:ext cx="303530" cy="263525"/>
          </a:xfrm>
          <a:custGeom>
            <a:avLst/>
            <a:gdLst/>
            <a:ahLst/>
            <a:cxnLst/>
            <a:rect l="l" t="t" r="r" b="b"/>
            <a:pathLst>
              <a:path w="303529" h="263525">
                <a:moveTo>
                  <a:pt x="0" y="0"/>
                </a:moveTo>
                <a:lnTo>
                  <a:pt x="303212" y="0"/>
                </a:lnTo>
                <a:lnTo>
                  <a:pt x="303212" y="263524"/>
                </a:lnTo>
              </a:path>
            </a:pathLst>
          </a:custGeom>
          <a:ln w="28574">
            <a:solidFill>
              <a:srgbClr val="000000"/>
            </a:solidFill>
          </a:ln>
        </p:spPr>
        <p:txBody>
          <a:bodyPr wrap="square" lIns="0" tIns="0" rIns="0" bIns="0" rtlCol="0"/>
          <a:lstStyle/>
          <a:p/>
        </p:txBody>
      </p:sp>
      <p:sp>
        <p:nvSpPr>
          <p:cNvPr id="38" name="object 38"/>
          <p:cNvSpPr/>
          <p:nvPr/>
        </p:nvSpPr>
        <p:spPr>
          <a:xfrm>
            <a:off x="5569210" y="4725512"/>
            <a:ext cx="85725" cy="85725"/>
          </a:xfrm>
          <a:custGeom>
            <a:avLst/>
            <a:gdLst/>
            <a:ahLst/>
            <a:cxnLst/>
            <a:rect l="l" t="t" r="r" b="b"/>
            <a:pathLst>
              <a:path w="85725" h="85725">
                <a:moveTo>
                  <a:pt x="85725" y="0"/>
                </a:moveTo>
                <a:lnTo>
                  <a:pt x="0" y="0"/>
                </a:lnTo>
                <a:lnTo>
                  <a:pt x="42862" y="85725"/>
                </a:lnTo>
                <a:lnTo>
                  <a:pt x="85725" y="0"/>
                </a:lnTo>
                <a:close/>
              </a:path>
            </a:pathLst>
          </a:custGeom>
          <a:solidFill>
            <a:srgbClr val="000000"/>
          </a:solidFill>
        </p:spPr>
        <p:txBody>
          <a:bodyPr wrap="square" lIns="0" tIns="0" rIns="0" bIns="0" rtlCol="0"/>
          <a:lstStyle/>
          <a:p/>
        </p:txBody>
      </p:sp>
      <p:sp>
        <p:nvSpPr>
          <p:cNvPr id="39" name="object 39"/>
          <p:cNvSpPr/>
          <p:nvPr/>
        </p:nvSpPr>
        <p:spPr>
          <a:xfrm>
            <a:off x="3523461" y="5040274"/>
            <a:ext cx="1831975" cy="261620"/>
          </a:xfrm>
          <a:custGeom>
            <a:avLst/>
            <a:gdLst/>
            <a:ahLst/>
            <a:cxnLst/>
            <a:rect l="l" t="t" r="r" b="b"/>
            <a:pathLst>
              <a:path w="1831975" h="261620">
                <a:moveTo>
                  <a:pt x="0" y="261143"/>
                </a:moveTo>
                <a:lnTo>
                  <a:pt x="930274" y="261143"/>
                </a:lnTo>
                <a:lnTo>
                  <a:pt x="930274" y="0"/>
                </a:lnTo>
                <a:lnTo>
                  <a:pt x="1831974" y="0"/>
                </a:lnTo>
              </a:path>
            </a:pathLst>
          </a:custGeom>
          <a:ln w="28574">
            <a:solidFill>
              <a:srgbClr val="000000"/>
            </a:solidFill>
          </a:ln>
        </p:spPr>
        <p:txBody>
          <a:bodyPr wrap="square" lIns="0" tIns="0" rIns="0" bIns="0" rtlCol="0"/>
          <a:lstStyle/>
          <a:p/>
        </p:txBody>
      </p:sp>
      <p:sp>
        <p:nvSpPr>
          <p:cNvPr id="40" name="object 40"/>
          <p:cNvSpPr/>
          <p:nvPr/>
        </p:nvSpPr>
        <p:spPr>
          <a:xfrm>
            <a:off x="5298286" y="4997412"/>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41" name="object 41"/>
          <p:cNvSpPr/>
          <p:nvPr/>
        </p:nvSpPr>
        <p:spPr>
          <a:xfrm>
            <a:off x="2197722"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42" name="object 42"/>
          <p:cNvSpPr/>
          <p:nvPr/>
        </p:nvSpPr>
        <p:spPr>
          <a:xfrm>
            <a:off x="2298557"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43" name="object 43"/>
          <p:cNvSpPr/>
          <p:nvPr/>
        </p:nvSpPr>
        <p:spPr>
          <a:xfrm>
            <a:off x="2298557"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44" name="object 44"/>
          <p:cNvSpPr/>
          <p:nvPr/>
        </p:nvSpPr>
        <p:spPr>
          <a:xfrm>
            <a:off x="2399108" y="4106303"/>
            <a:ext cx="100965" cy="304800"/>
          </a:xfrm>
          <a:custGeom>
            <a:avLst/>
            <a:gdLst/>
            <a:ahLst/>
            <a:cxnLst/>
            <a:rect l="l" t="t" r="r" b="b"/>
            <a:pathLst>
              <a:path w="100964" h="304800">
                <a:moveTo>
                  <a:pt x="100834" y="0"/>
                </a:moveTo>
                <a:lnTo>
                  <a:pt x="0" y="0"/>
                </a:lnTo>
                <a:lnTo>
                  <a:pt x="0" y="304798"/>
                </a:lnTo>
                <a:lnTo>
                  <a:pt x="100834" y="304798"/>
                </a:lnTo>
                <a:lnTo>
                  <a:pt x="100834" y="0"/>
                </a:lnTo>
                <a:close/>
              </a:path>
            </a:pathLst>
          </a:custGeom>
          <a:solidFill>
            <a:srgbClr val="FFFFFF"/>
          </a:solidFill>
        </p:spPr>
        <p:txBody>
          <a:bodyPr wrap="square" lIns="0" tIns="0" rIns="0" bIns="0" rtlCol="0"/>
          <a:lstStyle/>
          <a:p/>
        </p:txBody>
      </p:sp>
      <p:sp>
        <p:nvSpPr>
          <p:cNvPr id="45" name="object 45"/>
          <p:cNvSpPr/>
          <p:nvPr/>
        </p:nvSpPr>
        <p:spPr>
          <a:xfrm>
            <a:off x="2399108" y="4106303"/>
            <a:ext cx="100965" cy="304800"/>
          </a:xfrm>
          <a:custGeom>
            <a:avLst/>
            <a:gdLst/>
            <a:ahLst/>
            <a:cxnLst/>
            <a:rect l="l" t="t" r="r" b="b"/>
            <a:pathLst>
              <a:path w="100964" h="304800">
                <a:moveTo>
                  <a:pt x="0" y="0"/>
                </a:moveTo>
                <a:lnTo>
                  <a:pt x="100834" y="0"/>
                </a:lnTo>
                <a:lnTo>
                  <a:pt x="100834" y="304798"/>
                </a:lnTo>
                <a:lnTo>
                  <a:pt x="0" y="304798"/>
                </a:lnTo>
                <a:lnTo>
                  <a:pt x="0" y="0"/>
                </a:lnTo>
                <a:close/>
              </a:path>
            </a:pathLst>
          </a:custGeom>
          <a:ln w="25399">
            <a:solidFill>
              <a:srgbClr val="000000"/>
            </a:solidFill>
          </a:ln>
        </p:spPr>
        <p:txBody>
          <a:bodyPr wrap="square" lIns="0" tIns="0" rIns="0" bIns="0" rtlCol="0"/>
          <a:lstStyle/>
          <a:p/>
        </p:txBody>
      </p:sp>
      <p:sp>
        <p:nvSpPr>
          <p:cNvPr id="46" name="object 46"/>
          <p:cNvSpPr/>
          <p:nvPr/>
        </p:nvSpPr>
        <p:spPr>
          <a:xfrm>
            <a:off x="2193103"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47" name="object 47"/>
          <p:cNvSpPr/>
          <p:nvPr/>
        </p:nvSpPr>
        <p:spPr>
          <a:xfrm>
            <a:off x="2293937"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48" name="object 48"/>
          <p:cNvSpPr/>
          <p:nvPr/>
        </p:nvSpPr>
        <p:spPr>
          <a:xfrm>
            <a:off x="2293937"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49" name="object 49"/>
          <p:cNvSpPr/>
          <p:nvPr/>
        </p:nvSpPr>
        <p:spPr>
          <a:xfrm>
            <a:off x="2394488" y="4627173"/>
            <a:ext cx="100965" cy="304800"/>
          </a:xfrm>
          <a:custGeom>
            <a:avLst/>
            <a:gdLst/>
            <a:ahLst/>
            <a:cxnLst/>
            <a:rect l="l" t="t" r="r" b="b"/>
            <a:pathLst>
              <a:path w="100964" h="304800">
                <a:moveTo>
                  <a:pt x="100835" y="0"/>
                </a:moveTo>
                <a:lnTo>
                  <a:pt x="0" y="0"/>
                </a:lnTo>
                <a:lnTo>
                  <a:pt x="0" y="304798"/>
                </a:lnTo>
                <a:lnTo>
                  <a:pt x="100835" y="304798"/>
                </a:lnTo>
                <a:lnTo>
                  <a:pt x="100835" y="0"/>
                </a:lnTo>
                <a:close/>
              </a:path>
            </a:pathLst>
          </a:custGeom>
          <a:solidFill>
            <a:srgbClr val="FFFFFF"/>
          </a:solidFill>
        </p:spPr>
        <p:txBody>
          <a:bodyPr wrap="square" lIns="0" tIns="0" rIns="0" bIns="0" rtlCol="0"/>
          <a:lstStyle/>
          <a:p/>
        </p:txBody>
      </p:sp>
      <p:sp>
        <p:nvSpPr>
          <p:cNvPr id="50" name="object 50"/>
          <p:cNvSpPr/>
          <p:nvPr/>
        </p:nvSpPr>
        <p:spPr>
          <a:xfrm>
            <a:off x="2394488" y="4627174"/>
            <a:ext cx="100965" cy="304800"/>
          </a:xfrm>
          <a:custGeom>
            <a:avLst/>
            <a:gdLst/>
            <a:ahLst/>
            <a:cxnLst/>
            <a:rect l="l" t="t" r="r" b="b"/>
            <a:pathLst>
              <a:path w="100964"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1" name="object 51"/>
          <p:cNvSpPr/>
          <p:nvPr/>
        </p:nvSpPr>
        <p:spPr>
          <a:xfrm>
            <a:off x="6648676"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52" name="object 52"/>
          <p:cNvSpPr/>
          <p:nvPr/>
        </p:nvSpPr>
        <p:spPr>
          <a:xfrm>
            <a:off x="6648675"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3" name="object 53"/>
          <p:cNvSpPr/>
          <p:nvPr/>
        </p:nvSpPr>
        <p:spPr>
          <a:xfrm>
            <a:off x="6749511" y="4887607"/>
            <a:ext cx="100965" cy="304800"/>
          </a:xfrm>
          <a:custGeom>
            <a:avLst/>
            <a:gdLst/>
            <a:ahLst/>
            <a:cxnLst/>
            <a:rect l="l" t="t" r="r" b="b"/>
            <a:pathLst>
              <a:path w="100965" h="304800">
                <a:moveTo>
                  <a:pt x="100834" y="0"/>
                </a:moveTo>
                <a:lnTo>
                  <a:pt x="0" y="0"/>
                </a:lnTo>
                <a:lnTo>
                  <a:pt x="0" y="304800"/>
                </a:lnTo>
                <a:lnTo>
                  <a:pt x="100834" y="304800"/>
                </a:lnTo>
                <a:lnTo>
                  <a:pt x="100834" y="0"/>
                </a:lnTo>
                <a:close/>
              </a:path>
            </a:pathLst>
          </a:custGeom>
          <a:solidFill>
            <a:srgbClr val="FFFFFF"/>
          </a:solidFill>
        </p:spPr>
        <p:txBody>
          <a:bodyPr wrap="square" lIns="0" tIns="0" rIns="0" bIns="0" rtlCol="0"/>
          <a:lstStyle/>
          <a:p/>
        </p:txBody>
      </p:sp>
      <p:sp>
        <p:nvSpPr>
          <p:cNvPr id="54" name="object 54"/>
          <p:cNvSpPr/>
          <p:nvPr/>
        </p:nvSpPr>
        <p:spPr>
          <a:xfrm>
            <a:off x="6749511"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5" name="object 55"/>
          <p:cNvSpPr/>
          <p:nvPr/>
        </p:nvSpPr>
        <p:spPr>
          <a:xfrm>
            <a:off x="6850062" y="4887607"/>
            <a:ext cx="100965" cy="304800"/>
          </a:xfrm>
          <a:custGeom>
            <a:avLst/>
            <a:gdLst/>
            <a:ahLst/>
            <a:cxnLst/>
            <a:rect l="l" t="t" r="r" b="b"/>
            <a:pathLst>
              <a:path w="100965" h="304800">
                <a:moveTo>
                  <a:pt x="100835" y="0"/>
                </a:moveTo>
                <a:lnTo>
                  <a:pt x="0" y="0"/>
                </a:lnTo>
                <a:lnTo>
                  <a:pt x="0" y="304800"/>
                </a:lnTo>
                <a:lnTo>
                  <a:pt x="100835" y="304800"/>
                </a:lnTo>
                <a:lnTo>
                  <a:pt x="100835" y="0"/>
                </a:lnTo>
                <a:close/>
              </a:path>
            </a:pathLst>
          </a:custGeom>
          <a:solidFill>
            <a:srgbClr val="FFFFFF"/>
          </a:solidFill>
        </p:spPr>
        <p:txBody>
          <a:bodyPr wrap="square" lIns="0" tIns="0" rIns="0" bIns="0" rtlCol="0"/>
          <a:lstStyle/>
          <a:p/>
        </p:txBody>
      </p:sp>
      <p:sp>
        <p:nvSpPr>
          <p:cNvPr id="56" name="object 56"/>
          <p:cNvSpPr/>
          <p:nvPr/>
        </p:nvSpPr>
        <p:spPr>
          <a:xfrm>
            <a:off x="6850062" y="4887607"/>
            <a:ext cx="100965" cy="304800"/>
          </a:xfrm>
          <a:custGeom>
            <a:avLst/>
            <a:gdLst/>
            <a:ahLst/>
            <a:cxnLst/>
            <a:rect l="l" t="t" r="r" b="b"/>
            <a:pathLst>
              <a:path w="100965" h="304800">
                <a:moveTo>
                  <a:pt x="0" y="0"/>
                </a:moveTo>
                <a:lnTo>
                  <a:pt x="100834" y="0"/>
                </a:lnTo>
                <a:lnTo>
                  <a:pt x="100834" y="304799"/>
                </a:lnTo>
                <a:lnTo>
                  <a:pt x="0" y="304799"/>
                </a:lnTo>
                <a:lnTo>
                  <a:pt x="0" y="0"/>
                </a:lnTo>
                <a:close/>
              </a:path>
            </a:pathLst>
          </a:custGeom>
          <a:ln w="25399">
            <a:solidFill>
              <a:srgbClr val="000000"/>
            </a:solidFill>
          </a:ln>
        </p:spPr>
        <p:txBody>
          <a:bodyPr wrap="square" lIns="0" tIns="0" rIns="0" bIns="0" rtlCol="0"/>
          <a:lstStyle/>
          <a:p/>
        </p:txBody>
      </p:sp>
      <p:sp>
        <p:nvSpPr>
          <p:cNvPr id="57" name="object 57"/>
          <p:cNvSpPr/>
          <p:nvPr/>
        </p:nvSpPr>
        <p:spPr>
          <a:xfrm>
            <a:off x="5840955" y="5040007"/>
            <a:ext cx="779780" cy="0"/>
          </a:xfrm>
          <a:custGeom>
            <a:avLst/>
            <a:gdLst/>
            <a:ahLst/>
            <a:cxnLst/>
            <a:rect l="l" t="t" r="r" b="b"/>
            <a:pathLst>
              <a:path w="779779">
                <a:moveTo>
                  <a:pt x="0" y="0"/>
                </a:moveTo>
                <a:lnTo>
                  <a:pt x="779462" y="0"/>
                </a:lnTo>
              </a:path>
            </a:pathLst>
          </a:custGeom>
          <a:ln w="28574">
            <a:solidFill>
              <a:srgbClr val="000000"/>
            </a:solidFill>
          </a:ln>
        </p:spPr>
        <p:txBody>
          <a:bodyPr wrap="square" lIns="0" tIns="0" rIns="0" bIns="0" rtlCol="0"/>
          <a:lstStyle/>
          <a:p/>
        </p:txBody>
      </p:sp>
      <p:sp>
        <p:nvSpPr>
          <p:cNvPr id="58" name="object 58"/>
          <p:cNvSpPr/>
          <p:nvPr/>
        </p:nvSpPr>
        <p:spPr>
          <a:xfrm>
            <a:off x="6563268" y="499714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59" name="object 59"/>
          <p:cNvSpPr/>
          <p:nvPr/>
        </p:nvSpPr>
        <p:spPr>
          <a:xfrm>
            <a:off x="2495324" y="4779573"/>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60" name="object 60"/>
          <p:cNvSpPr/>
          <p:nvPr/>
        </p:nvSpPr>
        <p:spPr>
          <a:xfrm>
            <a:off x="2601686" y="4736711"/>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61" name="object 61"/>
          <p:cNvSpPr/>
          <p:nvPr/>
        </p:nvSpPr>
        <p:spPr>
          <a:xfrm>
            <a:off x="2499942" y="4258702"/>
            <a:ext cx="163830" cy="0"/>
          </a:xfrm>
          <a:custGeom>
            <a:avLst/>
            <a:gdLst/>
            <a:ahLst/>
            <a:cxnLst/>
            <a:rect l="l" t="t" r="r" b="b"/>
            <a:pathLst>
              <a:path w="163830">
                <a:moveTo>
                  <a:pt x="0" y="0"/>
                </a:moveTo>
                <a:lnTo>
                  <a:pt x="163512" y="0"/>
                </a:lnTo>
              </a:path>
            </a:pathLst>
          </a:custGeom>
          <a:ln w="28574">
            <a:solidFill>
              <a:srgbClr val="000000"/>
            </a:solidFill>
          </a:ln>
        </p:spPr>
        <p:txBody>
          <a:bodyPr wrap="square" lIns="0" tIns="0" rIns="0" bIns="0" rtlCol="0"/>
          <a:lstStyle/>
          <a:p/>
        </p:txBody>
      </p:sp>
      <p:sp>
        <p:nvSpPr>
          <p:cNvPr id="62" name="object 62"/>
          <p:cNvSpPr/>
          <p:nvPr/>
        </p:nvSpPr>
        <p:spPr>
          <a:xfrm>
            <a:off x="2606305" y="4215839"/>
            <a:ext cx="85725" cy="85725"/>
          </a:xfrm>
          <a:custGeom>
            <a:avLst/>
            <a:gdLst/>
            <a:ahLst/>
            <a:cxnLst/>
            <a:rect l="l" t="t" r="r" b="b"/>
            <a:pathLst>
              <a:path w="85725" h="85725">
                <a:moveTo>
                  <a:pt x="0" y="0"/>
                </a:moveTo>
                <a:lnTo>
                  <a:pt x="0" y="85724"/>
                </a:lnTo>
                <a:lnTo>
                  <a:pt x="85725" y="42862"/>
                </a:lnTo>
                <a:lnTo>
                  <a:pt x="0" y="0"/>
                </a:lnTo>
                <a:close/>
              </a:path>
            </a:pathLst>
          </a:custGeom>
          <a:solidFill>
            <a:srgbClr val="000000"/>
          </a:solidFill>
        </p:spPr>
        <p:txBody>
          <a:bodyPr wrap="square" lIns="0" tIns="0" rIns="0" bIns="0" rtlCol="0"/>
          <a:lstStyle/>
          <a:p/>
        </p:txBody>
      </p:sp>
      <p:sp>
        <p:nvSpPr>
          <p:cNvPr id="63" name="object 63"/>
          <p:cNvSpPr/>
          <p:nvPr/>
        </p:nvSpPr>
        <p:spPr>
          <a:xfrm>
            <a:off x="6950898" y="5040007"/>
            <a:ext cx="243204" cy="0"/>
          </a:xfrm>
          <a:custGeom>
            <a:avLst/>
            <a:gdLst/>
            <a:ahLst/>
            <a:cxnLst/>
            <a:rect l="l" t="t" r="r" b="b"/>
            <a:pathLst>
              <a:path w="243204">
                <a:moveTo>
                  <a:pt x="0" y="0"/>
                </a:moveTo>
                <a:lnTo>
                  <a:pt x="242887" y="0"/>
                </a:lnTo>
              </a:path>
            </a:pathLst>
          </a:custGeom>
          <a:ln w="28574">
            <a:solidFill>
              <a:srgbClr val="000000"/>
            </a:solidFill>
          </a:ln>
        </p:spPr>
        <p:txBody>
          <a:bodyPr wrap="square" lIns="0" tIns="0" rIns="0" bIns="0" rtlCol="0"/>
          <a:lstStyle/>
          <a:p/>
        </p:txBody>
      </p:sp>
      <p:sp>
        <p:nvSpPr>
          <p:cNvPr id="64" name="object 64"/>
          <p:cNvSpPr/>
          <p:nvPr/>
        </p:nvSpPr>
        <p:spPr>
          <a:xfrm>
            <a:off x="7136635" y="4997145"/>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65" name="object 65"/>
          <p:cNvSpPr/>
          <p:nvPr/>
        </p:nvSpPr>
        <p:spPr>
          <a:xfrm>
            <a:off x="7237145" y="4896835"/>
            <a:ext cx="561340" cy="281940"/>
          </a:xfrm>
          <a:custGeom>
            <a:avLst/>
            <a:gdLst/>
            <a:ahLst/>
            <a:cxnLst/>
            <a:rect l="l" t="t" r="r" b="b"/>
            <a:pathLst>
              <a:path w="561340" h="281939">
                <a:moveTo>
                  <a:pt x="560830" y="0"/>
                </a:moveTo>
                <a:lnTo>
                  <a:pt x="0" y="0"/>
                </a:lnTo>
                <a:lnTo>
                  <a:pt x="0" y="281940"/>
                </a:lnTo>
                <a:lnTo>
                  <a:pt x="560830" y="281940"/>
                </a:lnTo>
                <a:lnTo>
                  <a:pt x="560830" y="0"/>
                </a:lnTo>
                <a:close/>
              </a:path>
            </a:pathLst>
          </a:custGeom>
          <a:solidFill>
            <a:srgbClr val="CD665F"/>
          </a:solidFill>
        </p:spPr>
        <p:txBody>
          <a:bodyPr wrap="square" lIns="0" tIns="0" rIns="0" bIns="0" rtlCol="0"/>
          <a:lstStyle/>
          <a:p/>
        </p:txBody>
      </p:sp>
      <p:sp>
        <p:nvSpPr>
          <p:cNvPr id="66" name="object 66"/>
          <p:cNvSpPr/>
          <p:nvPr/>
        </p:nvSpPr>
        <p:spPr>
          <a:xfrm>
            <a:off x="7237145" y="4896835"/>
            <a:ext cx="561340" cy="281940"/>
          </a:xfrm>
          <a:custGeom>
            <a:avLst/>
            <a:gdLst/>
            <a:ahLst/>
            <a:cxnLst/>
            <a:rect l="l" t="t" r="r" b="b"/>
            <a:pathLst>
              <a:path w="561340" h="281939">
                <a:moveTo>
                  <a:pt x="0" y="0"/>
                </a:moveTo>
                <a:lnTo>
                  <a:pt x="560830" y="0"/>
                </a:lnTo>
                <a:lnTo>
                  <a:pt x="560830" y="281939"/>
                </a:lnTo>
                <a:lnTo>
                  <a:pt x="0" y="281939"/>
                </a:lnTo>
                <a:lnTo>
                  <a:pt x="0" y="0"/>
                </a:lnTo>
                <a:close/>
              </a:path>
            </a:pathLst>
          </a:custGeom>
          <a:ln w="38099">
            <a:solidFill>
              <a:srgbClr val="000000"/>
            </a:solidFill>
          </a:ln>
        </p:spPr>
        <p:txBody>
          <a:bodyPr wrap="square" lIns="0" tIns="0" rIns="0" bIns="0" rtlCol="0"/>
          <a:lstStyle/>
          <a:p/>
        </p:txBody>
      </p:sp>
      <p:sp>
        <p:nvSpPr>
          <p:cNvPr id="67" name="object 67"/>
          <p:cNvSpPr/>
          <p:nvPr/>
        </p:nvSpPr>
        <p:spPr>
          <a:xfrm>
            <a:off x="7517562" y="4896835"/>
            <a:ext cx="0" cy="279400"/>
          </a:xfrm>
          <a:custGeom>
            <a:avLst/>
            <a:gdLst/>
            <a:ahLst/>
            <a:cxnLst/>
            <a:rect l="l" t="t" r="r" b="b"/>
            <a:pathLst>
              <a:path h="279400">
                <a:moveTo>
                  <a:pt x="0" y="0"/>
                </a:moveTo>
                <a:lnTo>
                  <a:pt x="0" y="279399"/>
                </a:lnTo>
              </a:path>
            </a:pathLst>
          </a:custGeom>
          <a:ln w="25399">
            <a:solidFill>
              <a:srgbClr val="000000"/>
            </a:solidFill>
          </a:ln>
        </p:spPr>
        <p:txBody>
          <a:bodyPr wrap="square" lIns="0" tIns="0" rIns="0" bIns="0" rtlCol="0"/>
          <a:lstStyle/>
          <a:p/>
        </p:txBody>
      </p:sp>
      <p:sp>
        <p:nvSpPr>
          <p:cNvPr id="68" name="object 68"/>
          <p:cNvSpPr txBox="1"/>
          <p:nvPr/>
        </p:nvSpPr>
        <p:spPr>
          <a:xfrm>
            <a:off x="7304954" y="4885184"/>
            <a:ext cx="429259" cy="299720"/>
          </a:xfrm>
          <a:prstGeom prst="rect">
            <a:avLst/>
          </a:prstGeom>
        </p:spPr>
        <p:txBody>
          <a:bodyPr vert="horz" wrap="square" lIns="0" tIns="12700" rIns="0" bIns="0" rtlCol="0">
            <a:spAutoFit/>
          </a:bodyPr>
          <a:lstStyle/>
          <a:p>
            <a:pPr marL="12700">
              <a:lnSpc>
                <a:spcPct val="100000"/>
              </a:lnSpc>
              <a:spcBef>
                <a:spcPts val="100"/>
              </a:spcBef>
              <a:tabLst>
                <a:tab pos="288925" algn="l"/>
              </a:tabLst>
            </a:pPr>
            <a:r>
              <a:rPr sz="1800" dirty="0">
                <a:solidFill>
                  <a:srgbClr val="FFFFFF"/>
                </a:solidFill>
                <a:latin typeface="Arial" panose="020B0604020202020204"/>
                <a:cs typeface="Arial" panose="020B0604020202020204"/>
              </a:rPr>
              <a:t>b	a</a:t>
            </a:r>
            <a:endParaRPr sz="1800">
              <a:latin typeface="Arial" panose="020B0604020202020204"/>
              <a:cs typeface="Arial" panose="020B0604020202020204"/>
            </a:endParaRPr>
          </a:p>
        </p:txBody>
      </p:sp>
      <p:sp>
        <p:nvSpPr>
          <p:cNvPr id="69" name="object 69"/>
          <p:cNvSpPr txBox="1"/>
          <p:nvPr/>
        </p:nvSpPr>
        <p:spPr>
          <a:xfrm>
            <a:off x="990599" y="1288120"/>
            <a:ext cx="7162800" cy="1765935"/>
          </a:xfrm>
          <a:prstGeom prst="rect">
            <a:avLst/>
          </a:prstGeom>
          <a:ln w="38099">
            <a:solidFill>
              <a:srgbClr val="FF2600"/>
            </a:solidFill>
          </a:ln>
        </p:spPr>
        <p:txBody>
          <a:bodyPr vert="horz" wrap="square" lIns="0" tIns="189865" rIns="0" bIns="0" rtlCol="0">
            <a:spAutoFit/>
          </a:bodyPr>
          <a:lstStyle/>
          <a:p>
            <a:pPr marL="605790" indent="-343535">
              <a:lnSpc>
                <a:spcPct val="100000"/>
              </a:lnSpc>
              <a:spcBef>
                <a:spcPts val="1495"/>
              </a:spcBef>
              <a:buChar char="•"/>
              <a:tabLst>
                <a:tab pos="605790" algn="l"/>
                <a:tab pos="606425" algn="l"/>
              </a:tabLst>
            </a:pPr>
            <a:r>
              <a:rPr sz="2400" dirty="0">
                <a:latin typeface="Arial" panose="020B0604020202020204"/>
                <a:cs typeface="Arial" panose="020B0604020202020204"/>
              </a:rPr>
              <a:t>Maximize row </a:t>
            </a:r>
            <a:r>
              <a:rPr sz="2400" b="1" spc="-5" dirty="0">
                <a:latin typeface="Arial" panose="020B0604020202020204"/>
                <a:cs typeface="Arial" panose="020B0604020202020204"/>
              </a:rPr>
              <a:t>convolutional reuse </a:t>
            </a:r>
            <a:r>
              <a:rPr sz="2400" spc="-5" dirty="0">
                <a:latin typeface="Arial" panose="020B0604020202020204"/>
                <a:cs typeface="Arial" panose="020B0604020202020204"/>
              </a:rPr>
              <a:t>in</a:t>
            </a:r>
            <a:r>
              <a:rPr sz="2400" spc="-25" dirty="0">
                <a:latin typeface="Arial" panose="020B0604020202020204"/>
                <a:cs typeface="Arial" panose="020B0604020202020204"/>
              </a:rPr>
              <a:t> </a:t>
            </a:r>
            <a:r>
              <a:rPr sz="2400" spc="-5" dirty="0">
                <a:latin typeface="Arial" panose="020B0604020202020204"/>
                <a:cs typeface="Arial" panose="020B0604020202020204"/>
              </a:rPr>
              <a:t>RF</a:t>
            </a:r>
            <a:endParaRPr sz="2400">
              <a:latin typeface="Arial" panose="020B0604020202020204"/>
              <a:cs typeface="Arial" panose="020B0604020202020204"/>
            </a:endParaRPr>
          </a:p>
          <a:p>
            <a:pPr marL="720090">
              <a:lnSpc>
                <a:spcPct val="100000"/>
              </a:lnSpc>
              <a:spcBef>
                <a:spcPts val="520"/>
              </a:spcBef>
              <a:tabLst>
                <a:tab pos="1062990" algn="l"/>
              </a:tabLst>
            </a:pPr>
            <a:r>
              <a:rPr sz="2000" dirty="0">
                <a:latin typeface="Arial" panose="020B0604020202020204"/>
                <a:cs typeface="Arial" panose="020B0604020202020204"/>
              </a:rPr>
              <a:t>−	Keep a </a:t>
            </a:r>
            <a:r>
              <a:rPr sz="2000" b="1" spc="-5" dirty="0">
                <a:solidFill>
                  <a:srgbClr val="008000"/>
                </a:solidFill>
                <a:latin typeface="Arial" panose="020B0604020202020204"/>
                <a:cs typeface="Arial" panose="020B0604020202020204"/>
              </a:rPr>
              <a:t>filter </a:t>
            </a:r>
            <a:r>
              <a:rPr sz="2000" dirty="0">
                <a:latin typeface="Arial" panose="020B0604020202020204"/>
                <a:cs typeface="Arial" panose="020B0604020202020204"/>
              </a:rPr>
              <a:t>row and </a:t>
            </a:r>
            <a:r>
              <a:rPr sz="2000" b="1" spc="-5" dirty="0">
                <a:solidFill>
                  <a:srgbClr val="0000FF"/>
                </a:solidFill>
                <a:latin typeface="Arial" panose="020B0604020202020204"/>
                <a:cs typeface="Arial" panose="020B0604020202020204"/>
              </a:rPr>
              <a:t>image </a:t>
            </a:r>
            <a:r>
              <a:rPr sz="2000" dirty="0">
                <a:latin typeface="Arial" panose="020B0604020202020204"/>
                <a:cs typeface="Arial" panose="020B0604020202020204"/>
              </a:rPr>
              <a:t>sliding window in</a:t>
            </a:r>
            <a:r>
              <a:rPr sz="2000" spc="-45" dirty="0">
                <a:latin typeface="Arial" panose="020B0604020202020204"/>
                <a:cs typeface="Arial" panose="020B0604020202020204"/>
              </a:rPr>
              <a:t> </a:t>
            </a:r>
            <a:r>
              <a:rPr sz="2000" dirty="0">
                <a:latin typeface="Arial" panose="020B0604020202020204"/>
                <a:cs typeface="Arial" panose="020B0604020202020204"/>
              </a:rPr>
              <a:t>RF</a:t>
            </a:r>
            <a:endParaRPr sz="2000">
              <a:latin typeface="Arial" panose="020B0604020202020204"/>
              <a:cs typeface="Arial" panose="020B0604020202020204"/>
            </a:endParaRPr>
          </a:p>
          <a:p>
            <a:pPr marL="605790" indent="-343535">
              <a:lnSpc>
                <a:spcPct val="100000"/>
              </a:lnSpc>
              <a:spcBef>
                <a:spcPts val="1800"/>
              </a:spcBef>
              <a:buChar char="•"/>
              <a:tabLst>
                <a:tab pos="605790" algn="l"/>
                <a:tab pos="606425" algn="l"/>
              </a:tabLst>
            </a:pPr>
            <a:r>
              <a:rPr sz="2400" dirty="0">
                <a:latin typeface="Arial" panose="020B0604020202020204"/>
                <a:cs typeface="Arial" panose="020B0604020202020204"/>
              </a:rPr>
              <a:t>Maximize row </a:t>
            </a:r>
            <a:r>
              <a:rPr sz="2400" b="1" spc="-5" dirty="0">
                <a:solidFill>
                  <a:srgbClr val="FF0000"/>
                </a:solidFill>
                <a:latin typeface="Arial" panose="020B0604020202020204"/>
                <a:cs typeface="Arial" panose="020B0604020202020204"/>
              </a:rPr>
              <a:t>psum </a:t>
            </a:r>
            <a:r>
              <a:rPr sz="2400" b="1" spc="-5" dirty="0">
                <a:latin typeface="Arial" panose="020B0604020202020204"/>
                <a:cs typeface="Arial" panose="020B0604020202020204"/>
              </a:rPr>
              <a:t>accumulation </a:t>
            </a:r>
            <a:r>
              <a:rPr sz="2400" spc="-5" dirty="0">
                <a:latin typeface="Arial" panose="020B0604020202020204"/>
                <a:cs typeface="Arial" panose="020B0604020202020204"/>
              </a:rPr>
              <a:t>in</a:t>
            </a:r>
            <a:r>
              <a:rPr sz="2400" spc="-20" dirty="0">
                <a:latin typeface="Arial" panose="020B0604020202020204"/>
                <a:cs typeface="Arial" panose="020B0604020202020204"/>
              </a:rPr>
              <a:t> </a:t>
            </a:r>
            <a:r>
              <a:rPr sz="2400" spc="-5" dirty="0">
                <a:latin typeface="Arial" panose="020B0604020202020204"/>
                <a:cs typeface="Arial" panose="020B0604020202020204"/>
              </a:rPr>
              <a:t>RF</a:t>
            </a:r>
            <a:endParaRPr sz="2400">
              <a:latin typeface="Arial" panose="020B0604020202020204"/>
              <a:cs typeface="Arial" panose="020B0604020202020204"/>
            </a:endParaRPr>
          </a:p>
        </p:txBody>
      </p:sp>
      <p:sp>
        <p:nvSpPr>
          <p:cNvPr id="70" name="object 70"/>
          <p:cNvSpPr/>
          <p:nvPr/>
        </p:nvSpPr>
        <p:spPr>
          <a:xfrm>
            <a:off x="3018784" y="5040006"/>
            <a:ext cx="3070225" cy="593725"/>
          </a:xfrm>
          <a:custGeom>
            <a:avLst/>
            <a:gdLst/>
            <a:ahLst/>
            <a:cxnLst/>
            <a:rect l="l" t="t" r="r" b="b"/>
            <a:pathLst>
              <a:path w="3070225" h="593725">
                <a:moveTo>
                  <a:pt x="3069718" y="0"/>
                </a:moveTo>
                <a:lnTo>
                  <a:pt x="3069718" y="593622"/>
                </a:lnTo>
                <a:lnTo>
                  <a:pt x="0" y="593622"/>
                </a:lnTo>
                <a:lnTo>
                  <a:pt x="0" y="261410"/>
                </a:lnTo>
                <a:lnTo>
                  <a:pt x="200021" y="261410"/>
                </a:lnTo>
              </a:path>
            </a:pathLst>
          </a:custGeom>
          <a:ln w="28574">
            <a:solidFill>
              <a:srgbClr val="000000"/>
            </a:solidFill>
          </a:ln>
        </p:spPr>
        <p:txBody>
          <a:bodyPr wrap="square" lIns="0" tIns="0" rIns="0" bIns="0" rtlCol="0"/>
          <a:lstStyle/>
          <a:p/>
        </p:txBody>
      </p:sp>
      <p:sp>
        <p:nvSpPr>
          <p:cNvPr id="71" name="object 71"/>
          <p:cNvSpPr/>
          <p:nvPr/>
        </p:nvSpPr>
        <p:spPr>
          <a:xfrm>
            <a:off x="6045640" y="4997143"/>
            <a:ext cx="85725" cy="85725"/>
          </a:xfrm>
          <a:prstGeom prst="rect">
            <a:avLst/>
          </a:prstGeom>
          <a:blipFill>
            <a:blip r:embed="rId1" cstate="print"/>
            <a:stretch>
              <a:fillRect/>
            </a:stretch>
          </a:blipFill>
        </p:spPr>
        <p:txBody>
          <a:bodyPr wrap="square" lIns="0" tIns="0" rIns="0" bIns="0" rtlCol="0"/>
          <a:lstStyle/>
          <a:p/>
        </p:txBody>
      </p:sp>
      <p:sp>
        <p:nvSpPr>
          <p:cNvPr id="72" name="object 72"/>
          <p:cNvSpPr/>
          <p:nvPr/>
        </p:nvSpPr>
        <p:spPr>
          <a:xfrm>
            <a:off x="3161657" y="5258554"/>
            <a:ext cx="85725" cy="85725"/>
          </a:xfrm>
          <a:custGeom>
            <a:avLst/>
            <a:gdLst/>
            <a:ahLst/>
            <a:cxnLst/>
            <a:rect l="l" t="t" r="r" b="b"/>
            <a:pathLst>
              <a:path w="85725" h="85725">
                <a:moveTo>
                  <a:pt x="0" y="0"/>
                </a:moveTo>
                <a:lnTo>
                  <a:pt x="0" y="85725"/>
                </a:lnTo>
                <a:lnTo>
                  <a:pt x="85725" y="42862"/>
                </a:lnTo>
                <a:lnTo>
                  <a:pt x="0" y="0"/>
                </a:lnTo>
                <a:close/>
              </a:path>
            </a:pathLst>
          </a:custGeom>
          <a:solidFill>
            <a:srgbClr val="000000"/>
          </a:solidFill>
        </p:spPr>
        <p:txBody>
          <a:bodyPr wrap="square" lIns="0" tIns="0" rIns="0" bIns="0" rtlCol="0"/>
          <a:lstStyle/>
          <a:p/>
        </p:txBody>
      </p:sp>
      <p:sp>
        <p:nvSpPr>
          <p:cNvPr id="73" name="object 73"/>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44</a:t>
            </a:r>
            <a:endParaRPr sz="1200">
              <a:latin typeface="Arial" panose="020B0604020202020204"/>
              <a:cs typeface="Arial" panose="020B060402020202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p:nvPr/>
        </p:nvSpPr>
        <p:spPr>
          <a:xfrm>
            <a:off x="7232902" y="2394894"/>
            <a:ext cx="0" cy="589915"/>
          </a:xfrm>
          <a:custGeom>
            <a:avLst/>
            <a:gdLst/>
            <a:ahLst/>
            <a:cxnLst/>
            <a:rect l="l" t="t" r="r" b="b"/>
            <a:pathLst>
              <a:path h="589914">
                <a:moveTo>
                  <a:pt x="0" y="589491"/>
                </a:moveTo>
                <a:lnTo>
                  <a:pt x="0" y="0"/>
                </a:lnTo>
              </a:path>
            </a:pathLst>
          </a:custGeom>
          <a:ln w="63499">
            <a:solidFill>
              <a:srgbClr val="CD665F"/>
            </a:solidFill>
          </a:ln>
        </p:spPr>
        <p:txBody>
          <a:bodyPr wrap="square" lIns="0" tIns="0" rIns="0" bIns="0" rtlCol="0"/>
          <a:lstStyle/>
          <a:p/>
        </p:txBody>
      </p:sp>
      <p:sp>
        <p:nvSpPr>
          <p:cNvPr id="9" name="object 9"/>
          <p:cNvSpPr/>
          <p:nvPr/>
        </p:nvSpPr>
        <p:spPr>
          <a:xfrm>
            <a:off x="7137652" y="2352560"/>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CD665F"/>
          </a:solidFill>
        </p:spPr>
        <p:txBody>
          <a:bodyPr wrap="square" lIns="0" tIns="0" rIns="0" bIns="0" rtlCol="0"/>
          <a:lstStyle/>
          <a:p/>
        </p:txBody>
      </p:sp>
      <p:sp>
        <p:nvSpPr>
          <p:cNvPr id="10" name="object 10"/>
          <p:cNvSpPr/>
          <p:nvPr/>
        </p:nvSpPr>
        <p:spPr>
          <a:xfrm>
            <a:off x="7232902" y="3485507"/>
            <a:ext cx="0" cy="597535"/>
          </a:xfrm>
          <a:custGeom>
            <a:avLst/>
            <a:gdLst/>
            <a:ahLst/>
            <a:cxnLst/>
            <a:rect l="l" t="t" r="r" b="b"/>
            <a:pathLst>
              <a:path h="597535">
                <a:moveTo>
                  <a:pt x="0" y="597428"/>
                </a:moveTo>
                <a:lnTo>
                  <a:pt x="0" y="0"/>
                </a:lnTo>
              </a:path>
            </a:pathLst>
          </a:custGeom>
          <a:ln w="63499">
            <a:solidFill>
              <a:srgbClr val="CD665F"/>
            </a:solidFill>
          </a:ln>
        </p:spPr>
        <p:txBody>
          <a:bodyPr wrap="square" lIns="0" tIns="0" rIns="0" bIns="0" rtlCol="0"/>
          <a:lstStyle/>
          <a:p/>
        </p:txBody>
      </p:sp>
      <p:sp>
        <p:nvSpPr>
          <p:cNvPr id="11" name="object 11"/>
          <p:cNvSpPr/>
          <p:nvPr/>
        </p:nvSpPr>
        <p:spPr>
          <a:xfrm>
            <a:off x="7137652" y="3443173"/>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CD665F"/>
          </a:solidFill>
        </p:spPr>
        <p:txBody>
          <a:bodyPr wrap="square" lIns="0" tIns="0" rIns="0" bIns="0" rtlCol="0"/>
          <a:lstStyle/>
          <a:p/>
        </p:txBody>
      </p:sp>
      <p:sp>
        <p:nvSpPr>
          <p:cNvPr id="12" name="object 12"/>
          <p:cNvSpPr/>
          <p:nvPr/>
        </p:nvSpPr>
        <p:spPr>
          <a:xfrm>
            <a:off x="7232902" y="1487673"/>
            <a:ext cx="0" cy="403860"/>
          </a:xfrm>
          <a:custGeom>
            <a:avLst/>
            <a:gdLst/>
            <a:ahLst/>
            <a:cxnLst/>
            <a:rect l="l" t="t" r="r" b="b"/>
            <a:pathLst>
              <a:path h="403860">
                <a:moveTo>
                  <a:pt x="0" y="403754"/>
                </a:moveTo>
                <a:lnTo>
                  <a:pt x="0" y="0"/>
                </a:lnTo>
              </a:path>
            </a:pathLst>
          </a:custGeom>
          <a:ln w="63499">
            <a:solidFill>
              <a:srgbClr val="CD665F"/>
            </a:solidFill>
          </a:ln>
        </p:spPr>
        <p:txBody>
          <a:bodyPr wrap="square" lIns="0" tIns="0" rIns="0" bIns="0" rtlCol="0"/>
          <a:lstStyle/>
          <a:p/>
        </p:txBody>
      </p:sp>
      <p:sp>
        <p:nvSpPr>
          <p:cNvPr id="13" name="object 13"/>
          <p:cNvSpPr/>
          <p:nvPr/>
        </p:nvSpPr>
        <p:spPr>
          <a:xfrm>
            <a:off x="7137652" y="1445339"/>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CD665F"/>
          </a:solidFill>
        </p:spPr>
        <p:txBody>
          <a:bodyPr wrap="square" lIns="0" tIns="0" rIns="0" bIns="0" rtlCol="0"/>
          <a:lstStyle/>
          <a:p/>
        </p:txBody>
      </p:sp>
      <p:sp>
        <p:nvSpPr>
          <p:cNvPr id="14" name="object 14"/>
          <p:cNvSpPr/>
          <p:nvPr/>
        </p:nvSpPr>
        <p:spPr>
          <a:xfrm>
            <a:off x="4421536" y="2394894"/>
            <a:ext cx="0" cy="589915"/>
          </a:xfrm>
          <a:custGeom>
            <a:avLst/>
            <a:gdLst/>
            <a:ahLst/>
            <a:cxnLst/>
            <a:rect l="l" t="t" r="r" b="b"/>
            <a:pathLst>
              <a:path h="589914">
                <a:moveTo>
                  <a:pt x="0" y="589491"/>
                </a:moveTo>
                <a:lnTo>
                  <a:pt x="0" y="0"/>
                </a:lnTo>
              </a:path>
            </a:pathLst>
          </a:custGeom>
          <a:ln w="63499">
            <a:solidFill>
              <a:srgbClr val="CD665F"/>
            </a:solidFill>
          </a:ln>
        </p:spPr>
        <p:txBody>
          <a:bodyPr wrap="square" lIns="0" tIns="0" rIns="0" bIns="0" rtlCol="0"/>
          <a:lstStyle/>
          <a:p/>
        </p:txBody>
      </p:sp>
      <p:sp>
        <p:nvSpPr>
          <p:cNvPr id="15" name="object 15"/>
          <p:cNvSpPr/>
          <p:nvPr/>
        </p:nvSpPr>
        <p:spPr>
          <a:xfrm>
            <a:off x="4326286" y="2352560"/>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CD665F"/>
          </a:solidFill>
        </p:spPr>
        <p:txBody>
          <a:bodyPr wrap="square" lIns="0" tIns="0" rIns="0" bIns="0" rtlCol="0"/>
          <a:lstStyle/>
          <a:p/>
        </p:txBody>
      </p:sp>
      <p:sp>
        <p:nvSpPr>
          <p:cNvPr id="16" name="object 16"/>
          <p:cNvSpPr/>
          <p:nvPr/>
        </p:nvSpPr>
        <p:spPr>
          <a:xfrm>
            <a:off x="4421536" y="3485507"/>
            <a:ext cx="0" cy="597535"/>
          </a:xfrm>
          <a:custGeom>
            <a:avLst/>
            <a:gdLst/>
            <a:ahLst/>
            <a:cxnLst/>
            <a:rect l="l" t="t" r="r" b="b"/>
            <a:pathLst>
              <a:path h="597535">
                <a:moveTo>
                  <a:pt x="0" y="597428"/>
                </a:moveTo>
                <a:lnTo>
                  <a:pt x="0" y="0"/>
                </a:lnTo>
              </a:path>
            </a:pathLst>
          </a:custGeom>
          <a:ln w="63499">
            <a:solidFill>
              <a:srgbClr val="CD665F"/>
            </a:solidFill>
          </a:ln>
        </p:spPr>
        <p:txBody>
          <a:bodyPr wrap="square" lIns="0" tIns="0" rIns="0" bIns="0" rtlCol="0"/>
          <a:lstStyle/>
          <a:p/>
        </p:txBody>
      </p:sp>
      <p:sp>
        <p:nvSpPr>
          <p:cNvPr id="17" name="object 17"/>
          <p:cNvSpPr/>
          <p:nvPr/>
        </p:nvSpPr>
        <p:spPr>
          <a:xfrm>
            <a:off x="4326286" y="3443173"/>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CD665F"/>
          </a:solidFill>
        </p:spPr>
        <p:txBody>
          <a:bodyPr wrap="square" lIns="0" tIns="0" rIns="0" bIns="0" rtlCol="0"/>
          <a:lstStyle/>
          <a:p/>
        </p:txBody>
      </p:sp>
      <p:sp>
        <p:nvSpPr>
          <p:cNvPr id="18" name="object 18"/>
          <p:cNvSpPr/>
          <p:nvPr/>
        </p:nvSpPr>
        <p:spPr>
          <a:xfrm>
            <a:off x="4421536" y="1487673"/>
            <a:ext cx="0" cy="403860"/>
          </a:xfrm>
          <a:custGeom>
            <a:avLst/>
            <a:gdLst/>
            <a:ahLst/>
            <a:cxnLst/>
            <a:rect l="l" t="t" r="r" b="b"/>
            <a:pathLst>
              <a:path h="403860">
                <a:moveTo>
                  <a:pt x="0" y="403754"/>
                </a:moveTo>
                <a:lnTo>
                  <a:pt x="0" y="0"/>
                </a:lnTo>
              </a:path>
            </a:pathLst>
          </a:custGeom>
          <a:ln w="63499">
            <a:solidFill>
              <a:srgbClr val="CD665F"/>
            </a:solidFill>
          </a:ln>
        </p:spPr>
        <p:txBody>
          <a:bodyPr wrap="square" lIns="0" tIns="0" rIns="0" bIns="0" rtlCol="0"/>
          <a:lstStyle/>
          <a:p/>
        </p:txBody>
      </p:sp>
      <p:sp>
        <p:nvSpPr>
          <p:cNvPr id="19" name="object 19"/>
          <p:cNvSpPr/>
          <p:nvPr/>
        </p:nvSpPr>
        <p:spPr>
          <a:xfrm>
            <a:off x="4326286" y="1445339"/>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CD665F"/>
          </a:solidFill>
        </p:spPr>
        <p:txBody>
          <a:bodyPr wrap="square" lIns="0" tIns="0" rIns="0" bIns="0" rtlCol="0"/>
          <a:lstStyle/>
          <a:p/>
        </p:txBody>
      </p:sp>
      <p:sp>
        <p:nvSpPr>
          <p:cNvPr id="20" name="object 20"/>
          <p:cNvSpPr/>
          <p:nvPr/>
        </p:nvSpPr>
        <p:spPr>
          <a:xfrm>
            <a:off x="1606923" y="2394894"/>
            <a:ext cx="0" cy="589915"/>
          </a:xfrm>
          <a:custGeom>
            <a:avLst/>
            <a:gdLst/>
            <a:ahLst/>
            <a:cxnLst/>
            <a:rect l="l" t="t" r="r" b="b"/>
            <a:pathLst>
              <a:path h="589914">
                <a:moveTo>
                  <a:pt x="0" y="589491"/>
                </a:moveTo>
                <a:lnTo>
                  <a:pt x="0" y="0"/>
                </a:lnTo>
              </a:path>
            </a:pathLst>
          </a:custGeom>
          <a:ln w="63499">
            <a:solidFill>
              <a:srgbClr val="CD665F"/>
            </a:solidFill>
          </a:ln>
        </p:spPr>
        <p:txBody>
          <a:bodyPr wrap="square" lIns="0" tIns="0" rIns="0" bIns="0" rtlCol="0"/>
          <a:lstStyle/>
          <a:p/>
        </p:txBody>
      </p:sp>
      <p:sp>
        <p:nvSpPr>
          <p:cNvPr id="21" name="object 21"/>
          <p:cNvSpPr/>
          <p:nvPr/>
        </p:nvSpPr>
        <p:spPr>
          <a:xfrm>
            <a:off x="1511673" y="2352560"/>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CD665F"/>
          </a:solidFill>
        </p:spPr>
        <p:txBody>
          <a:bodyPr wrap="square" lIns="0" tIns="0" rIns="0" bIns="0" rtlCol="0"/>
          <a:lstStyle/>
          <a:p/>
        </p:txBody>
      </p:sp>
      <p:sp>
        <p:nvSpPr>
          <p:cNvPr id="22" name="object 22"/>
          <p:cNvSpPr/>
          <p:nvPr/>
        </p:nvSpPr>
        <p:spPr>
          <a:xfrm>
            <a:off x="1606923" y="3485507"/>
            <a:ext cx="0" cy="597535"/>
          </a:xfrm>
          <a:custGeom>
            <a:avLst/>
            <a:gdLst/>
            <a:ahLst/>
            <a:cxnLst/>
            <a:rect l="l" t="t" r="r" b="b"/>
            <a:pathLst>
              <a:path h="597535">
                <a:moveTo>
                  <a:pt x="0" y="597428"/>
                </a:moveTo>
                <a:lnTo>
                  <a:pt x="0" y="0"/>
                </a:lnTo>
              </a:path>
            </a:pathLst>
          </a:custGeom>
          <a:ln w="63499">
            <a:solidFill>
              <a:srgbClr val="CD665F"/>
            </a:solidFill>
          </a:ln>
        </p:spPr>
        <p:txBody>
          <a:bodyPr wrap="square" lIns="0" tIns="0" rIns="0" bIns="0" rtlCol="0"/>
          <a:lstStyle/>
          <a:p/>
        </p:txBody>
      </p:sp>
      <p:sp>
        <p:nvSpPr>
          <p:cNvPr id="23" name="object 23"/>
          <p:cNvSpPr/>
          <p:nvPr/>
        </p:nvSpPr>
        <p:spPr>
          <a:xfrm>
            <a:off x="1511673" y="3443173"/>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CD665F"/>
          </a:solidFill>
        </p:spPr>
        <p:txBody>
          <a:bodyPr wrap="square" lIns="0" tIns="0" rIns="0" bIns="0" rtlCol="0"/>
          <a:lstStyle/>
          <a:p/>
        </p:txBody>
      </p:sp>
      <p:sp>
        <p:nvSpPr>
          <p:cNvPr id="24" name="object 24"/>
          <p:cNvSpPr/>
          <p:nvPr/>
        </p:nvSpPr>
        <p:spPr>
          <a:xfrm>
            <a:off x="1606923" y="1487673"/>
            <a:ext cx="0" cy="403860"/>
          </a:xfrm>
          <a:custGeom>
            <a:avLst/>
            <a:gdLst/>
            <a:ahLst/>
            <a:cxnLst/>
            <a:rect l="l" t="t" r="r" b="b"/>
            <a:pathLst>
              <a:path h="403860">
                <a:moveTo>
                  <a:pt x="0" y="403754"/>
                </a:moveTo>
                <a:lnTo>
                  <a:pt x="0" y="0"/>
                </a:lnTo>
              </a:path>
            </a:pathLst>
          </a:custGeom>
          <a:ln w="63499">
            <a:solidFill>
              <a:srgbClr val="CD665F"/>
            </a:solidFill>
          </a:ln>
        </p:spPr>
        <p:txBody>
          <a:bodyPr wrap="square" lIns="0" tIns="0" rIns="0" bIns="0" rtlCol="0"/>
          <a:lstStyle/>
          <a:p/>
        </p:txBody>
      </p:sp>
      <p:sp>
        <p:nvSpPr>
          <p:cNvPr id="25" name="object 25"/>
          <p:cNvSpPr/>
          <p:nvPr/>
        </p:nvSpPr>
        <p:spPr>
          <a:xfrm>
            <a:off x="1511673" y="1445339"/>
            <a:ext cx="190500" cy="127000"/>
          </a:xfrm>
          <a:custGeom>
            <a:avLst/>
            <a:gdLst/>
            <a:ahLst/>
            <a:cxnLst/>
            <a:rect l="l" t="t" r="r" b="b"/>
            <a:pathLst>
              <a:path w="190500" h="127000">
                <a:moveTo>
                  <a:pt x="95250" y="0"/>
                </a:moveTo>
                <a:lnTo>
                  <a:pt x="0" y="127000"/>
                </a:lnTo>
                <a:lnTo>
                  <a:pt x="190500" y="127000"/>
                </a:lnTo>
                <a:lnTo>
                  <a:pt x="95250" y="0"/>
                </a:lnTo>
                <a:close/>
              </a:path>
            </a:pathLst>
          </a:custGeom>
          <a:solidFill>
            <a:srgbClr val="CD665F"/>
          </a:solidFill>
        </p:spPr>
        <p:txBody>
          <a:bodyPr wrap="square" lIns="0" tIns="0" rIns="0" bIns="0" rtlCol="0"/>
          <a:lstStyle/>
          <a:p/>
        </p:txBody>
      </p:sp>
      <p:sp>
        <p:nvSpPr>
          <p:cNvPr id="26" name="object 26"/>
          <p:cNvSpPr txBox="1">
            <a:spLocks noGrp="1"/>
          </p:cNvSpPr>
          <p:nvPr>
            <p:ph type="title"/>
          </p:nvPr>
        </p:nvSpPr>
        <p:spPr>
          <a:xfrm>
            <a:off x="727710" y="-106680"/>
            <a:ext cx="7255510" cy="11201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sym typeface="+mn-ea"/>
              </a:rPr>
              <a:t>1D Row Convolution </a:t>
            </a:r>
            <a:r>
              <a:rPr sz="3600" dirty="0">
                <a:solidFill>
                  <a:srgbClr val="00294D"/>
                </a:solidFill>
                <a:latin typeface="Calibri" panose="020F0502020204030204"/>
                <a:cs typeface="Calibri" panose="020F0502020204030204"/>
                <a:sym typeface="+mn-ea"/>
              </a:rPr>
              <a:t>in</a:t>
            </a:r>
            <a:r>
              <a:rPr sz="3600" spc="-55" dirty="0">
                <a:solidFill>
                  <a:srgbClr val="00294D"/>
                </a:solidFill>
                <a:latin typeface="Calibri" panose="020F0502020204030204"/>
                <a:cs typeface="Calibri" panose="020F0502020204030204"/>
                <a:sym typeface="+mn-ea"/>
              </a:rPr>
              <a:t> </a:t>
            </a:r>
            <a:r>
              <a:rPr sz="3600" spc="-5" dirty="0">
                <a:solidFill>
                  <a:srgbClr val="00294D"/>
                </a:solidFill>
                <a:latin typeface="Calibri" panose="020F0502020204030204"/>
                <a:cs typeface="Calibri" panose="020F0502020204030204"/>
                <a:sym typeface="+mn-ea"/>
              </a:rPr>
              <a:t>PE</a:t>
            </a:r>
            <a:r>
              <a:rPr lang="en-US" sz="3600" spc="-5" dirty="0">
                <a:solidFill>
                  <a:srgbClr val="00294D"/>
                </a:solidFill>
                <a:latin typeface="Calibri" panose="020F0502020204030204"/>
                <a:cs typeface="Calibri" panose="020F0502020204030204"/>
                <a:sym typeface="+mn-ea"/>
              </a:rPr>
              <a:t>:</a:t>
            </a:r>
            <a:r>
              <a:rPr sz="3600" spc="-5" dirty="0">
                <a:solidFill>
                  <a:srgbClr val="00294D"/>
                </a:solidFill>
                <a:latin typeface="Calibri" panose="020F0502020204030204"/>
                <a:cs typeface="Calibri" panose="020F0502020204030204"/>
              </a:rPr>
              <a:t>Row Stationary</a:t>
            </a:r>
            <a:r>
              <a:rPr sz="3600" spc="-65" dirty="0">
                <a:solidFill>
                  <a:srgbClr val="00294D"/>
                </a:solidFill>
                <a:latin typeface="Calibri" panose="020F0502020204030204"/>
                <a:cs typeface="Calibri" panose="020F0502020204030204"/>
              </a:rPr>
              <a:t> </a:t>
            </a:r>
            <a:r>
              <a:rPr sz="3600" dirty="0">
                <a:solidFill>
                  <a:srgbClr val="00294D"/>
                </a:solidFill>
                <a:latin typeface="Calibri" panose="020F0502020204030204"/>
                <a:cs typeface="Calibri" panose="020F0502020204030204"/>
              </a:rPr>
              <a:t>Dataﬂow</a:t>
            </a:r>
            <a:endParaRPr sz="3600">
              <a:latin typeface="Calibri" panose="020F0502020204030204"/>
              <a:cs typeface="Calibri" panose="020F0502020204030204"/>
            </a:endParaRPr>
          </a:p>
        </p:txBody>
      </p:sp>
      <p:sp>
        <p:nvSpPr>
          <p:cNvPr id="27" name="object 27"/>
          <p:cNvSpPr/>
          <p:nvPr/>
        </p:nvSpPr>
        <p:spPr>
          <a:xfrm>
            <a:off x="463548" y="1891427"/>
            <a:ext cx="2588260" cy="461645"/>
          </a:xfrm>
          <a:custGeom>
            <a:avLst/>
            <a:gdLst/>
            <a:ahLst/>
            <a:cxnLst/>
            <a:rect l="l" t="t" r="r" b="b"/>
            <a:pathLst>
              <a:path w="2588260" h="461644">
                <a:moveTo>
                  <a:pt x="2587673" y="0"/>
                </a:moveTo>
                <a:lnTo>
                  <a:pt x="0" y="0"/>
                </a:lnTo>
                <a:lnTo>
                  <a:pt x="0" y="461336"/>
                </a:lnTo>
                <a:lnTo>
                  <a:pt x="2587673" y="461336"/>
                </a:lnTo>
                <a:lnTo>
                  <a:pt x="2587673" y="0"/>
                </a:lnTo>
                <a:close/>
              </a:path>
            </a:pathLst>
          </a:custGeom>
          <a:solidFill>
            <a:srgbClr val="CBCBCB"/>
          </a:solidFill>
        </p:spPr>
        <p:txBody>
          <a:bodyPr wrap="square" lIns="0" tIns="0" rIns="0" bIns="0" rtlCol="0"/>
          <a:lstStyle/>
          <a:p/>
        </p:txBody>
      </p:sp>
      <p:sp>
        <p:nvSpPr>
          <p:cNvPr id="28" name="object 28"/>
          <p:cNvSpPr txBox="1"/>
          <p:nvPr/>
        </p:nvSpPr>
        <p:spPr>
          <a:xfrm>
            <a:off x="2557622" y="1580683"/>
            <a:ext cx="52133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r>
              <a:rPr sz="1800" b="1" spc="-85" dirty="0">
                <a:latin typeface="Arial" panose="020B0604020202020204"/>
                <a:cs typeface="Arial" panose="020B0604020202020204"/>
              </a:rPr>
              <a:t> </a:t>
            </a:r>
            <a:r>
              <a:rPr sz="1800" b="1" dirty="0">
                <a:latin typeface="Arial" panose="020B0604020202020204"/>
                <a:cs typeface="Arial" panose="020B0604020202020204"/>
              </a:rPr>
              <a:t>1</a:t>
            </a:r>
            <a:endParaRPr sz="1800">
              <a:latin typeface="Arial" panose="020B0604020202020204"/>
              <a:cs typeface="Arial" panose="020B0604020202020204"/>
            </a:endParaRPr>
          </a:p>
        </p:txBody>
      </p:sp>
      <p:sp>
        <p:nvSpPr>
          <p:cNvPr id="29" name="object 29"/>
          <p:cNvSpPr/>
          <p:nvPr/>
        </p:nvSpPr>
        <p:spPr>
          <a:xfrm>
            <a:off x="453043" y="1903614"/>
            <a:ext cx="1022465" cy="453043"/>
          </a:xfrm>
          <a:prstGeom prst="rect">
            <a:avLst/>
          </a:prstGeom>
          <a:blipFill>
            <a:blip r:embed="rId1" cstate="print"/>
            <a:stretch>
              <a:fillRect/>
            </a:stretch>
          </a:blipFill>
        </p:spPr>
        <p:txBody>
          <a:bodyPr wrap="square" lIns="0" tIns="0" rIns="0" bIns="0" rtlCol="0"/>
          <a:lstStyle/>
          <a:p/>
        </p:txBody>
      </p:sp>
      <p:sp>
        <p:nvSpPr>
          <p:cNvPr id="30" name="object 30"/>
          <p:cNvSpPr txBox="1"/>
          <p:nvPr/>
        </p:nvSpPr>
        <p:spPr>
          <a:xfrm>
            <a:off x="544283" y="1988557"/>
            <a:ext cx="841375" cy="283845"/>
          </a:xfrm>
          <a:prstGeom prst="rect">
            <a:avLst/>
          </a:prstGeom>
          <a:solidFill>
            <a:srgbClr val="8EA558">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1</a:t>
            </a:r>
            <a:endParaRPr sz="2000">
              <a:latin typeface="Arial" panose="020B0604020202020204"/>
              <a:cs typeface="Arial" panose="020B0604020202020204"/>
            </a:endParaRPr>
          </a:p>
        </p:txBody>
      </p:sp>
      <p:sp>
        <p:nvSpPr>
          <p:cNvPr id="31" name="object 31"/>
          <p:cNvSpPr/>
          <p:nvPr/>
        </p:nvSpPr>
        <p:spPr>
          <a:xfrm>
            <a:off x="1500446" y="1903614"/>
            <a:ext cx="1566948" cy="453043"/>
          </a:xfrm>
          <a:prstGeom prst="rect">
            <a:avLst/>
          </a:prstGeom>
          <a:blipFill>
            <a:blip r:embed="rId2" cstate="print"/>
            <a:stretch>
              <a:fillRect/>
            </a:stretch>
          </a:blipFill>
        </p:spPr>
        <p:txBody>
          <a:bodyPr wrap="square" lIns="0" tIns="0" rIns="0" bIns="0" rtlCol="0"/>
          <a:lstStyle/>
          <a:p/>
        </p:txBody>
      </p:sp>
      <p:sp>
        <p:nvSpPr>
          <p:cNvPr id="32" name="object 32"/>
          <p:cNvSpPr txBox="1"/>
          <p:nvPr/>
        </p:nvSpPr>
        <p:spPr>
          <a:xfrm>
            <a:off x="1598888" y="1988557"/>
            <a:ext cx="1371600" cy="283845"/>
          </a:xfrm>
          <a:prstGeom prst="rect">
            <a:avLst/>
          </a:prstGeom>
          <a:solidFill>
            <a:srgbClr val="6095C9">
              <a:alpha val="85099"/>
            </a:srgbClr>
          </a:solidFill>
          <a:ln w="25399">
            <a:solidFill>
              <a:srgbClr val="000000"/>
            </a:solidFill>
          </a:ln>
        </p:spPr>
        <p:txBody>
          <a:bodyPr vert="horz" wrap="square" lIns="0" tIns="0" rIns="0" bIns="0" rtlCol="0">
            <a:spAutoFit/>
          </a:bodyPr>
          <a:lstStyle/>
          <a:p>
            <a:pPr marL="314960">
              <a:lnSpc>
                <a:spcPts val="2230"/>
              </a:lnSpc>
            </a:pPr>
            <a:r>
              <a:rPr sz="2000" b="1" spc="-5" dirty="0">
                <a:solidFill>
                  <a:srgbClr val="FFFFFF"/>
                </a:solidFill>
                <a:latin typeface="Arial" panose="020B0604020202020204"/>
                <a:cs typeface="Arial" panose="020B0604020202020204"/>
              </a:rPr>
              <a:t>Row</a:t>
            </a:r>
            <a:r>
              <a:rPr sz="2000" b="1" spc="-2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1</a:t>
            </a:r>
            <a:endParaRPr sz="2000">
              <a:latin typeface="Arial" panose="020B0604020202020204"/>
              <a:cs typeface="Arial" panose="020B0604020202020204"/>
            </a:endParaRPr>
          </a:p>
        </p:txBody>
      </p:sp>
      <p:sp>
        <p:nvSpPr>
          <p:cNvPr id="33" name="object 33"/>
          <p:cNvSpPr/>
          <p:nvPr/>
        </p:nvSpPr>
        <p:spPr>
          <a:xfrm>
            <a:off x="463548" y="2984385"/>
            <a:ext cx="2588260" cy="459105"/>
          </a:xfrm>
          <a:custGeom>
            <a:avLst/>
            <a:gdLst/>
            <a:ahLst/>
            <a:cxnLst/>
            <a:rect l="l" t="t" r="r" b="b"/>
            <a:pathLst>
              <a:path w="2588260" h="459104">
                <a:moveTo>
                  <a:pt x="2587673" y="0"/>
                </a:moveTo>
                <a:lnTo>
                  <a:pt x="0" y="0"/>
                </a:lnTo>
                <a:lnTo>
                  <a:pt x="0" y="458608"/>
                </a:lnTo>
                <a:lnTo>
                  <a:pt x="2587673" y="458608"/>
                </a:lnTo>
                <a:lnTo>
                  <a:pt x="2587673" y="0"/>
                </a:lnTo>
                <a:close/>
              </a:path>
            </a:pathLst>
          </a:custGeom>
          <a:solidFill>
            <a:srgbClr val="CBCBCB"/>
          </a:solidFill>
        </p:spPr>
        <p:txBody>
          <a:bodyPr wrap="square" lIns="0" tIns="0" rIns="0" bIns="0" rtlCol="0"/>
          <a:lstStyle/>
          <a:p/>
        </p:txBody>
      </p:sp>
      <p:sp>
        <p:nvSpPr>
          <p:cNvPr id="34" name="object 34"/>
          <p:cNvSpPr txBox="1"/>
          <p:nvPr/>
        </p:nvSpPr>
        <p:spPr>
          <a:xfrm>
            <a:off x="2557622" y="2676648"/>
            <a:ext cx="52133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r>
              <a:rPr sz="1800" b="1" spc="-85" dirty="0">
                <a:latin typeface="Arial" panose="020B0604020202020204"/>
                <a:cs typeface="Arial" panose="020B0604020202020204"/>
              </a:rPr>
              <a:t> </a:t>
            </a:r>
            <a:r>
              <a:rPr sz="1800" b="1" dirty="0">
                <a:latin typeface="Arial" panose="020B0604020202020204"/>
                <a:cs typeface="Arial" panose="020B0604020202020204"/>
              </a:rPr>
              <a:t>2</a:t>
            </a:r>
            <a:endParaRPr sz="1800">
              <a:latin typeface="Arial" panose="020B0604020202020204"/>
              <a:cs typeface="Arial" panose="020B0604020202020204"/>
            </a:endParaRPr>
          </a:p>
        </p:txBody>
      </p:sp>
      <p:sp>
        <p:nvSpPr>
          <p:cNvPr id="35" name="object 35"/>
          <p:cNvSpPr/>
          <p:nvPr/>
        </p:nvSpPr>
        <p:spPr>
          <a:xfrm>
            <a:off x="453043" y="2992582"/>
            <a:ext cx="1022465" cy="457200"/>
          </a:xfrm>
          <a:prstGeom prst="rect">
            <a:avLst/>
          </a:prstGeom>
          <a:blipFill>
            <a:blip r:embed="rId3" cstate="print"/>
            <a:stretch>
              <a:fillRect/>
            </a:stretch>
          </a:blipFill>
        </p:spPr>
        <p:txBody>
          <a:bodyPr wrap="square" lIns="0" tIns="0" rIns="0" bIns="0" rtlCol="0"/>
          <a:lstStyle/>
          <a:p/>
        </p:txBody>
      </p:sp>
      <p:sp>
        <p:nvSpPr>
          <p:cNvPr id="36" name="object 36"/>
          <p:cNvSpPr txBox="1"/>
          <p:nvPr/>
        </p:nvSpPr>
        <p:spPr>
          <a:xfrm>
            <a:off x="544283" y="3080152"/>
            <a:ext cx="841375" cy="283845"/>
          </a:xfrm>
          <a:prstGeom prst="rect">
            <a:avLst/>
          </a:prstGeom>
          <a:solidFill>
            <a:srgbClr val="8EA558">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37" name="object 37"/>
          <p:cNvSpPr/>
          <p:nvPr/>
        </p:nvSpPr>
        <p:spPr>
          <a:xfrm>
            <a:off x="1500446" y="2992582"/>
            <a:ext cx="1566948" cy="457200"/>
          </a:xfrm>
          <a:prstGeom prst="rect">
            <a:avLst/>
          </a:prstGeom>
          <a:blipFill>
            <a:blip r:embed="rId4" cstate="print"/>
            <a:stretch>
              <a:fillRect/>
            </a:stretch>
          </a:blipFill>
        </p:spPr>
        <p:txBody>
          <a:bodyPr wrap="square" lIns="0" tIns="0" rIns="0" bIns="0" rtlCol="0"/>
          <a:lstStyle/>
          <a:p/>
        </p:txBody>
      </p:sp>
      <p:sp>
        <p:nvSpPr>
          <p:cNvPr id="38" name="object 38"/>
          <p:cNvSpPr txBox="1"/>
          <p:nvPr/>
        </p:nvSpPr>
        <p:spPr>
          <a:xfrm>
            <a:off x="1598888" y="3080152"/>
            <a:ext cx="1371600" cy="283845"/>
          </a:xfrm>
          <a:prstGeom prst="rect">
            <a:avLst/>
          </a:prstGeom>
          <a:solidFill>
            <a:srgbClr val="6095C9">
              <a:alpha val="85099"/>
            </a:srgbClr>
          </a:solidFill>
          <a:ln w="25399">
            <a:solidFill>
              <a:srgbClr val="000000"/>
            </a:solidFill>
          </a:ln>
        </p:spPr>
        <p:txBody>
          <a:bodyPr vert="horz" wrap="square" lIns="0" tIns="0" rIns="0" bIns="0" rtlCol="0">
            <a:spAutoFit/>
          </a:bodyPr>
          <a:lstStyle/>
          <a:p>
            <a:pPr marL="314960">
              <a:lnSpc>
                <a:spcPts val="2230"/>
              </a:lnSpc>
            </a:pPr>
            <a:r>
              <a:rPr sz="2000" b="1" spc="-5" dirty="0">
                <a:solidFill>
                  <a:srgbClr val="FFFFFF"/>
                </a:solidFill>
                <a:latin typeface="Arial" panose="020B0604020202020204"/>
                <a:cs typeface="Arial" panose="020B0604020202020204"/>
              </a:rPr>
              <a:t>Row</a:t>
            </a:r>
            <a:r>
              <a:rPr sz="2000" b="1" spc="-2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39" name="object 39"/>
          <p:cNvSpPr/>
          <p:nvPr/>
        </p:nvSpPr>
        <p:spPr>
          <a:xfrm>
            <a:off x="463548" y="4082935"/>
            <a:ext cx="2588260" cy="459105"/>
          </a:xfrm>
          <a:custGeom>
            <a:avLst/>
            <a:gdLst/>
            <a:ahLst/>
            <a:cxnLst/>
            <a:rect l="l" t="t" r="r" b="b"/>
            <a:pathLst>
              <a:path w="2588260" h="459104">
                <a:moveTo>
                  <a:pt x="2587673" y="0"/>
                </a:moveTo>
                <a:lnTo>
                  <a:pt x="0" y="0"/>
                </a:lnTo>
                <a:lnTo>
                  <a:pt x="0" y="458608"/>
                </a:lnTo>
                <a:lnTo>
                  <a:pt x="2587673" y="458608"/>
                </a:lnTo>
                <a:lnTo>
                  <a:pt x="2587673" y="0"/>
                </a:lnTo>
                <a:close/>
              </a:path>
            </a:pathLst>
          </a:custGeom>
          <a:solidFill>
            <a:srgbClr val="CBCBCB"/>
          </a:solidFill>
        </p:spPr>
        <p:txBody>
          <a:bodyPr wrap="square" lIns="0" tIns="0" rIns="0" bIns="0" rtlCol="0"/>
          <a:lstStyle/>
          <a:p/>
        </p:txBody>
      </p:sp>
      <p:sp>
        <p:nvSpPr>
          <p:cNvPr id="40" name="object 40"/>
          <p:cNvSpPr txBox="1"/>
          <p:nvPr/>
        </p:nvSpPr>
        <p:spPr>
          <a:xfrm>
            <a:off x="2557622" y="3776130"/>
            <a:ext cx="52133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r>
              <a:rPr sz="1800" b="1" spc="-85" dirty="0">
                <a:latin typeface="Arial" panose="020B0604020202020204"/>
                <a:cs typeface="Arial" panose="020B0604020202020204"/>
              </a:rPr>
              <a:t> </a:t>
            </a:r>
            <a:r>
              <a:rPr sz="1800" b="1" dirty="0">
                <a:latin typeface="Arial" panose="020B0604020202020204"/>
                <a:cs typeface="Arial" panose="020B0604020202020204"/>
              </a:rPr>
              <a:t>3</a:t>
            </a:r>
            <a:endParaRPr sz="1800">
              <a:latin typeface="Arial" panose="020B0604020202020204"/>
              <a:cs typeface="Arial" panose="020B0604020202020204"/>
            </a:endParaRPr>
          </a:p>
        </p:txBody>
      </p:sp>
      <p:sp>
        <p:nvSpPr>
          <p:cNvPr id="41" name="object 41"/>
          <p:cNvSpPr/>
          <p:nvPr/>
        </p:nvSpPr>
        <p:spPr>
          <a:xfrm>
            <a:off x="453043" y="4085705"/>
            <a:ext cx="1022465" cy="457200"/>
          </a:xfrm>
          <a:prstGeom prst="rect">
            <a:avLst/>
          </a:prstGeom>
          <a:blipFill>
            <a:blip r:embed="rId5" cstate="print"/>
            <a:stretch>
              <a:fillRect/>
            </a:stretch>
          </a:blipFill>
        </p:spPr>
        <p:txBody>
          <a:bodyPr wrap="square" lIns="0" tIns="0" rIns="0" bIns="0" rtlCol="0"/>
          <a:lstStyle/>
          <a:p/>
        </p:txBody>
      </p:sp>
      <p:sp>
        <p:nvSpPr>
          <p:cNvPr id="42" name="object 42"/>
          <p:cNvSpPr txBox="1"/>
          <p:nvPr/>
        </p:nvSpPr>
        <p:spPr>
          <a:xfrm>
            <a:off x="544283" y="4172512"/>
            <a:ext cx="841375" cy="283845"/>
          </a:xfrm>
          <a:prstGeom prst="rect">
            <a:avLst/>
          </a:prstGeom>
          <a:solidFill>
            <a:srgbClr val="8EA558">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3</a:t>
            </a:r>
            <a:endParaRPr sz="2000">
              <a:latin typeface="Arial" panose="020B0604020202020204"/>
              <a:cs typeface="Arial" panose="020B0604020202020204"/>
            </a:endParaRPr>
          </a:p>
        </p:txBody>
      </p:sp>
      <p:sp>
        <p:nvSpPr>
          <p:cNvPr id="43" name="object 43"/>
          <p:cNvSpPr/>
          <p:nvPr/>
        </p:nvSpPr>
        <p:spPr>
          <a:xfrm>
            <a:off x="1500446" y="4085705"/>
            <a:ext cx="1566948" cy="457200"/>
          </a:xfrm>
          <a:prstGeom prst="rect">
            <a:avLst/>
          </a:prstGeom>
          <a:blipFill>
            <a:blip r:embed="rId6" cstate="print"/>
            <a:stretch>
              <a:fillRect/>
            </a:stretch>
          </a:blipFill>
        </p:spPr>
        <p:txBody>
          <a:bodyPr wrap="square" lIns="0" tIns="0" rIns="0" bIns="0" rtlCol="0"/>
          <a:lstStyle/>
          <a:p/>
        </p:txBody>
      </p:sp>
      <p:sp>
        <p:nvSpPr>
          <p:cNvPr id="44" name="object 44"/>
          <p:cNvSpPr txBox="1"/>
          <p:nvPr/>
        </p:nvSpPr>
        <p:spPr>
          <a:xfrm>
            <a:off x="1598888" y="4172512"/>
            <a:ext cx="1371600" cy="283845"/>
          </a:xfrm>
          <a:prstGeom prst="rect">
            <a:avLst/>
          </a:prstGeom>
          <a:solidFill>
            <a:srgbClr val="6095C9">
              <a:alpha val="85099"/>
            </a:srgbClr>
          </a:solidFill>
          <a:ln w="25399">
            <a:solidFill>
              <a:srgbClr val="000000"/>
            </a:solidFill>
          </a:ln>
        </p:spPr>
        <p:txBody>
          <a:bodyPr vert="horz" wrap="square" lIns="0" tIns="0" rIns="0" bIns="0" rtlCol="0">
            <a:spAutoFit/>
          </a:bodyPr>
          <a:lstStyle/>
          <a:p>
            <a:pPr marL="314960">
              <a:lnSpc>
                <a:spcPts val="2230"/>
              </a:lnSpc>
            </a:pPr>
            <a:r>
              <a:rPr sz="2000" b="1" spc="-5" dirty="0">
                <a:solidFill>
                  <a:srgbClr val="FFFFFF"/>
                </a:solidFill>
                <a:latin typeface="Arial" panose="020B0604020202020204"/>
                <a:cs typeface="Arial" panose="020B0604020202020204"/>
              </a:rPr>
              <a:t>Row</a:t>
            </a:r>
            <a:r>
              <a:rPr sz="2000" b="1" spc="-2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3</a:t>
            </a:r>
            <a:endParaRPr sz="2000">
              <a:latin typeface="Arial" panose="020B0604020202020204"/>
              <a:cs typeface="Arial" panose="020B0604020202020204"/>
            </a:endParaRPr>
          </a:p>
        </p:txBody>
      </p:sp>
      <p:sp>
        <p:nvSpPr>
          <p:cNvPr id="45" name="object 45"/>
          <p:cNvSpPr/>
          <p:nvPr/>
        </p:nvSpPr>
        <p:spPr>
          <a:xfrm>
            <a:off x="1084810" y="893617"/>
            <a:ext cx="1026621" cy="457200"/>
          </a:xfrm>
          <a:prstGeom prst="rect">
            <a:avLst/>
          </a:prstGeom>
          <a:blipFill>
            <a:blip r:embed="rId7" cstate="print"/>
            <a:stretch>
              <a:fillRect/>
            </a:stretch>
          </a:blipFill>
        </p:spPr>
        <p:txBody>
          <a:bodyPr wrap="square" lIns="0" tIns="0" rIns="0" bIns="0" rtlCol="0"/>
          <a:lstStyle/>
          <a:p/>
        </p:txBody>
      </p:sp>
      <p:sp>
        <p:nvSpPr>
          <p:cNvPr id="46" name="object 46"/>
          <p:cNvSpPr txBox="1"/>
          <p:nvPr/>
        </p:nvSpPr>
        <p:spPr>
          <a:xfrm>
            <a:off x="1178263" y="979255"/>
            <a:ext cx="841375" cy="283845"/>
          </a:xfrm>
          <a:prstGeom prst="rect">
            <a:avLst/>
          </a:prstGeom>
          <a:solidFill>
            <a:srgbClr val="CD665F">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1</a:t>
            </a:r>
            <a:endParaRPr sz="2000">
              <a:latin typeface="Arial" panose="020B0604020202020204"/>
              <a:cs typeface="Arial" panose="020B0604020202020204"/>
            </a:endParaRPr>
          </a:p>
        </p:txBody>
      </p:sp>
      <p:sp>
        <p:nvSpPr>
          <p:cNvPr id="47" name="object 47"/>
          <p:cNvSpPr/>
          <p:nvPr/>
        </p:nvSpPr>
        <p:spPr>
          <a:xfrm>
            <a:off x="463548" y="5097923"/>
            <a:ext cx="366395" cy="358140"/>
          </a:xfrm>
          <a:custGeom>
            <a:avLst/>
            <a:gdLst/>
            <a:ahLst/>
            <a:cxnLst/>
            <a:rect l="l" t="t" r="r" b="b"/>
            <a:pathLst>
              <a:path w="366394" h="358139">
                <a:moveTo>
                  <a:pt x="0" y="0"/>
                </a:moveTo>
                <a:lnTo>
                  <a:pt x="365998" y="0"/>
                </a:lnTo>
                <a:lnTo>
                  <a:pt x="365998" y="358044"/>
                </a:lnTo>
                <a:lnTo>
                  <a:pt x="0" y="358044"/>
                </a:lnTo>
                <a:lnTo>
                  <a:pt x="0" y="0"/>
                </a:lnTo>
                <a:close/>
              </a:path>
            </a:pathLst>
          </a:custGeom>
          <a:ln w="38099">
            <a:solidFill>
              <a:srgbClr val="000000"/>
            </a:solidFill>
          </a:ln>
        </p:spPr>
        <p:txBody>
          <a:bodyPr wrap="square" lIns="0" tIns="0" rIns="0" bIns="0" rtlCol="0"/>
          <a:lstStyle/>
          <a:p/>
        </p:txBody>
      </p:sp>
      <p:graphicFrame>
        <p:nvGraphicFramePr>
          <p:cNvPr id="48" name="object 48"/>
          <p:cNvGraphicFramePr>
            <a:graphicFrameLocks noGrp="1"/>
          </p:cNvGraphicFramePr>
          <p:nvPr/>
        </p:nvGraphicFramePr>
        <p:xfrm>
          <a:off x="463548" y="5097923"/>
          <a:ext cx="366395" cy="358140"/>
        </p:xfrm>
        <a:graphic>
          <a:graphicData uri="http://schemas.openxmlformats.org/drawingml/2006/table">
            <a:tbl>
              <a:tblPr firstRow="1" bandRow="1">
                <a:tableStyleId>{2D5ABB26-0587-4C30-8999-92F81FD0307C}</a:tableStyleId>
              </a:tblPr>
              <a:tblGrid>
                <a:gridCol w="121920"/>
                <a:gridCol w="121920"/>
                <a:gridCol w="121919"/>
              </a:tblGrid>
              <a:tr h="117066">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B w="28575">
                      <a:solidFill>
                        <a:srgbClr val="000000"/>
                      </a:solidFill>
                      <a:prstDash val="solid"/>
                    </a:lnB>
                    <a:solidFill>
                      <a:srgbClr val="8EA558"/>
                    </a:solidFill>
                  </a:tcPr>
                </a:tc>
              </a:tr>
              <a:tr h="121557">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28575">
                      <a:solidFill>
                        <a:srgbClr val="000000"/>
                      </a:solidFill>
                      <a:prstDash val="solid"/>
                    </a:lnT>
                    <a:lnB w="28575">
                      <a:solidFill>
                        <a:srgbClr val="000000"/>
                      </a:solidFill>
                      <a:prstDash val="solid"/>
                    </a:lnB>
                    <a:solidFill>
                      <a:srgbClr val="8EA558"/>
                    </a:solidFill>
                  </a:tcPr>
                </a:tc>
              </a:tr>
              <a:tr h="119421">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28575">
                      <a:solidFill>
                        <a:srgbClr val="000000"/>
                      </a:solidFill>
                      <a:prstDash val="solid"/>
                    </a:lnT>
                    <a:solidFill>
                      <a:srgbClr val="8EA558"/>
                    </a:solidFill>
                  </a:tcPr>
                </a:tc>
              </a:tr>
            </a:tbl>
          </a:graphicData>
        </a:graphic>
      </p:graphicFrame>
      <p:sp>
        <p:nvSpPr>
          <p:cNvPr id="49" name="object 49"/>
          <p:cNvSpPr txBox="1"/>
          <p:nvPr/>
        </p:nvSpPr>
        <p:spPr>
          <a:xfrm>
            <a:off x="2062270" y="4982497"/>
            <a:ext cx="292735" cy="574040"/>
          </a:xfrm>
          <a:prstGeom prst="rect">
            <a:avLst/>
          </a:prstGeom>
        </p:spPr>
        <p:txBody>
          <a:bodyPr vert="horz" wrap="square" lIns="0" tIns="12700" rIns="0" bIns="0" rtlCol="0">
            <a:spAutoFit/>
          </a:bodyPr>
          <a:lstStyle/>
          <a:p>
            <a:pPr marL="12700">
              <a:lnSpc>
                <a:spcPct val="100000"/>
              </a:lnSpc>
              <a:spcBef>
                <a:spcPts val="100"/>
              </a:spcBef>
            </a:pPr>
            <a:r>
              <a:rPr sz="3600" b="1" dirty="0">
                <a:latin typeface="Arial" panose="020B0604020202020204"/>
                <a:cs typeface="Arial" panose="020B0604020202020204"/>
              </a:rPr>
              <a:t>=</a:t>
            </a:r>
            <a:endParaRPr sz="3600">
              <a:latin typeface="Arial" panose="020B0604020202020204"/>
              <a:cs typeface="Arial" panose="020B0604020202020204"/>
            </a:endParaRPr>
          </a:p>
        </p:txBody>
      </p:sp>
      <p:sp>
        <p:nvSpPr>
          <p:cNvPr id="50" name="object 50"/>
          <p:cNvSpPr/>
          <p:nvPr/>
        </p:nvSpPr>
        <p:spPr>
          <a:xfrm>
            <a:off x="3277085" y="1891427"/>
            <a:ext cx="2588260" cy="461645"/>
          </a:xfrm>
          <a:custGeom>
            <a:avLst/>
            <a:gdLst/>
            <a:ahLst/>
            <a:cxnLst/>
            <a:rect l="l" t="t" r="r" b="b"/>
            <a:pathLst>
              <a:path w="2588260" h="461644">
                <a:moveTo>
                  <a:pt x="2587673" y="0"/>
                </a:moveTo>
                <a:lnTo>
                  <a:pt x="0" y="0"/>
                </a:lnTo>
                <a:lnTo>
                  <a:pt x="0" y="461336"/>
                </a:lnTo>
                <a:lnTo>
                  <a:pt x="2587673" y="461336"/>
                </a:lnTo>
                <a:lnTo>
                  <a:pt x="2587673" y="0"/>
                </a:lnTo>
                <a:close/>
              </a:path>
            </a:pathLst>
          </a:custGeom>
          <a:solidFill>
            <a:srgbClr val="CBCBCB"/>
          </a:solidFill>
        </p:spPr>
        <p:txBody>
          <a:bodyPr wrap="square" lIns="0" tIns="0" rIns="0" bIns="0" rtlCol="0"/>
          <a:lstStyle/>
          <a:p/>
        </p:txBody>
      </p:sp>
      <p:sp>
        <p:nvSpPr>
          <p:cNvPr id="51" name="object 51"/>
          <p:cNvSpPr txBox="1"/>
          <p:nvPr/>
        </p:nvSpPr>
        <p:spPr>
          <a:xfrm>
            <a:off x="5371157" y="1580683"/>
            <a:ext cx="52133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r>
              <a:rPr sz="1800" b="1" spc="-85" dirty="0">
                <a:latin typeface="Arial" panose="020B0604020202020204"/>
                <a:cs typeface="Arial" panose="020B0604020202020204"/>
              </a:rPr>
              <a:t> </a:t>
            </a:r>
            <a:r>
              <a:rPr sz="1800" b="1" dirty="0">
                <a:latin typeface="Arial" panose="020B0604020202020204"/>
                <a:cs typeface="Arial" panose="020B0604020202020204"/>
              </a:rPr>
              <a:t>4</a:t>
            </a:r>
            <a:endParaRPr sz="1800">
              <a:latin typeface="Arial" panose="020B0604020202020204"/>
              <a:cs typeface="Arial" panose="020B0604020202020204"/>
            </a:endParaRPr>
          </a:p>
        </p:txBody>
      </p:sp>
      <p:sp>
        <p:nvSpPr>
          <p:cNvPr id="52" name="object 52"/>
          <p:cNvSpPr/>
          <p:nvPr/>
        </p:nvSpPr>
        <p:spPr>
          <a:xfrm>
            <a:off x="3266902" y="1903614"/>
            <a:ext cx="1026621" cy="453043"/>
          </a:xfrm>
          <a:prstGeom prst="rect">
            <a:avLst/>
          </a:prstGeom>
          <a:blipFill>
            <a:blip r:embed="rId8" cstate="print"/>
            <a:stretch>
              <a:fillRect/>
            </a:stretch>
          </a:blipFill>
        </p:spPr>
        <p:txBody>
          <a:bodyPr wrap="square" lIns="0" tIns="0" rIns="0" bIns="0" rtlCol="0"/>
          <a:lstStyle/>
          <a:p/>
        </p:txBody>
      </p:sp>
      <p:sp>
        <p:nvSpPr>
          <p:cNvPr id="53" name="object 53"/>
          <p:cNvSpPr txBox="1"/>
          <p:nvPr/>
        </p:nvSpPr>
        <p:spPr>
          <a:xfrm>
            <a:off x="3358897" y="1988557"/>
            <a:ext cx="841375" cy="283845"/>
          </a:xfrm>
          <a:prstGeom prst="rect">
            <a:avLst/>
          </a:prstGeom>
          <a:solidFill>
            <a:srgbClr val="8EA558">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1</a:t>
            </a:r>
            <a:endParaRPr sz="2000">
              <a:latin typeface="Arial" panose="020B0604020202020204"/>
              <a:cs typeface="Arial" panose="020B0604020202020204"/>
            </a:endParaRPr>
          </a:p>
        </p:txBody>
      </p:sp>
      <p:sp>
        <p:nvSpPr>
          <p:cNvPr id="54" name="object 54"/>
          <p:cNvSpPr/>
          <p:nvPr/>
        </p:nvSpPr>
        <p:spPr>
          <a:xfrm>
            <a:off x="4314305" y="1903614"/>
            <a:ext cx="1566948" cy="453043"/>
          </a:xfrm>
          <a:prstGeom prst="rect">
            <a:avLst/>
          </a:prstGeom>
          <a:blipFill>
            <a:blip r:embed="rId9" cstate="print"/>
            <a:stretch>
              <a:fillRect/>
            </a:stretch>
          </a:blipFill>
        </p:spPr>
        <p:txBody>
          <a:bodyPr wrap="square" lIns="0" tIns="0" rIns="0" bIns="0" rtlCol="0"/>
          <a:lstStyle/>
          <a:p/>
        </p:txBody>
      </p:sp>
      <p:sp>
        <p:nvSpPr>
          <p:cNvPr id="55" name="object 55"/>
          <p:cNvSpPr txBox="1"/>
          <p:nvPr/>
        </p:nvSpPr>
        <p:spPr>
          <a:xfrm>
            <a:off x="4413501" y="1988557"/>
            <a:ext cx="1371600" cy="283845"/>
          </a:xfrm>
          <a:prstGeom prst="rect">
            <a:avLst/>
          </a:prstGeom>
          <a:solidFill>
            <a:srgbClr val="6095C9">
              <a:alpha val="85099"/>
            </a:srgbClr>
          </a:solidFill>
          <a:ln w="25399">
            <a:solidFill>
              <a:srgbClr val="000000"/>
            </a:solidFill>
          </a:ln>
        </p:spPr>
        <p:txBody>
          <a:bodyPr vert="horz" wrap="square" lIns="0" tIns="0" rIns="0" bIns="0" rtlCol="0">
            <a:spAutoFit/>
          </a:bodyPr>
          <a:lstStyle/>
          <a:p>
            <a:pPr marL="314960">
              <a:lnSpc>
                <a:spcPts val="2230"/>
              </a:lnSpc>
            </a:pPr>
            <a:r>
              <a:rPr sz="2000" b="1" spc="-5" dirty="0">
                <a:solidFill>
                  <a:srgbClr val="FFFFFF"/>
                </a:solidFill>
                <a:latin typeface="Arial" panose="020B0604020202020204"/>
                <a:cs typeface="Arial" panose="020B0604020202020204"/>
              </a:rPr>
              <a:t>Row</a:t>
            </a:r>
            <a:r>
              <a:rPr sz="2000" b="1" spc="-2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56" name="object 56"/>
          <p:cNvSpPr/>
          <p:nvPr/>
        </p:nvSpPr>
        <p:spPr>
          <a:xfrm>
            <a:off x="3277085" y="2984385"/>
            <a:ext cx="2588260" cy="459105"/>
          </a:xfrm>
          <a:custGeom>
            <a:avLst/>
            <a:gdLst/>
            <a:ahLst/>
            <a:cxnLst/>
            <a:rect l="l" t="t" r="r" b="b"/>
            <a:pathLst>
              <a:path w="2588260" h="459104">
                <a:moveTo>
                  <a:pt x="2587673" y="0"/>
                </a:moveTo>
                <a:lnTo>
                  <a:pt x="0" y="0"/>
                </a:lnTo>
                <a:lnTo>
                  <a:pt x="0" y="458608"/>
                </a:lnTo>
                <a:lnTo>
                  <a:pt x="2587673" y="458608"/>
                </a:lnTo>
                <a:lnTo>
                  <a:pt x="2587673" y="0"/>
                </a:lnTo>
                <a:close/>
              </a:path>
            </a:pathLst>
          </a:custGeom>
          <a:solidFill>
            <a:srgbClr val="CBCBCB"/>
          </a:solidFill>
        </p:spPr>
        <p:txBody>
          <a:bodyPr wrap="square" lIns="0" tIns="0" rIns="0" bIns="0" rtlCol="0"/>
          <a:lstStyle/>
          <a:p/>
        </p:txBody>
      </p:sp>
      <p:sp>
        <p:nvSpPr>
          <p:cNvPr id="57" name="object 57"/>
          <p:cNvSpPr txBox="1"/>
          <p:nvPr/>
        </p:nvSpPr>
        <p:spPr>
          <a:xfrm>
            <a:off x="5371157" y="2676648"/>
            <a:ext cx="52133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r>
              <a:rPr sz="1800" b="1" spc="-85" dirty="0">
                <a:latin typeface="Arial" panose="020B0604020202020204"/>
                <a:cs typeface="Arial" panose="020B0604020202020204"/>
              </a:rPr>
              <a:t> </a:t>
            </a:r>
            <a:r>
              <a:rPr sz="1800" b="1" dirty="0">
                <a:latin typeface="Arial" panose="020B0604020202020204"/>
                <a:cs typeface="Arial" panose="020B0604020202020204"/>
              </a:rPr>
              <a:t>5</a:t>
            </a:r>
            <a:endParaRPr sz="1800">
              <a:latin typeface="Arial" panose="020B0604020202020204"/>
              <a:cs typeface="Arial" panose="020B0604020202020204"/>
            </a:endParaRPr>
          </a:p>
        </p:txBody>
      </p:sp>
      <p:sp>
        <p:nvSpPr>
          <p:cNvPr id="58" name="object 58"/>
          <p:cNvSpPr/>
          <p:nvPr/>
        </p:nvSpPr>
        <p:spPr>
          <a:xfrm>
            <a:off x="3266902" y="2992582"/>
            <a:ext cx="1026621" cy="457200"/>
          </a:xfrm>
          <a:prstGeom prst="rect">
            <a:avLst/>
          </a:prstGeom>
          <a:blipFill>
            <a:blip r:embed="rId10" cstate="print"/>
            <a:stretch>
              <a:fillRect/>
            </a:stretch>
          </a:blipFill>
        </p:spPr>
        <p:txBody>
          <a:bodyPr wrap="square" lIns="0" tIns="0" rIns="0" bIns="0" rtlCol="0"/>
          <a:lstStyle/>
          <a:p/>
        </p:txBody>
      </p:sp>
      <p:sp>
        <p:nvSpPr>
          <p:cNvPr id="59" name="object 59"/>
          <p:cNvSpPr txBox="1"/>
          <p:nvPr/>
        </p:nvSpPr>
        <p:spPr>
          <a:xfrm>
            <a:off x="3358897" y="3080535"/>
            <a:ext cx="841375" cy="283845"/>
          </a:xfrm>
          <a:prstGeom prst="rect">
            <a:avLst/>
          </a:prstGeom>
          <a:solidFill>
            <a:srgbClr val="8EA558">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60" name="object 60"/>
          <p:cNvSpPr/>
          <p:nvPr/>
        </p:nvSpPr>
        <p:spPr>
          <a:xfrm>
            <a:off x="4314305" y="2992582"/>
            <a:ext cx="1566948" cy="457200"/>
          </a:xfrm>
          <a:prstGeom prst="rect">
            <a:avLst/>
          </a:prstGeom>
          <a:blipFill>
            <a:blip r:embed="rId11" cstate="print"/>
            <a:stretch>
              <a:fillRect/>
            </a:stretch>
          </a:blipFill>
        </p:spPr>
        <p:txBody>
          <a:bodyPr wrap="square" lIns="0" tIns="0" rIns="0" bIns="0" rtlCol="0"/>
          <a:lstStyle/>
          <a:p/>
        </p:txBody>
      </p:sp>
      <p:sp>
        <p:nvSpPr>
          <p:cNvPr id="61" name="object 61"/>
          <p:cNvSpPr txBox="1"/>
          <p:nvPr/>
        </p:nvSpPr>
        <p:spPr>
          <a:xfrm>
            <a:off x="4413501" y="3080535"/>
            <a:ext cx="1371600" cy="283845"/>
          </a:xfrm>
          <a:prstGeom prst="rect">
            <a:avLst/>
          </a:prstGeom>
          <a:solidFill>
            <a:srgbClr val="6095C9">
              <a:alpha val="85099"/>
            </a:srgbClr>
          </a:solidFill>
          <a:ln w="25399">
            <a:solidFill>
              <a:srgbClr val="000000"/>
            </a:solidFill>
          </a:ln>
        </p:spPr>
        <p:txBody>
          <a:bodyPr vert="horz" wrap="square" lIns="0" tIns="0" rIns="0" bIns="0" rtlCol="0">
            <a:spAutoFit/>
          </a:bodyPr>
          <a:lstStyle/>
          <a:p>
            <a:pPr marL="314960">
              <a:lnSpc>
                <a:spcPts val="2230"/>
              </a:lnSpc>
            </a:pPr>
            <a:r>
              <a:rPr sz="2000" b="1" spc="-5" dirty="0">
                <a:solidFill>
                  <a:srgbClr val="FFFFFF"/>
                </a:solidFill>
                <a:latin typeface="Arial" panose="020B0604020202020204"/>
                <a:cs typeface="Arial" panose="020B0604020202020204"/>
              </a:rPr>
              <a:t>Row</a:t>
            </a:r>
            <a:r>
              <a:rPr sz="2000" b="1" spc="-2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3</a:t>
            </a:r>
            <a:endParaRPr sz="2000">
              <a:latin typeface="Arial" panose="020B0604020202020204"/>
              <a:cs typeface="Arial" panose="020B0604020202020204"/>
            </a:endParaRPr>
          </a:p>
        </p:txBody>
      </p:sp>
      <p:sp>
        <p:nvSpPr>
          <p:cNvPr id="62" name="object 62"/>
          <p:cNvSpPr/>
          <p:nvPr/>
        </p:nvSpPr>
        <p:spPr>
          <a:xfrm>
            <a:off x="3277085" y="4082935"/>
            <a:ext cx="2588260" cy="459105"/>
          </a:xfrm>
          <a:custGeom>
            <a:avLst/>
            <a:gdLst/>
            <a:ahLst/>
            <a:cxnLst/>
            <a:rect l="l" t="t" r="r" b="b"/>
            <a:pathLst>
              <a:path w="2588260" h="459104">
                <a:moveTo>
                  <a:pt x="2587673" y="0"/>
                </a:moveTo>
                <a:lnTo>
                  <a:pt x="0" y="0"/>
                </a:lnTo>
                <a:lnTo>
                  <a:pt x="0" y="458608"/>
                </a:lnTo>
                <a:lnTo>
                  <a:pt x="2587673" y="458608"/>
                </a:lnTo>
                <a:lnTo>
                  <a:pt x="2587673" y="0"/>
                </a:lnTo>
                <a:close/>
              </a:path>
            </a:pathLst>
          </a:custGeom>
          <a:solidFill>
            <a:srgbClr val="CBCBCB"/>
          </a:solidFill>
        </p:spPr>
        <p:txBody>
          <a:bodyPr wrap="square" lIns="0" tIns="0" rIns="0" bIns="0" rtlCol="0"/>
          <a:lstStyle/>
          <a:p/>
        </p:txBody>
      </p:sp>
      <p:sp>
        <p:nvSpPr>
          <p:cNvPr id="63" name="object 63"/>
          <p:cNvSpPr txBox="1"/>
          <p:nvPr/>
        </p:nvSpPr>
        <p:spPr>
          <a:xfrm>
            <a:off x="5371157" y="3776130"/>
            <a:ext cx="52133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r>
              <a:rPr sz="1800" b="1" spc="-85" dirty="0">
                <a:latin typeface="Arial" panose="020B0604020202020204"/>
                <a:cs typeface="Arial" panose="020B0604020202020204"/>
              </a:rPr>
              <a:t> </a:t>
            </a:r>
            <a:r>
              <a:rPr sz="1800" b="1" dirty="0">
                <a:latin typeface="Arial" panose="020B0604020202020204"/>
                <a:cs typeface="Arial" panose="020B0604020202020204"/>
              </a:rPr>
              <a:t>6</a:t>
            </a:r>
            <a:endParaRPr sz="1800">
              <a:latin typeface="Arial" panose="020B0604020202020204"/>
              <a:cs typeface="Arial" panose="020B0604020202020204"/>
            </a:endParaRPr>
          </a:p>
        </p:txBody>
      </p:sp>
      <p:sp>
        <p:nvSpPr>
          <p:cNvPr id="64" name="object 64"/>
          <p:cNvSpPr/>
          <p:nvPr/>
        </p:nvSpPr>
        <p:spPr>
          <a:xfrm>
            <a:off x="3266902" y="4085705"/>
            <a:ext cx="1026621" cy="457200"/>
          </a:xfrm>
          <a:prstGeom prst="rect">
            <a:avLst/>
          </a:prstGeom>
          <a:blipFill>
            <a:blip r:embed="rId12" cstate="print"/>
            <a:stretch>
              <a:fillRect/>
            </a:stretch>
          </a:blipFill>
        </p:spPr>
        <p:txBody>
          <a:bodyPr wrap="square" lIns="0" tIns="0" rIns="0" bIns="0" rtlCol="0"/>
          <a:lstStyle/>
          <a:p/>
        </p:txBody>
      </p:sp>
      <p:sp>
        <p:nvSpPr>
          <p:cNvPr id="65" name="object 65"/>
          <p:cNvSpPr txBox="1"/>
          <p:nvPr/>
        </p:nvSpPr>
        <p:spPr>
          <a:xfrm>
            <a:off x="3358897" y="4172512"/>
            <a:ext cx="841375" cy="283845"/>
          </a:xfrm>
          <a:prstGeom prst="rect">
            <a:avLst/>
          </a:prstGeom>
          <a:solidFill>
            <a:srgbClr val="8EA558">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3</a:t>
            </a:r>
            <a:endParaRPr sz="2000">
              <a:latin typeface="Arial" panose="020B0604020202020204"/>
              <a:cs typeface="Arial" panose="020B0604020202020204"/>
            </a:endParaRPr>
          </a:p>
        </p:txBody>
      </p:sp>
      <p:sp>
        <p:nvSpPr>
          <p:cNvPr id="66" name="object 66"/>
          <p:cNvSpPr/>
          <p:nvPr/>
        </p:nvSpPr>
        <p:spPr>
          <a:xfrm>
            <a:off x="4314305" y="4085705"/>
            <a:ext cx="1566948" cy="457200"/>
          </a:xfrm>
          <a:prstGeom prst="rect">
            <a:avLst/>
          </a:prstGeom>
          <a:blipFill>
            <a:blip r:embed="rId13" cstate="print"/>
            <a:stretch>
              <a:fillRect/>
            </a:stretch>
          </a:blipFill>
        </p:spPr>
        <p:txBody>
          <a:bodyPr wrap="square" lIns="0" tIns="0" rIns="0" bIns="0" rtlCol="0"/>
          <a:lstStyle/>
          <a:p/>
        </p:txBody>
      </p:sp>
      <p:sp>
        <p:nvSpPr>
          <p:cNvPr id="67" name="object 67"/>
          <p:cNvSpPr txBox="1"/>
          <p:nvPr/>
        </p:nvSpPr>
        <p:spPr>
          <a:xfrm>
            <a:off x="4413501" y="4172512"/>
            <a:ext cx="1371600" cy="283845"/>
          </a:xfrm>
          <a:prstGeom prst="rect">
            <a:avLst/>
          </a:prstGeom>
          <a:solidFill>
            <a:srgbClr val="6095C9">
              <a:alpha val="85099"/>
            </a:srgbClr>
          </a:solidFill>
          <a:ln w="25399">
            <a:solidFill>
              <a:srgbClr val="000000"/>
            </a:solidFill>
          </a:ln>
        </p:spPr>
        <p:txBody>
          <a:bodyPr vert="horz" wrap="square" lIns="0" tIns="0" rIns="0" bIns="0" rtlCol="0">
            <a:spAutoFit/>
          </a:bodyPr>
          <a:lstStyle/>
          <a:p>
            <a:pPr marL="314960">
              <a:lnSpc>
                <a:spcPts val="2230"/>
              </a:lnSpc>
            </a:pPr>
            <a:r>
              <a:rPr sz="2000" b="1" spc="-5" dirty="0">
                <a:solidFill>
                  <a:srgbClr val="FFFFFF"/>
                </a:solidFill>
                <a:latin typeface="Arial" panose="020B0604020202020204"/>
                <a:cs typeface="Arial" panose="020B0604020202020204"/>
              </a:rPr>
              <a:t>Row</a:t>
            </a:r>
            <a:r>
              <a:rPr sz="2000" b="1" spc="-2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4</a:t>
            </a:r>
            <a:endParaRPr sz="2000">
              <a:latin typeface="Arial" panose="020B0604020202020204"/>
              <a:cs typeface="Arial" panose="020B0604020202020204"/>
            </a:endParaRPr>
          </a:p>
        </p:txBody>
      </p:sp>
      <p:sp>
        <p:nvSpPr>
          <p:cNvPr id="68" name="object 68"/>
          <p:cNvSpPr/>
          <p:nvPr/>
        </p:nvSpPr>
        <p:spPr>
          <a:xfrm>
            <a:off x="3902825" y="893617"/>
            <a:ext cx="1022465" cy="457200"/>
          </a:xfrm>
          <a:prstGeom prst="rect">
            <a:avLst/>
          </a:prstGeom>
          <a:blipFill>
            <a:blip r:embed="rId14" cstate="print"/>
            <a:stretch>
              <a:fillRect/>
            </a:stretch>
          </a:blipFill>
        </p:spPr>
        <p:txBody>
          <a:bodyPr wrap="square" lIns="0" tIns="0" rIns="0" bIns="0" rtlCol="0"/>
          <a:lstStyle/>
          <a:p/>
        </p:txBody>
      </p:sp>
      <p:sp>
        <p:nvSpPr>
          <p:cNvPr id="69" name="object 69"/>
          <p:cNvSpPr txBox="1"/>
          <p:nvPr/>
        </p:nvSpPr>
        <p:spPr>
          <a:xfrm>
            <a:off x="3992877" y="979255"/>
            <a:ext cx="841375" cy="283845"/>
          </a:xfrm>
          <a:prstGeom prst="rect">
            <a:avLst/>
          </a:prstGeom>
          <a:solidFill>
            <a:srgbClr val="CD665F">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70" name="object 70"/>
          <p:cNvSpPr/>
          <p:nvPr/>
        </p:nvSpPr>
        <p:spPr>
          <a:xfrm>
            <a:off x="3277083" y="5097923"/>
            <a:ext cx="366395" cy="358140"/>
          </a:xfrm>
          <a:custGeom>
            <a:avLst/>
            <a:gdLst/>
            <a:ahLst/>
            <a:cxnLst/>
            <a:rect l="l" t="t" r="r" b="b"/>
            <a:pathLst>
              <a:path w="366395" h="358139">
                <a:moveTo>
                  <a:pt x="0" y="0"/>
                </a:moveTo>
                <a:lnTo>
                  <a:pt x="365998" y="0"/>
                </a:lnTo>
                <a:lnTo>
                  <a:pt x="365998" y="358044"/>
                </a:lnTo>
                <a:lnTo>
                  <a:pt x="0" y="358044"/>
                </a:lnTo>
                <a:lnTo>
                  <a:pt x="0" y="0"/>
                </a:lnTo>
                <a:close/>
              </a:path>
            </a:pathLst>
          </a:custGeom>
          <a:ln w="38099">
            <a:solidFill>
              <a:srgbClr val="000000"/>
            </a:solidFill>
          </a:ln>
        </p:spPr>
        <p:txBody>
          <a:bodyPr wrap="square" lIns="0" tIns="0" rIns="0" bIns="0" rtlCol="0"/>
          <a:lstStyle/>
          <a:p/>
        </p:txBody>
      </p:sp>
      <p:graphicFrame>
        <p:nvGraphicFramePr>
          <p:cNvPr id="71" name="object 71"/>
          <p:cNvGraphicFramePr>
            <a:graphicFrameLocks noGrp="1"/>
          </p:cNvGraphicFramePr>
          <p:nvPr/>
        </p:nvGraphicFramePr>
        <p:xfrm>
          <a:off x="3277083" y="5097923"/>
          <a:ext cx="366395" cy="358140"/>
        </p:xfrm>
        <a:graphic>
          <a:graphicData uri="http://schemas.openxmlformats.org/drawingml/2006/table">
            <a:tbl>
              <a:tblPr firstRow="1" bandRow="1">
                <a:tableStyleId>{2D5ABB26-0587-4C30-8999-92F81FD0307C}</a:tableStyleId>
              </a:tblPr>
              <a:tblGrid>
                <a:gridCol w="121920"/>
                <a:gridCol w="121920"/>
                <a:gridCol w="121919"/>
              </a:tblGrid>
              <a:tr h="117066">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B w="28575">
                      <a:solidFill>
                        <a:srgbClr val="000000"/>
                      </a:solidFill>
                      <a:prstDash val="solid"/>
                    </a:lnB>
                    <a:solidFill>
                      <a:srgbClr val="8EA558"/>
                    </a:solidFill>
                  </a:tcPr>
                </a:tc>
              </a:tr>
              <a:tr h="121557">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28575">
                      <a:solidFill>
                        <a:srgbClr val="000000"/>
                      </a:solidFill>
                      <a:prstDash val="solid"/>
                    </a:lnT>
                    <a:lnB w="28575">
                      <a:solidFill>
                        <a:srgbClr val="000000"/>
                      </a:solidFill>
                      <a:prstDash val="solid"/>
                    </a:lnB>
                    <a:solidFill>
                      <a:srgbClr val="8EA558"/>
                    </a:solidFill>
                  </a:tcPr>
                </a:tc>
              </a:tr>
              <a:tr h="119421">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28575">
                      <a:solidFill>
                        <a:srgbClr val="000000"/>
                      </a:solidFill>
                      <a:prstDash val="solid"/>
                    </a:lnT>
                    <a:solidFill>
                      <a:srgbClr val="8EA558"/>
                    </a:solidFill>
                  </a:tcPr>
                </a:tc>
              </a:tr>
            </a:tbl>
          </a:graphicData>
        </a:graphic>
      </p:graphicFrame>
      <p:sp>
        <p:nvSpPr>
          <p:cNvPr id="72" name="object 72"/>
          <p:cNvSpPr txBox="1"/>
          <p:nvPr/>
        </p:nvSpPr>
        <p:spPr>
          <a:xfrm>
            <a:off x="4875807" y="4982497"/>
            <a:ext cx="292735" cy="574040"/>
          </a:xfrm>
          <a:prstGeom prst="rect">
            <a:avLst/>
          </a:prstGeom>
        </p:spPr>
        <p:txBody>
          <a:bodyPr vert="horz" wrap="square" lIns="0" tIns="12700" rIns="0" bIns="0" rtlCol="0">
            <a:spAutoFit/>
          </a:bodyPr>
          <a:lstStyle/>
          <a:p>
            <a:pPr marL="12700">
              <a:lnSpc>
                <a:spcPct val="100000"/>
              </a:lnSpc>
              <a:spcBef>
                <a:spcPts val="100"/>
              </a:spcBef>
            </a:pPr>
            <a:r>
              <a:rPr sz="3600" b="1" dirty="0">
                <a:latin typeface="Arial" panose="020B0604020202020204"/>
                <a:cs typeface="Arial" panose="020B0604020202020204"/>
              </a:rPr>
              <a:t>=</a:t>
            </a:r>
            <a:endParaRPr sz="3600">
              <a:latin typeface="Arial" panose="020B0604020202020204"/>
              <a:cs typeface="Arial" panose="020B0604020202020204"/>
            </a:endParaRPr>
          </a:p>
        </p:txBody>
      </p:sp>
      <p:sp>
        <p:nvSpPr>
          <p:cNvPr id="73" name="object 73"/>
          <p:cNvSpPr/>
          <p:nvPr/>
        </p:nvSpPr>
        <p:spPr>
          <a:xfrm>
            <a:off x="6091872" y="1891427"/>
            <a:ext cx="2588260" cy="461645"/>
          </a:xfrm>
          <a:custGeom>
            <a:avLst/>
            <a:gdLst/>
            <a:ahLst/>
            <a:cxnLst/>
            <a:rect l="l" t="t" r="r" b="b"/>
            <a:pathLst>
              <a:path w="2588259" h="461644">
                <a:moveTo>
                  <a:pt x="2587673" y="0"/>
                </a:moveTo>
                <a:lnTo>
                  <a:pt x="0" y="0"/>
                </a:lnTo>
                <a:lnTo>
                  <a:pt x="0" y="461336"/>
                </a:lnTo>
                <a:lnTo>
                  <a:pt x="2587673" y="461336"/>
                </a:lnTo>
                <a:lnTo>
                  <a:pt x="2587673" y="0"/>
                </a:lnTo>
                <a:close/>
              </a:path>
            </a:pathLst>
          </a:custGeom>
          <a:solidFill>
            <a:srgbClr val="CBCBCB"/>
          </a:solidFill>
        </p:spPr>
        <p:txBody>
          <a:bodyPr wrap="square" lIns="0" tIns="0" rIns="0" bIns="0" rtlCol="0"/>
          <a:lstStyle/>
          <a:p/>
        </p:txBody>
      </p:sp>
      <p:sp>
        <p:nvSpPr>
          <p:cNvPr id="74" name="object 74"/>
          <p:cNvSpPr txBox="1"/>
          <p:nvPr/>
        </p:nvSpPr>
        <p:spPr>
          <a:xfrm>
            <a:off x="8185946" y="1580683"/>
            <a:ext cx="52133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r>
              <a:rPr sz="1800" b="1" spc="-85" dirty="0">
                <a:latin typeface="Arial" panose="020B0604020202020204"/>
                <a:cs typeface="Arial" panose="020B0604020202020204"/>
              </a:rPr>
              <a:t> </a:t>
            </a:r>
            <a:r>
              <a:rPr sz="1800" b="1" dirty="0">
                <a:latin typeface="Arial" panose="020B0604020202020204"/>
                <a:cs typeface="Arial" panose="020B0604020202020204"/>
              </a:rPr>
              <a:t>7</a:t>
            </a:r>
            <a:endParaRPr sz="1800">
              <a:latin typeface="Arial" panose="020B0604020202020204"/>
              <a:cs typeface="Arial" panose="020B0604020202020204"/>
            </a:endParaRPr>
          </a:p>
        </p:txBody>
      </p:sp>
      <p:sp>
        <p:nvSpPr>
          <p:cNvPr id="75" name="object 75"/>
          <p:cNvSpPr/>
          <p:nvPr/>
        </p:nvSpPr>
        <p:spPr>
          <a:xfrm>
            <a:off x="6080759" y="1903614"/>
            <a:ext cx="1026621" cy="453043"/>
          </a:xfrm>
          <a:prstGeom prst="rect">
            <a:avLst/>
          </a:prstGeom>
          <a:blipFill>
            <a:blip r:embed="rId15" cstate="print"/>
            <a:stretch>
              <a:fillRect/>
            </a:stretch>
          </a:blipFill>
        </p:spPr>
        <p:txBody>
          <a:bodyPr wrap="square" lIns="0" tIns="0" rIns="0" bIns="0" rtlCol="0"/>
          <a:lstStyle/>
          <a:p/>
        </p:txBody>
      </p:sp>
      <p:sp>
        <p:nvSpPr>
          <p:cNvPr id="76" name="object 76"/>
          <p:cNvSpPr txBox="1"/>
          <p:nvPr/>
        </p:nvSpPr>
        <p:spPr>
          <a:xfrm>
            <a:off x="6173510" y="1988557"/>
            <a:ext cx="841375" cy="283845"/>
          </a:xfrm>
          <a:prstGeom prst="rect">
            <a:avLst/>
          </a:prstGeom>
          <a:solidFill>
            <a:srgbClr val="8EA558">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1</a:t>
            </a:r>
            <a:endParaRPr sz="2000">
              <a:latin typeface="Arial" panose="020B0604020202020204"/>
              <a:cs typeface="Arial" panose="020B0604020202020204"/>
            </a:endParaRPr>
          </a:p>
        </p:txBody>
      </p:sp>
      <p:sp>
        <p:nvSpPr>
          <p:cNvPr id="77" name="object 77"/>
          <p:cNvSpPr/>
          <p:nvPr/>
        </p:nvSpPr>
        <p:spPr>
          <a:xfrm>
            <a:off x="7132319" y="1903614"/>
            <a:ext cx="1562792" cy="453043"/>
          </a:xfrm>
          <a:prstGeom prst="rect">
            <a:avLst/>
          </a:prstGeom>
          <a:blipFill>
            <a:blip r:embed="rId16" cstate="print"/>
            <a:stretch>
              <a:fillRect/>
            </a:stretch>
          </a:blipFill>
        </p:spPr>
        <p:txBody>
          <a:bodyPr wrap="square" lIns="0" tIns="0" rIns="0" bIns="0" rtlCol="0"/>
          <a:lstStyle/>
          <a:p/>
        </p:txBody>
      </p:sp>
      <p:sp>
        <p:nvSpPr>
          <p:cNvPr id="78" name="object 78"/>
          <p:cNvSpPr txBox="1"/>
          <p:nvPr/>
        </p:nvSpPr>
        <p:spPr>
          <a:xfrm>
            <a:off x="7228114" y="1988557"/>
            <a:ext cx="1371600" cy="283845"/>
          </a:xfrm>
          <a:prstGeom prst="rect">
            <a:avLst/>
          </a:prstGeom>
          <a:solidFill>
            <a:srgbClr val="6095C9">
              <a:alpha val="85099"/>
            </a:srgbClr>
          </a:solidFill>
          <a:ln w="25399">
            <a:solidFill>
              <a:srgbClr val="000000"/>
            </a:solidFill>
          </a:ln>
        </p:spPr>
        <p:txBody>
          <a:bodyPr vert="horz" wrap="square" lIns="0" tIns="0" rIns="0" bIns="0" rtlCol="0">
            <a:spAutoFit/>
          </a:bodyPr>
          <a:lstStyle/>
          <a:p>
            <a:pPr marL="314960">
              <a:lnSpc>
                <a:spcPts val="2230"/>
              </a:lnSpc>
            </a:pPr>
            <a:r>
              <a:rPr sz="2000" b="1" spc="-5" dirty="0">
                <a:solidFill>
                  <a:srgbClr val="FFFFFF"/>
                </a:solidFill>
                <a:latin typeface="Arial" panose="020B0604020202020204"/>
                <a:cs typeface="Arial" panose="020B0604020202020204"/>
              </a:rPr>
              <a:t>Row</a:t>
            </a:r>
            <a:r>
              <a:rPr sz="2000" b="1" spc="-2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3</a:t>
            </a:r>
            <a:endParaRPr sz="2000">
              <a:latin typeface="Arial" panose="020B0604020202020204"/>
              <a:cs typeface="Arial" panose="020B0604020202020204"/>
            </a:endParaRPr>
          </a:p>
        </p:txBody>
      </p:sp>
      <p:sp>
        <p:nvSpPr>
          <p:cNvPr id="79" name="object 79"/>
          <p:cNvSpPr/>
          <p:nvPr/>
        </p:nvSpPr>
        <p:spPr>
          <a:xfrm>
            <a:off x="6091872" y="2984385"/>
            <a:ext cx="2588260" cy="459105"/>
          </a:xfrm>
          <a:custGeom>
            <a:avLst/>
            <a:gdLst/>
            <a:ahLst/>
            <a:cxnLst/>
            <a:rect l="l" t="t" r="r" b="b"/>
            <a:pathLst>
              <a:path w="2588259" h="459104">
                <a:moveTo>
                  <a:pt x="2587673" y="0"/>
                </a:moveTo>
                <a:lnTo>
                  <a:pt x="0" y="0"/>
                </a:lnTo>
                <a:lnTo>
                  <a:pt x="0" y="458608"/>
                </a:lnTo>
                <a:lnTo>
                  <a:pt x="2587673" y="458608"/>
                </a:lnTo>
                <a:lnTo>
                  <a:pt x="2587673" y="0"/>
                </a:lnTo>
                <a:close/>
              </a:path>
            </a:pathLst>
          </a:custGeom>
          <a:solidFill>
            <a:srgbClr val="CBCBCB"/>
          </a:solidFill>
        </p:spPr>
        <p:txBody>
          <a:bodyPr wrap="square" lIns="0" tIns="0" rIns="0" bIns="0" rtlCol="0"/>
          <a:lstStyle/>
          <a:p/>
        </p:txBody>
      </p:sp>
      <p:sp>
        <p:nvSpPr>
          <p:cNvPr id="80" name="object 80"/>
          <p:cNvSpPr txBox="1"/>
          <p:nvPr/>
        </p:nvSpPr>
        <p:spPr>
          <a:xfrm>
            <a:off x="8185946" y="2676648"/>
            <a:ext cx="52133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r>
              <a:rPr sz="1800" b="1" spc="-85" dirty="0">
                <a:latin typeface="Arial" panose="020B0604020202020204"/>
                <a:cs typeface="Arial" panose="020B0604020202020204"/>
              </a:rPr>
              <a:t> </a:t>
            </a:r>
            <a:r>
              <a:rPr sz="1800" b="1" dirty="0">
                <a:latin typeface="Arial" panose="020B0604020202020204"/>
                <a:cs typeface="Arial" panose="020B0604020202020204"/>
              </a:rPr>
              <a:t>8</a:t>
            </a:r>
            <a:endParaRPr sz="1800">
              <a:latin typeface="Arial" panose="020B0604020202020204"/>
              <a:cs typeface="Arial" panose="020B0604020202020204"/>
            </a:endParaRPr>
          </a:p>
        </p:txBody>
      </p:sp>
      <p:sp>
        <p:nvSpPr>
          <p:cNvPr id="81" name="object 81"/>
          <p:cNvSpPr/>
          <p:nvPr/>
        </p:nvSpPr>
        <p:spPr>
          <a:xfrm>
            <a:off x="6080759" y="2992582"/>
            <a:ext cx="1026621" cy="457200"/>
          </a:xfrm>
          <a:prstGeom prst="rect">
            <a:avLst/>
          </a:prstGeom>
          <a:blipFill>
            <a:blip r:embed="rId17" cstate="print"/>
            <a:stretch>
              <a:fillRect/>
            </a:stretch>
          </a:blipFill>
        </p:spPr>
        <p:txBody>
          <a:bodyPr wrap="square" lIns="0" tIns="0" rIns="0" bIns="0" rtlCol="0"/>
          <a:lstStyle/>
          <a:p/>
        </p:txBody>
      </p:sp>
      <p:sp>
        <p:nvSpPr>
          <p:cNvPr id="82" name="object 82"/>
          <p:cNvSpPr txBox="1"/>
          <p:nvPr/>
        </p:nvSpPr>
        <p:spPr>
          <a:xfrm>
            <a:off x="6173510" y="3080535"/>
            <a:ext cx="841375" cy="283845"/>
          </a:xfrm>
          <a:prstGeom prst="rect">
            <a:avLst/>
          </a:prstGeom>
          <a:solidFill>
            <a:srgbClr val="8EA558">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2</a:t>
            </a:r>
            <a:endParaRPr sz="2000">
              <a:latin typeface="Arial" panose="020B0604020202020204"/>
              <a:cs typeface="Arial" panose="020B0604020202020204"/>
            </a:endParaRPr>
          </a:p>
        </p:txBody>
      </p:sp>
      <p:sp>
        <p:nvSpPr>
          <p:cNvPr id="83" name="object 83"/>
          <p:cNvSpPr/>
          <p:nvPr/>
        </p:nvSpPr>
        <p:spPr>
          <a:xfrm>
            <a:off x="7132319" y="2992582"/>
            <a:ext cx="1562792" cy="457200"/>
          </a:xfrm>
          <a:prstGeom prst="rect">
            <a:avLst/>
          </a:prstGeom>
          <a:blipFill>
            <a:blip r:embed="rId18" cstate="print"/>
            <a:stretch>
              <a:fillRect/>
            </a:stretch>
          </a:blipFill>
        </p:spPr>
        <p:txBody>
          <a:bodyPr wrap="square" lIns="0" tIns="0" rIns="0" bIns="0" rtlCol="0"/>
          <a:lstStyle/>
          <a:p/>
        </p:txBody>
      </p:sp>
      <p:sp>
        <p:nvSpPr>
          <p:cNvPr id="84" name="object 84"/>
          <p:cNvSpPr txBox="1"/>
          <p:nvPr/>
        </p:nvSpPr>
        <p:spPr>
          <a:xfrm>
            <a:off x="7228114" y="3080535"/>
            <a:ext cx="1371600" cy="283845"/>
          </a:xfrm>
          <a:prstGeom prst="rect">
            <a:avLst/>
          </a:prstGeom>
          <a:solidFill>
            <a:srgbClr val="6095C9">
              <a:alpha val="85099"/>
            </a:srgbClr>
          </a:solidFill>
          <a:ln w="25399">
            <a:solidFill>
              <a:srgbClr val="000000"/>
            </a:solidFill>
          </a:ln>
        </p:spPr>
        <p:txBody>
          <a:bodyPr vert="horz" wrap="square" lIns="0" tIns="0" rIns="0" bIns="0" rtlCol="0">
            <a:spAutoFit/>
          </a:bodyPr>
          <a:lstStyle/>
          <a:p>
            <a:pPr marL="314960">
              <a:lnSpc>
                <a:spcPts val="2230"/>
              </a:lnSpc>
            </a:pPr>
            <a:r>
              <a:rPr sz="2000" b="1" spc="-5" dirty="0">
                <a:solidFill>
                  <a:srgbClr val="FFFFFF"/>
                </a:solidFill>
                <a:latin typeface="Arial" panose="020B0604020202020204"/>
                <a:cs typeface="Arial" panose="020B0604020202020204"/>
              </a:rPr>
              <a:t>Row</a:t>
            </a:r>
            <a:r>
              <a:rPr sz="2000" b="1" spc="-2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4</a:t>
            </a:r>
            <a:endParaRPr sz="2000">
              <a:latin typeface="Arial" panose="020B0604020202020204"/>
              <a:cs typeface="Arial" panose="020B0604020202020204"/>
            </a:endParaRPr>
          </a:p>
        </p:txBody>
      </p:sp>
      <p:sp>
        <p:nvSpPr>
          <p:cNvPr id="85" name="object 85"/>
          <p:cNvSpPr/>
          <p:nvPr/>
        </p:nvSpPr>
        <p:spPr>
          <a:xfrm>
            <a:off x="6091872" y="4082935"/>
            <a:ext cx="2588260" cy="459105"/>
          </a:xfrm>
          <a:custGeom>
            <a:avLst/>
            <a:gdLst/>
            <a:ahLst/>
            <a:cxnLst/>
            <a:rect l="l" t="t" r="r" b="b"/>
            <a:pathLst>
              <a:path w="2588259" h="459104">
                <a:moveTo>
                  <a:pt x="2587673" y="0"/>
                </a:moveTo>
                <a:lnTo>
                  <a:pt x="0" y="0"/>
                </a:lnTo>
                <a:lnTo>
                  <a:pt x="0" y="458608"/>
                </a:lnTo>
                <a:lnTo>
                  <a:pt x="2587673" y="458608"/>
                </a:lnTo>
                <a:lnTo>
                  <a:pt x="2587673" y="0"/>
                </a:lnTo>
                <a:close/>
              </a:path>
            </a:pathLst>
          </a:custGeom>
          <a:solidFill>
            <a:srgbClr val="CBCBCB"/>
          </a:solidFill>
        </p:spPr>
        <p:txBody>
          <a:bodyPr wrap="square" lIns="0" tIns="0" rIns="0" bIns="0" rtlCol="0"/>
          <a:lstStyle/>
          <a:p/>
        </p:txBody>
      </p:sp>
      <p:sp>
        <p:nvSpPr>
          <p:cNvPr id="86" name="object 86"/>
          <p:cNvSpPr txBox="1"/>
          <p:nvPr/>
        </p:nvSpPr>
        <p:spPr>
          <a:xfrm>
            <a:off x="8185946" y="3776130"/>
            <a:ext cx="521334"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Arial" panose="020B0604020202020204"/>
                <a:cs typeface="Arial" panose="020B0604020202020204"/>
              </a:rPr>
              <a:t>PE</a:t>
            </a:r>
            <a:r>
              <a:rPr sz="1800" b="1" spc="-85" dirty="0">
                <a:latin typeface="Arial" panose="020B0604020202020204"/>
                <a:cs typeface="Arial" panose="020B0604020202020204"/>
              </a:rPr>
              <a:t> </a:t>
            </a:r>
            <a:r>
              <a:rPr sz="1800" b="1" dirty="0">
                <a:latin typeface="Arial" panose="020B0604020202020204"/>
                <a:cs typeface="Arial" panose="020B0604020202020204"/>
              </a:rPr>
              <a:t>9</a:t>
            </a:r>
            <a:endParaRPr sz="1800">
              <a:latin typeface="Arial" panose="020B0604020202020204"/>
              <a:cs typeface="Arial" panose="020B0604020202020204"/>
            </a:endParaRPr>
          </a:p>
        </p:txBody>
      </p:sp>
      <p:sp>
        <p:nvSpPr>
          <p:cNvPr id="87" name="object 87"/>
          <p:cNvSpPr/>
          <p:nvPr/>
        </p:nvSpPr>
        <p:spPr>
          <a:xfrm>
            <a:off x="6080759" y="4085705"/>
            <a:ext cx="1026621" cy="457200"/>
          </a:xfrm>
          <a:prstGeom prst="rect">
            <a:avLst/>
          </a:prstGeom>
          <a:blipFill>
            <a:blip r:embed="rId19" cstate="print"/>
            <a:stretch>
              <a:fillRect/>
            </a:stretch>
          </a:blipFill>
        </p:spPr>
        <p:txBody>
          <a:bodyPr wrap="square" lIns="0" tIns="0" rIns="0" bIns="0" rtlCol="0"/>
          <a:lstStyle/>
          <a:p/>
        </p:txBody>
      </p:sp>
      <p:sp>
        <p:nvSpPr>
          <p:cNvPr id="88" name="object 88"/>
          <p:cNvSpPr txBox="1"/>
          <p:nvPr/>
        </p:nvSpPr>
        <p:spPr>
          <a:xfrm>
            <a:off x="6173510" y="4172512"/>
            <a:ext cx="841375" cy="283845"/>
          </a:xfrm>
          <a:prstGeom prst="rect">
            <a:avLst/>
          </a:prstGeom>
          <a:solidFill>
            <a:srgbClr val="8EA558">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3</a:t>
            </a:r>
            <a:endParaRPr sz="2000">
              <a:latin typeface="Arial" panose="020B0604020202020204"/>
              <a:cs typeface="Arial" panose="020B0604020202020204"/>
            </a:endParaRPr>
          </a:p>
        </p:txBody>
      </p:sp>
      <p:sp>
        <p:nvSpPr>
          <p:cNvPr id="89" name="object 89"/>
          <p:cNvSpPr/>
          <p:nvPr/>
        </p:nvSpPr>
        <p:spPr>
          <a:xfrm>
            <a:off x="7132319" y="4085705"/>
            <a:ext cx="1562792" cy="457200"/>
          </a:xfrm>
          <a:prstGeom prst="rect">
            <a:avLst/>
          </a:prstGeom>
          <a:blipFill>
            <a:blip r:embed="rId20" cstate="print"/>
            <a:stretch>
              <a:fillRect/>
            </a:stretch>
          </a:blipFill>
        </p:spPr>
        <p:txBody>
          <a:bodyPr wrap="square" lIns="0" tIns="0" rIns="0" bIns="0" rtlCol="0"/>
          <a:lstStyle/>
          <a:p/>
        </p:txBody>
      </p:sp>
      <p:sp>
        <p:nvSpPr>
          <p:cNvPr id="90" name="object 90"/>
          <p:cNvSpPr txBox="1"/>
          <p:nvPr/>
        </p:nvSpPr>
        <p:spPr>
          <a:xfrm>
            <a:off x="7228114" y="4172512"/>
            <a:ext cx="1371600" cy="283845"/>
          </a:xfrm>
          <a:prstGeom prst="rect">
            <a:avLst/>
          </a:prstGeom>
          <a:solidFill>
            <a:srgbClr val="6095C9">
              <a:alpha val="85099"/>
            </a:srgbClr>
          </a:solidFill>
          <a:ln w="25399">
            <a:solidFill>
              <a:srgbClr val="000000"/>
            </a:solidFill>
          </a:ln>
        </p:spPr>
        <p:txBody>
          <a:bodyPr vert="horz" wrap="square" lIns="0" tIns="0" rIns="0" bIns="0" rtlCol="0">
            <a:spAutoFit/>
          </a:bodyPr>
          <a:lstStyle/>
          <a:p>
            <a:pPr marL="314960">
              <a:lnSpc>
                <a:spcPts val="2230"/>
              </a:lnSpc>
            </a:pPr>
            <a:r>
              <a:rPr sz="2000" b="1" spc="-5" dirty="0">
                <a:solidFill>
                  <a:srgbClr val="FFFFFF"/>
                </a:solidFill>
                <a:latin typeface="Arial" panose="020B0604020202020204"/>
                <a:cs typeface="Arial" panose="020B0604020202020204"/>
              </a:rPr>
              <a:t>Row</a:t>
            </a:r>
            <a:r>
              <a:rPr sz="2000" b="1" spc="-2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5</a:t>
            </a:r>
            <a:endParaRPr sz="2000">
              <a:latin typeface="Arial" panose="020B0604020202020204"/>
              <a:cs typeface="Arial" panose="020B0604020202020204"/>
            </a:endParaRPr>
          </a:p>
        </p:txBody>
      </p:sp>
      <p:sp>
        <p:nvSpPr>
          <p:cNvPr id="91" name="object 91"/>
          <p:cNvSpPr/>
          <p:nvPr/>
        </p:nvSpPr>
        <p:spPr>
          <a:xfrm>
            <a:off x="6716683" y="893617"/>
            <a:ext cx="1022465" cy="457200"/>
          </a:xfrm>
          <a:prstGeom prst="rect">
            <a:avLst/>
          </a:prstGeom>
          <a:blipFill>
            <a:blip r:embed="rId21" cstate="print"/>
            <a:stretch>
              <a:fillRect/>
            </a:stretch>
          </a:blipFill>
        </p:spPr>
        <p:txBody>
          <a:bodyPr wrap="square" lIns="0" tIns="0" rIns="0" bIns="0" rtlCol="0"/>
          <a:lstStyle/>
          <a:p/>
        </p:txBody>
      </p:sp>
      <p:sp>
        <p:nvSpPr>
          <p:cNvPr id="92" name="object 92"/>
          <p:cNvSpPr txBox="1"/>
          <p:nvPr/>
        </p:nvSpPr>
        <p:spPr>
          <a:xfrm>
            <a:off x="6807490" y="979255"/>
            <a:ext cx="841375" cy="283845"/>
          </a:xfrm>
          <a:prstGeom prst="rect">
            <a:avLst/>
          </a:prstGeom>
          <a:solidFill>
            <a:srgbClr val="CD665F">
              <a:alpha val="85099"/>
            </a:srgbClr>
          </a:solidFill>
          <a:ln w="25399">
            <a:solidFill>
              <a:srgbClr val="000000"/>
            </a:solidFill>
          </a:ln>
        </p:spPr>
        <p:txBody>
          <a:bodyPr vert="horz" wrap="square" lIns="0" tIns="0" rIns="0" bIns="0" rtlCol="0">
            <a:spAutoFit/>
          </a:bodyPr>
          <a:lstStyle/>
          <a:p>
            <a:pPr marL="50165">
              <a:lnSpc>
                <a:spcPts val="2230"/>
              </a:lnSpc>
            </a:pPr>
            <a:r>
              <a:rPr sz="2000" b="1" spc="-5" dirty="0">
                <a:solidFill>
                  <a:srgbClr val="FFFFFF"/>
                </a:solidFill>
                <a:latin typeface="Arial" panose="020B0604020202020204"/>
                <a:cs typeface="Arial" panose="020B0604020202020204"/>
              </a:rPr>
              <a:t>Row</a:t>
            </a:r>
            <a:r>
              <a:rPr sz="2000" b="1" spc="-60" dirty="0">
                <a:solidFill>
                  <a:srgbClr val="FFFFFF"/>
                </a:solidFill>
                <a:latin typeface="Arial" panose="020B0604020202020204"/>
                <a:cs typeface="Arial" panose="020B0604020202020204"/>
              </a:rPr>
              <a:t> </a:t>
            </a:r>
            <a:r>
              <a:rPr sz="2000" b="1" dirty="0">
                <a:solidFill>
                  <a:srgbClr val="FFFFFF"/>
                </a:solidFill>
                <a:latin typeface="Arial" panose="020B0604020202020204"/>
                <a:cs typeface="Arial" panose="020B0604020202020204"/>
              </a:rPr>
              <a:t>3</a:t>
            </a:r>
            <a:endParaRPr sz="2000">
              <a:latin typeface="Arial" panose="020B0604020202020204"/>
              <a:cs typeface="Arial" panose="020B0604020202020204"/>
            </a:endParaRPr>
          </a:p>
        </p:txBody>
      </p:sp>
      <p:sp>
        <p:nvSpPr>
          <p:cNvPr id="93" name="object 93"/>
          <p:cNvSpPr/>
          <p:nvPr/>
        </p:nvSpPr>
        <p:spPr>
          <a:xfrm>
            <a:off x="1226127" y="4887883"/>
            <a:ext cx="773083" cy="777240"/>
          </a:xfrm>
          <a:prstGeom prst="rect">
            <a:avLst/>
          </a:prstGeom>
          <a:blipFill>
            <a:blip r:embed="rId22" cstate="print"/>
            <a:stretch>
              <a:fillRect/>
            </a:stretch>
          </a:blipFill>
        </p:spPr>
        <p:txBody>
          <a:bodyPr wrap="square" lIns="0" tIns="0" rIns="0" bIns="0" rtlCol="0"/>
          <a:lstStyle/>
          <a:p/>
        </p:txBody>
      </p:sp>
      <p:graphicFrame>
        <p:nvGraphicFramePr>
          <p:cNvPr id="94" name="object 94"/>
          <p:cNvGraphicFramePr>
            <a:graphicFrameLocks noGrp="1"/>
          </p:cNvGraphicFramePr>
          <p:nvPr/>
        </p:nvGraphicFramePr>
        <p:xfrm>
          <a:off x="1294751" y="4958351"/>
          <a:ext cx="654050" cy="628650"/>
        </p:xfrm>
        <a:graphic>
          <a:graphicData uri="http://schemas.openxmlformats.org/drawingml/2006/table">
            <a:tbl>
              <a:tblPr firstRow="1" bandRow="1">
                <a:tableStyleId>{2D5ABB26-0587-4C30-8999-92F81FD0307C}</a:tableStyleId>
              </a:tblPr>
              <a:tblGrid>
                <a:gridCol w="119380"/>
                <a:gridCol w="119380"/>
                <a:gridCol w="119380"/>
                <a:gridCol w="119379"/>
                <a:gridCol w="119379"/>
              </a:tblGrid>
              <a:tr h="119346">
                <a:tc>
                  <a:txBody>
                    <a:bodyPr/>
                    <a:lstStyle/>
                    <a:p>
                      <a:pPr>
                        <a:lnSpc>
                          <a:spcPct val="100000"/>
                        </a:lnSpc>
                      </a:pPr>
                      <a:endParaRPr sz="600">
                        <a:latin typeface="Times New Roman" panose="02020603050405020304"/>
                        <a:cs typeface="Times New Roman" panose="02020603050405020304"/>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38100">
                      <a:solidFill>
                        <a:srgbClr val="000000"/>
                      </a:solidFill>
                      <a:prstDash val="solid"/>
                    </a:lnR>
                    <a:lnT w="38100">
                      <a:solidFill>
                        <a:srgbClr val="000000"/>
                      </a:solidFill>
                      <a:prstDash val="solid"/>
                    </a:lnT>
                    <a:lnB w="28575">
                      <a:solidFill>
                        <a:srgbClr val="000000"/>
                      </a:solidFill>
                      <a:prstDash val="solid"/>
                    </a:lnB>
                    <a:solidFill>
                      <a:srgbClr val="6095C9"/>
                    </a:solidFill>
                  </a:tcPr>
                </a:tc>
              </a:tr>
              <a:tr h="119347">
                <a:tc>
                  <a:txBody>
                    <a:bodyPr/>
                    <a:lstStyle/>
                    <a:p>
                      <a:pPr>
                        <a:lnSpc>
                          <a:spcPct val="100000"/>
                        </a:lnSpc>
                      </a:pPr>
                      <a:endParaRPr sz="600">
                        <a:latin typeface="Times New Roman" panose="02020603050405020304"/>
                        <a:cs typeface="Times New Roman" panose="02020603050405020304"/>
                      </a:endParaRPr>
                    </a:p>
                  </a:txBody>
                  <a:tcPr marL="0" marR="0" marT="0"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solidFill>
                      <a:srgbClr val="6095C9"/>
                    </a:solidFill>
                  </a:tcPr>
                </a:tc>
              </a:tr>
              <a:tr h="118595">
                <a:tc>
                  <a:txBody>
                    <a:bodyPr/>
                    <a:lstStyle/>
                    <a:p>
                      <a:pPr>
                        <a:lnSpc>
                          <a:spcPct val="100000"/>
                        </a:lnSpc>
                      </a:pPr>
                      <a:endParaRPr sz="600">
                        <a:latin typeface="Times New Roman" panose="02020603050405020304"/>
                        <a:cs typeface="Times New Roman" panose="02020603050405020304"/>
                      </a:endParaRPr>
                    </a:p>
                  </a:txBody>
                  <a:tcPr marL="0" marR="0" marT="0" marB="0">
                    <a:lnL w="38100">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38100">
                      <a:solidFill>
                        <a:srgbClr val="000000"/>
                      </a:solidFill>
                      <a:prstDash val="solid"/>
                    </a:lnB>
                    <a:solidFill>
                      <a:srgbClr val="6095C9"/>
                    </a:solidFill>
                  </a:tcPr>
                </a:tc>
              </a:tr>
              <a:tr h="120099">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C5D7EA">
                        <a:alpha val="85099"/>
                      </a:srgbClr>
                    </a:solidFill>
                  </a:tcPr>
                </a:tc>
              </a:tr>
              <a:tr h="119347">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bl>
          </a:graphicData>
        </a:graphic>
      </p:graphicFrame>
      <p:sp>
        <p:nvSpPr>
          <p:cNvPr id="95" name="object 95"/>
          <p:cNvSpPr/>
          <p:nvPr/>
        </p:nvSpPr>
        <p:spPr>
          <a:xfrm>
            <a:off x="4035828" y="4887883"/>
            <a:ext cx="777239" cy="777240"/>
          </a:xfrm>
          <a:prstGeom prst="rect">
            <a:avLst/>
          </a:prstGeom>
          <a:blipFill>
            <a:blip r:embed="rId23" cstate="print"/>
            <a:stretch>
              <a:fillRect/>
            </a:stretch>
          </a:blipFill>
        </p:spPr>
        <p:txBody>
          <a:bodyPr wrap="square" lIns="0" tIns="0" rIns="0" bIns="0" rtlCol="0"/>
          <a:lstStyle/>
          <a:p/>
        </p:txBody>
      </p:sp>
      <p:graphicFrame>
        <p:nvGraphicFramePr>
          <p:cNvPr id="96" name="object 96"/>
          <p:cNvGraphicFramePr>
            <a:graphicFrameLocks noGrp="1"/>
          </p:cNvGraphicFramePr>
          <p:nvPr/>
        </p:nvGraphicFramePr>
        <p:xfrm>
          <a:off x="4108286" y="4964701"/>
          <a:ext cx="654050" cy="622300"/>
        </p:xfrm>
        <a:graphic>
          <a:graphicData uri="http://schemas.openxmlformats.org/drawingml/2006/table">
            <a:tbl>
              <a:tblPr firstRow="1" bandRow="1">
                <a:tableStyleId>{2D5ABB26-0587-4C30-8999-92F81FD0307C}</a:tableStyleId>
              </a:tblPr>
              <a:tblGrid>
                <a:gridCol w="119380"/>
                <a:gridCol w="119380"/>
                <a:gridCol w="119380"/>
                <a:gridCol w="119379"/>
                <a:gridCol w="119379"/>
              </a:tblGrid>
              <a:tr h="0">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r>
              <a:tr h="125129">
                <a:tc>
                  <a:txBody>
                    <a:bodyPr/>
                    <a:lstStyle/>
                    <a:p>
                      <a:pPr>
                        <a:lnSpc>
                          <a:spcPct val="100000"/>
                        </a:lnSpc>
                      </a:pPr>
                      <a:endParaRPr sz="600">
                        <a:latin typeface="Times New Roman" panose="02020603050405020304"/>
                        <a:cs typeface="Times New Roman" panose="02020603050405020304"/>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38100">
                      <a:solidFill>
                        <a:srgbClr val="000000"/>
                      </a:solidFill>
                      <a:prstDash val="solid"/>
                    </a:lnR>
                    <a:lnT w="38100">
                      <a:solidFill>
                        <a:srgbClr val="000000"/>
                      </a:solidFill>
                      <a:prstDash val="solid"/>
                    </a:lnT>
                    <a:lnB w="28575">
                      <a:solidFill>
                        <a:srgbClr val="000000"/>
                      </a:solidFill>
                      <a:prstDash val="solid"/>
                    </a:lnB>
                    <a:solidFill>
                      <a:srgbClr val="6095C9"/>
                    </a:solidFill>
                  </a:tcPr>
                </a:tc>
              </a:tr>
              <a:tr h="119348">
                <a:tc>
                  <a:txBody>
                    <a:bodyPr/>
                    <a:lstStyle/>
                    <a:p>
                      <a:pPr>
                        <a:lnSpc>
                          <a:spcPct val="100000"/>
                        </a:lnSpc>
                      </a:pPr>
                      <a:endParaRPr sz="600">
                        <a:latin typeface="Times New Roman" panose="02020603050405020304"/>
                        <a:cs typeface="Times New Roman" panose="02020603050405020304"/>
                      </a:endParaRPr>
                    </a:p>
                  </a:txBody>
                  <a:tcPr marL="0" marR="0" marT="0"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solidFill>
                      <a:srgbClr val="6095C9"/>
                    </a:solidFill>
                  </a:tcPr>
                </a:tc>
              </a:tr>
              <a:tr h="0">
                <a:tc>
                  <a:txBody>
                    <a:bodyPr/>
                    <a:lstStyle/>
                    <a:p>
                      <a:pPr>
                        <a:lnSpc>
                          <a:spcPct val="100000"/>
                        </a:lnSpc>
                      </a:pPr>
                      <a:endParaRPr sz="500">
                        <a:latin typeface="Times New Roman" panose="02020603050405020304"/>
                        <a:cs typeface="Times New Roman" panose="02020603050405020304"/>
                      </a:endParaRPr>
                    </a:p>
                  </a:txBody>
                  <a:tcPr marL="0" marR="0" marT="0" marB="0">
                    <a:lnL w="38100">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solidFill>
                      <a:srgbClr val="6095C9"/>
                    </a:solidFill>
                  </a:tcPr>
                </a:tc>
                <a:tc>
                  <a:txBody>
                    <a:bodyPr/>
                    <a:lstStyle/>
                    <a:p>
                      <a:pPr>
                        <a:lnSpc>
                          <a:spcPct val="100000"/>
                        </a:lnSpc>
                      </a:pPr>
                      <a:endParaRPr sz="5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solidFill>
                      <a:srgbClr val="6095C9"/>
                    </a:solidFill>
                  </a:tcPr>
                </a:tc>
                <a:tc>
                  <a:txBody>
                    <a:bodyPr/>
                    <a:lstStyle/>
                    <a:p>
                      <a:pPr>
                        <a:lnSpc>
                          <a:spcPct val="100000"/>
                        </a:lnSpc>
                      </a:pPr>
                      <a:endParaRPr sz="5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solidFill>
                      <a:srgbClr val="6095C9"/>
                    </a:solidFill>
                  </a:tcPr>
                </a:tc>
                <a:tc>
                  <a:txBody>
                    <a:bodyPr/>
                    <a:lstStyle/>
                    <a:p>
                      <a:pPr>
                        <a:lnSpc>
                          <a:spcPct val="100000"/>
                        </a:lnSpc>
                      </a:pPr>
                      <a:endParaRPr sz="5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53975">
                      <a:solidFill>
                        <a:srgbClr val="000000"/>
                      </a:solidFill>
                      <a:prstDash val="solid"/>
                    </a:lnB>
                    <a:solidFill>
                      <a:srgbClr val="6095C9"/>
                    </a:solidFill>
                  </a:tcPr>
                </a:tc>
                <a:tc>
                  <a:txBody>
                    <a:bodyPr/>
                    <a:lstStyle/>
                    <a:p>
                      <a:pPr>
                        <a:lnSpc>
                          <a:spcPct val="100000"/>
                        </a:lnSpc>
                      </a:pPr>
                      <a:endParaRPr sz="500">
                        <a:latin typeface="Times New Roman" panose="02020603050405020304"/>
                        <a:cs typeface="Times New Roman" panose="02020603050405020304"/>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53975">
                      <a:solidFill>
                        <a:srgbClr val="000000"/>
                      </a:solidFill>
                      <a:prstDash val="solid"/>
                    </a:lnB>
                    <a:solidFill>
                      <a:srgbClr val="6095C9"/>
                    </a:solidFill>
                  </a:tcPr>
                </a:tc>
              </a:tr>
              <a:tr h="125790">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53975">
                      <a:solidFill>
                        <a:srgbClr val="000000"/>
                      </a:solidFill>
                      <a:prstDash val="solid"/>
                    </a:lnT>
                    <a:lnB w="28575">
                      <a:solidFill>
                        <a:srgbClr val="000000"/>
                      </a:solidFill>
                      <a:prstDash val="solid"/>
                    </a:lnB>
                    <a:solidFill>
                      <a:srgbClr val="C5D7EA">
                        <a:alpha val="85099"/>
                      </a:srgbClr>
                    </a:solidFill>
                  </a:tcPr>
                </a:tc>
              </a:tr>
            </a:tbl>
          </a:graphicData>
        </a:graphic>
      </p:graphicFrame>
      <p:sp>
        <p:nvSpPr>
          <p:cNvPr id="97" name="object 97"/>
          <p:cNvSpPr/>
          <p:nvPr/>
        </p:nvSpPr>
        <p:spPr>
          <a:xfrm>
            <a:off x="6853843" y="4887883"/>
            <a:ext cx="773083" cy="777240"/>
          </a:xfrm>
          <a:prstGeom prst="rect">
            <a:avLst/>
          </a:prstGeom>
          <a:blipFill>
            <a:blip r:embed="rId24" cstate="print"/>
            <a:stretch>
              <a:fillRect/>
            </a:stretch>
          </a:blipFill>
        </p:spPr>
        <p:txBody>
          <a:bodyPr wrap="square" lIns="0" tIns="0" rIns="0" bIns="0" rtlCol="0"/>
          <a:lstStyle/>
          <a:p/>
        </p:txBody>
      </p:sp>
      <p:graphicFrame>
        <p:nvGraphicFramePr>
          <p:cNvPr id="98" name="object 98"/>
          <p:cNvGraphicFramePr>
            <a:graphicFrameLocks noGrp="1"/>
          </p:cNvGraphicFramePr>
          <p:nvPr/>
        </p:nvGraphicFramePr>
        <p:xfrm>
          <a:off x="6923074" y="4964701"/>
          <a:ext cx="654050" cy="626745"/>
        </p:xfrm>
        <a:graphic>
          <a:graphicData uri="http://schemas.openxmlformats.org/drawingml/2006/table">
            <a:tbl>
              <a:tblPr firstRow="1" bandRow="1">
                <a:tableStyleId>{2D5ABB26-0587-4C30-8999-92F81FD0307C}</a:tableStyleId>
              </a:tblPr>
              <a:tblGrid>
                <a:gridCol w="119380"/>
                <a:gridCol w="119380"/>
                <a:gridCol w="119380"/>
                <a:gridCol w="119379"/>
                <a:gridCol w="119379"/>
              </a:tblGrid>
              <a:tr h="119346">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5D7EA">
                        <a:alpha val="85099"/>
                      </a:srgbClr>
                    </a:solidFill>
                  </a:tcPr>
                </a:tc>
              </a:tr>
              <a:tr h="118104">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C5D7EA">
                        <a:alpha val="85099"/>
                      </a:srgbClr>
                    </a:solidFill>
                  </a:tcPr>
                </a:tc>
              </a:tr>
              <a:tr h="120590">
                <a:tc>
                  <a:txBody>
                    <a:bodyPr/>
                    <a:lstStyle/>
                    <a:p>
                      <a:pPr>
                        <a:lnSpc>
                          <a:spcPct val="100000"/>
                        </a:lnSpc>
                      </a:pPr>
                      <a:endParaRPr sz="600">
                        <a:latin typeface="Times New Roman" panose="02020603050405020304"/>
                        <a:cs typeface="Times New Roman" panose="02020603050405020304"/>
                      </a:endParaRPr>
                    </a:p>
                  </a:txBody>
                  <a:tcPr marL="0" marR="0" marT="0" marB="0">
                    <a:lnL w="38100">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38100">
                      <a:solidFill>
                        <a:srgbClr val="000000"/>
                      </a:solidFill>
                      <a:prstDash val="solid"/>
                    </a:lnR>
                    <a:lnT w="38100">
                      <a:solidFill>
                        <a:srgbClr val="000000"/>
                      </a:solidFill>
                      <a:prstDash val="solid"/>
                    </a:lnT>
                    <a:lnB w="28575">
                      <a:solidFill>
                        <a:srgbClr val="000000"/>
                      </a:solidFill>
                      <a:prstDash val="solid"/>
                    </a:lnB>
                    <a:solidFill>
                      <a:srgbClr val="6095C9"/>
                    </a:solidFill>
                  </a:tcPr>
                </a:tc>
              </a:tr>
              <a:tr h="119347">
                <a:tc>
                  <a:txBody>
                    <a:bodyPr/>
                    <a:lstStyle/>
                    <a:p>
                      <a:pPr>
                        <a:lnSpc>
                          <a:spcPct val="100000"/>
                        </a:lnSpc>
                      </a:pPr>
                      <a:endParaRPr sz="600">
                        <a:latin typeface="Times New Roman" panose="02020603050405020304"/>
                        <a:cs typeface="Times New Roman" panose="02020603050405020304"/>
                      </a:endParaRPr>
                    </a:p>
                  </a:txBody>
                  <a:tcPr marL="0" marR="0" marT="0" marB="0">
                    <a:lnL w="38100">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28575">
                      <a:solidFill>
                        <a:srgbClr val="000000"/>
                      </a:solidFill>
                      <a:prstDash val="solid"/>
                    </a:lnB>
                    <a:solidFill>
                      <a:srgbClr val="6095C9"/>
                    </a:solidFill>
                  </a:tcPr>
                </a:tc>
              </a:tr>
              <a:tr h="117351">
                <a:tc>
                  <a:txBody>
                    <a:bodyPr/>
                    <a:lstStyle/>
                    <a:p>
                      <a:pPr>
                        <a:lnSpc>
                          <a:spcPct val="100000"/>
                        </a:lnSpc>
                      </a:pPr>
                      <a:endParaRPr sz="600">
                        <a:latin typeface="Times New Roman" panose="02020603050405020304"/>
                        <a:cs typeface="Times New Roman" panose="02020603050405020304"/>
                      </a:endParaRPr>
                    </a:p>
                  </a:txBody>
                  <a:tcPr marL="0" marR="0" marT="0" marB="0">
                    <a:lnL w="38100">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6095C9"/>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38100">
                      <a:solidFill>
                        <a:srgbClr val="000000"/>
                      </a:solidFill>
                      <a:prstDash val="solid"/>
                    </a:lnR>
                    <a:lnT w="28575">
                      <a:solidFill>
                        <a:srgbClr val="000000"/>
                      </a:solidFill>
                      <a:prstDash val="solid"/>
                    </a:lnT>
                    <a:lnB w="38100">
                      <a:solidFill>
                        <a:srgbClr val="000000"/>
                      </a:solidFill>
                      <a:prstDash val="solid"/>
                    </a:lnB>
                    <a:solidFill>
                      <a:srgbClr val="6095C9"/>
                    </a:solidFill>
                  </a:tcPr>
                </a:tc>
              </a:tr>
            </a:tbl>
          </a:graphicData>
        </a:graphic>
      </p:graphicFrame>
      <p:sp>
        <p:nvSpPr>
          <p:cNvPr id="99" name="object 99"/>
          <p:cNvSpPr/>
          <p:nvPr/>
        </p:nvSpPr>
        <p:spPr>
          <a:xfrm>
            <a:off x="6091872" y="5097923"/>
            <a:ext cx="366395" cy="358140"/>
          </a:xfrm>
          <a:custGeom>
            <a:avLst/>
            <a:gdLst/>
            <a:ahLst/>
            <a:cxnLst/>
            <a:rect l="l" t="t" r="r" b="b"/>
            <a:pathLst>
              <a:path w="366395" h="358139">
                <a:moveTo>
                  <a:pt x="0" y="0"/>
                </a:moveTo>
                <a:lnTo>
                  <a:pt x="365998" y="0"/>
                </a:lnTo>
                <a:lnTo>
                  <a:pt x="365998" y="358044"/>
                </a:lnTo>
                <a:lnTo>
                  <a:pt x="0" y="358044"/>
                </a:lnTo>
                <a:lnTo>
                  <a:pt x="0" y="0"/>
                </a:lnTo>
                <a:close/>
              </a:path>
            </a:pathLst>
          </a:custGeom>
          <a:ln w="38099">
            <a:solidFill>
              <a:srgbClr val="000000"/>
            </a:solidFill>
          </a:ln>
        </p:spPr>
        <p:txBody>
          <a:bodyPr wrap="square" lIns="0" tIns="0" rIns="0" bIns="0" rtlCol="0"/>
          <a:lstStyle/>
          <a:p/>
        </p:txBody>
      </p:sp>
      <p:graphicFrame>
        <p:nvGraphicFramePr>
          <p:cNvPr id="100" name="object 100"/>
          <p:cNvGraphicFramePr>
            <a:graphicFrameLocks noGrp="1"/>
          </p:cNvGraphicFramePr>
          <p:nvPr/>
        </p:nvGraphicFramePr>
        <p:xfrm>
          <a:off x="6091872" y="5097923"/>
          <a:ext cx="366395" cy="358140"/>
        </p:xfrm>
        <a:graphic>
          <a:graphicData uri="http://schemas.openxmlformats.org/drawingml/2006/table">
            <a:tbl>
              <a:tblPr firstRow="1" bandRow="1">
                <a:tableStyleId>{2D5ABB26-0587-4C30-8999-92F81FD0307C}</a:tableStyleId>
              </a:tblPr>
              <a:tblGrid>
                <a:gridCol w="121920"/>
                <a:gridCol w="121920"/>
                <a:gridCol w="121919"/>
              </a:tblGrid>
              <a:tr h="117066">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B w="28575">
                      <a:solidFill>
                        <a:srgbClr val="000000"/>
                      </a:solidFill>
                      <a:prstDash val="solid"/>
                    </a:lnB>
                    <a:solidFill>
                      <a:srgbClr val="8EA558"/>
                    </a:solidFill>
                  </a:tcPr>
                </a:tc>
              </a:tr>
              <a:tr h="121557">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28575">
                      <a:solidFill>
                        <a:srgbClr val="000000"/>
                      </a:solidFill>
                      <a:prstDash val="solid"/>
                    </a:lnT>
                    <a:lnB w="28575">
                      <a:solidFill>
                        <a:srgbClr val="000000"/>
                      </a:solidFill>
                      <a:prstDash val="solid"/>
                    </a:lnB>
                    <a:solidFill>
                      <a:srgbClr val="8EA558"/>
                    </a:solidFill>
                  </a:tcPr>
                </a:tc>
              </a:tr>
              <a:tr h="119421">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solidFill>
                      <a:srgbClr val="8EA558"/>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28575">
                      <a:solidFill>
                        <a:srgbClr val="000000"/>
                      </a:solidFill>
                      <a:prstDash val="solid"/>
                    </a:lnT>
                    <a:solidFill>
                      <a:srgbClr val="8EA558"/>
                    </a:solidFill>
                  </a:tcPr>
                </a:tc>
              </a:tr>
            </a:tbl>
          </a:graphicData>
        </a:graphic>
      </p:graphicFrame>
      <p:sp>
        <p:nvSpPr>
          <p:cNvPr id="101" name="object 101"/>
          <p:cNvSpPr/>
          <p:nvPr/>
        </p:nvSpPr>
        <p:spPr>
          <a:xfrm>
            <a:off x="2464723" y="5004261"/>
            <a:ext cx="540327" cy="540327"/>
          </a:xfrm>
          <a:prstGeom prst="rect">
            <a:avLst/>
          </a:prstGeom>
          <a:blipFill>
            <a:blip r:embed="rId25" cstate="print"/>
            <a:stretch>
              <a:fillRect/>
            </a:stretch>
          </a:blipFill>
        </p:spPr>
        <p:txBody>
          <a:bodyPr wrap="square" lIns="0" tIns="0" rIns="0" bIns="0" rtlCol="0"/>
          <a:lstStyle/>
          <a:p/>
        </p:txBody>
      </p:sp>
      <p:sp>
        <p:nvSpPr>
          <p:cNvPr id="102" name="object 102"/>
          <p:cNvSpPr/>
          <p:nvPr/>
        </p:nvSpPr>
        <p:spPr>
          <a:xfrm>
            <a:off x="2551465" y="5093432"/>
            <a:ext cx="366395" cy="365125"/>
          </a:xfrm>
          <a:custGeom>
            <a:avLst/>
            <a:gdLst/>
            <a:ahLst/>
            <a:cxnLst/>
            <a:rect l="l" t="t" r="r" b="b"/>
            <a:pathLst>
              <a:path w="366394" h="365125">
                <a:moveTo>
                  <a:pt x="0" y="0"/>
                </a:moveTo>
                <a:lnTo>
                  <a:pt x="365998" y="0"/>
                </a:lnTo>
                <a:lnTo>
                  <a:pt x="365998" y="364671"/>
                </a:lnTo>
                <a:lnTo>
                  <a:pt x="0" y="364671"/>
                </a:lnTo>
                <a:lnTo>
                  <a:pt x="0" y="0"/>
                </a:lnTo>
                <a:close/>
              </a:path>
            </a:pathLst>
          </a:custGeom>
          <a:ln w="25399">
            <a:solidFill>
              <a:srgbClr val="000000"/>
            </a:solidFill>
          </a:ln>
        </p:spPr>
        <p:txBody>
          <a:bodyPr wrap="square" lIns="0" tIns="0" rIns="0" bIns="0" rtlCol="0"/>
          <a:lstStyle/>
          <a:p/>
        </p:txBody>
      </p:sp>
      <p:graphicFrame>
        <p:nvGraphicFramePr>
          <p:cNvPr id="103" name="object 103"/>
          <p:cNvGraphicFramePr>
            <a:graphicFrameLocks noGrp="1"/>
          </p:cNvGraphicFramePr>
          <p:nvPr/>
        </p:nvGraphicFramePr>
        <p:xfrm>
          <a:off x="2551465" y="5093432"/>
          <a:ext cx="366395" cy="365125"/>
        </p:xfrm>
        <a:graphic>
          <a:graphicData uri="http://schemas.openxmlformats.org/drawingml/2006/table">
            <a:tbl>
              <a:tblPr firstRow="1" bandRow="1">
                <a:tableStyleId>{2D5ABB26-0587-4C30-8999-92F81FD0307C}</a:tableStyleId>
              </a:tblPr>
              <a:tblGrid>
                <a:gridCol w="121920"/>
                <a:gridCol w="121920"/>
                <a:gridCol w="121919"/>
              </a:tblGrid>
              <a:tr h="121556">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B w="38100">
                      <a:solidFill>
                        <a:srgbClr val="000000"/>
                      </a:solidFill>
                      <a:prstDash val="solid"/>
                    </a:lnB>
                    <a:solidFill>
                      <a:srgbClr val="CD665F"/>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B w="38100">
                      <a:solidFill>
                        <a:srgbClr val="000000"/>
                      </a:solidFill>
                      <a:prstDash val="solid"/>
                    </a:lnB>
                    <a:solidFill>
                      <a:srgbClr val="CD665F"/>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B w="38100">
                      <a:solidFill>
                        <a:srgbClr val="000000"/>
                      </a:solidFill>
                      <a:prstDash val="solid"/>
                    </a:lnB>
                    <a:solidFill>
                      <a:srgbClr val="CD665F"/>
                    </a:solidFill>
                  </a:tcPr>
                </a:tc>
              </a:tr>
              <a:tr h="121558">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28575">
                      <a:solidFill>
                        <a:srgbClr val="000000"/>
                      </a:solidFill>
                      <a:prstDash val="solid"/>
                    </a:lnB>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38100">
                      <a:solidFill>
                        <a:srgbClr val="000000"/>
                      </a:solidFill>
                      <a:prstDash val="solid"/>
                    </a:lnT>
                    <a:lnB w="28575">
                      <a:solidFill>
                        <a:srgbClr val="000000"/>
                      </a:solidFill>
                      <a:prstDash val="solid"/>
                    </a:lnB>
                    <a:solidFill>
                      <a:srgbClr val="ECC6C4">
                        <a:alpha val="85099"/>
                      </a:srgbClr>
                    </a:solidFill>
                  </a:tcPr>
                </a:tc>
              </a:tr>
              <a:tr h="121556">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28575">
                      <a:solidFill>
                        <a:srgbClr val="000000"/>
                      </a:solidFill>
                      <a:prstDash val="solid"/>
                    </a:lnT>
                    <a:solidFill>
                      <a:srgbClr val="ECC6C4">
                        <a:alpha val="85099"/>
                      </a:srgbClr>
                    </a:solidFill>
                  </a:tcPr>
                </a:tc>
              </a:tr>
            </a:tbl>
          </a:graphicData>
        </a:graphic>
      </p:graphicFrame>
      <p:sp>
        <p:nvSpPr>
          <p:cNvPr id="104" name="object 104"/>
          <p:cNvSpPr/>
          <p:nvPr/>
        </p:nvSpPr>
        <p:spPr>
          <a:xfrm>
            <a:off x="5278582" y="5004261"/>
            <a:ext cx="540327" cy="540327"/>
          </a:xfrm>
          <a:prstGeom prst="rect">
            <a:avLst/>
          </a:prstGeom>
          <a:blipFill>
            <a:blip r:embed="rId26" cstate="print"/>
            <a:stretch>
              <a:fillRect/>
            </a:stretch>
          </a:blipFill>
        </p:spPr>
        <p:txBody>
          <a:bodyPr wrap="square" lIns="0" tIns="0" rIns="0" bIns="0" rtlCol="0"/>
          <a:lstStyle/>
          <a:p/>
        </p:txBody>
      </p:sp>
      <p:sp>
        <p:nvSpPr>
          <p:cNvPr id="105" name="object 105"/>
          <p:cNvSpPr/>
          <p:nvPr/>
        </p:nvSpPr>
        <p:spPr>
          <a:xfrm>
            <a:off x="5365000" y="5093432"/>
            <a:ext cx="366395" cy="365125"/>
          </a:xfrm>
          <a:custGeom>
            <a:avLst/>
            <a:gdLst/>
            <a:ahLst/>
            <a:cxnLst/>
            <a:rect l="l" t="t" r="r" b="b"/>
            <a:pathLst>
              <a:path w="366395" h="365125">
                <a:moveTo>
                  <a:pt x="0" y="0"/>
                </a:moveTo>
                <a:lnTo>
                  <a:pt x="365998" y="0"/>
                </a:lnTo>
                <a:lnTo>
                  <a:pt x="365998" y="364671"/>
                </a:lnTo>
                <a:lnTo>
                  <a:pt x="0" y="364671"/>
                </a:lnTo>
                <a:lnTo>
                  <a:pt x="0" y="0"/>
                </a:lnTo>
                <a:close/>
              </a:path>
            </a:pathLst>
          </a:custGeom>
          <a:ln w="25399">
            <a:solidFill>
              <a:srgbClr val="000000"/>
            </a:solidFill>
          </a:ln>
        </p:spPr>
        <p:txBody>
          <a:bodyPr wrap="square" lIns="0" tIns="0" rIns="0" bIns="0" rtlCol="0"/>
          <a:lstStyle/>
          <a:p/>
        </p:txBody>
      </p:sp>
      <p:graphicFrame>
        <p:nvGraphicFramePr>
          <p:cNvPr id="106" name="object 106"/>
          <p:cNvGraphicFramePr>
            <a:graphicFrameLocks noGrp="1"/>
          </p:cNvGraphicFramePr>
          <p:nvPr/>
        </p:nvGraphicFramePr>
        <p:xfrm>
          <a:off x="5365000" y="5093432"/>
          <a:ext cx="366395" cy="365125"/>
        </p:xfrm>
        <a:graphic>
          <a:graphicData uri="http://schemas.openxmlformats.org/drawingml/2006/table">
            <a:tbl>
              <a:tblPr firstRow="1" bandRow="1">
                <a:tableStyleId>{2D5ABB26-0587-4C30-8999-92F81FD0307C}</a:tableStyleId>
              </a:tblPr>
              <a:tblGrid>
                <a:gridCol w="121920"/>
                <a:gridCol w="121920"/>
                <a:gridCol w="121919"/>
              </a:tblGrid>
              <a:tr h="123888">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B w="38100">
                      <a:solidFill>
                        <a:srgbClr val="000000"/>
                      </a:solidFill>
                      <a:prstDash val="solid"/>
                    </a:lnB>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B w="38100">
                      <a:solidFill>
                        <a:srgbClr val="000000"/>
                      </a:solidFill>
                      <a:prstDash val="solid"/>
                    </a:lnB>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B w="38100">
                      <a:solidFill>
                        <a:srgbClr val="000000"/>
                      </a:solidFill>
                      <a:prstDash val="solid"/>
                    </a:lnB>
                    <a:solidFill>
                      <a:srgbClr val="ECC6C4">
                        <a:alpha val="85099"/>
                      </a:srgbClr>
                    </a:solidFill>
                  </a:tcPr>
                </a:tc>
              </a:tr>
              <a:tr h="121557">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38100">
                      <a:solidFill>
                        <a:srgbClr val="000000"/>
                      </a:solidFill>
                      <a:prstDash val="solid"/>
                    </a:lnT>
                    <a:lnB w="38100">
                      <a:solidFill>
                        <a:srgbClr val="000000"/>
                      </a:solidFill>
                      <a:prstDash val="solid"/>
                    </a:lnB>
                    <a:solidFill>
                      <a:srgbClr val="CD665F"/>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lnB w="38100">
                      <a:solidFill>
                        <a:srgbClr val="000000"/>
                      </a:solidFill>
                      <a:prstDash val="solid"/>
                    </a:lnB>
                    <a:solidFill>
                      <a:srgbClr val="CD665F"/>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38100">
                      <a:solidFill>
                        <a:srgbClr val="000000"/>
                      </a:solidFill>
                      <a:prstDash val="solid"/>
                    </a:lnT>
                    <a:lnB w="38100">
                      <a:solidFill>
                        <a:srgbClr val="000000"/>
                      </a:solidFill>
                      <a:prstDash val="solid"/>
                    </a:lnB>
                    <a:solidFill>
                      <a:srgbClr val="CD665F"/>
                    </a:solidFill>
                  </a:tcPr>
                </a:tc>
              </a:tr>
              <a:tr h="119226">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38100">
                      <a:solidFill>
                        <a:srgbClr val="000000"/>
                      </a:solidFill>
                      <a:prstDash val="solid"/>
                    </a:lnT>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38100">
                      <a:solidFill>
                        <a:srgbClr val="000000"/>
                      </a:solidFill>
                      <a:prstDash val="solid"/>
                    </a:lnT>
                    <a:solidFill>
                      <a:srgbClr val="ECC6C4">
                        <a:alpha val="85099"/>
                      </a:srgbClr>
                    </a:solidFill>
                  </a:tcPr>
                </a:tc>
              </a:tr>
            </a:tbl>
          </a:graphicData>
        </a:graphic>
      </p:graphicFrame>
      <p:sp>
        <p:nvSpPr>
          <p:cNvPr id="107" name="object 107"/>
          <p:cNvSpPr/>
          <p:nvPr/>
        </p:nvSpPr>
        <p:spPr>
          <a:xfrm>
            <a:off x="8092440" y="5004261"/>
            <a:ext cx="540327" cy="540327"/>
          </a:xfrm>
          <a:prstGeom prst="rect">
            <a:avLst/>
          </a:prstGeom>
          <a:blipFill>
            <a:blip r:embed="rId27" cstate="print"/>
            <a:stretch>
              <a:fillRect/>
            </a:stretch>
          </a:blipFill>
        </p:spPr>
        <p:txBody>
          <a:bodyPr wrap="square" lIns="0" tIns="0" rIns="0" bIns="0" rtlCol="0"/>
          <a:lstStyle/>
          <a:p/>
        </p:txBody>
      </p:sp>
      <p:sp>
        <p:nvSpPr>
          <p:cNvPr id="108" name="object 108"/>
          <p:cNvSpPr/>
          <p:nvPr/>
        </p:nvSpPr>
        <p:spPr>
          <a:xfrm>
            <a:off x="8179789" y="5093432"/>
            <a:ext cx="366395" cy="365125"/>
          </a:xfrm>
          <a:custGeom>
            <a:avLst/>
            <a:gdLst/>
            <a:ahLst/>
            <a:cxnLst/>
            <a:rect l="l" t="t" r="r" b="b"/>
            <a:pathLst>
              <a:path w="366395" h="365125">
                <a:moveTo>
                  <a:pt x="0" y="0"/>
                </a:moveTo>
                <a:lnTo>
                  <a:pt x="365998" y="0"/>
                </a:lnTo>
                <a:lnTo>
                  <a:pt x="365998" y="364671"/>
                </a:lnTo>
                <a:lnTo>
                  <a:pt x="0" y="364671"/>
                </a:lnTo>
                <a:lnTo>
                  <a:pt x="0" y="0"/>
                </a:lnTo>
                <a:close/>
              </a:path>
            </a:pathLst>
          </a:custGeom>
          <a:ln w="25399">
            <a:solidFill>
              <a:srgbClr val="000000"/>
            </a:solidFill>
          </a:ln>
        </p:spPr>
        <p:txBody>
          <a:bodyPr wrap="square" lIns="0" tIns="0" rIns="0" bIns="0" rtlCol="0"/>
          <a:lstStyle/>
          <a:p/>
        </p:txBody>
      </p:sp>
      <p:graphicFrame>
        <p:nvGraphicFramePr>
          <p:cNvPr id="109" name="object 109"/>
          <p:cNvGraphicFramePr>
            <a:graphicFrameLocks noGrp="1"/>
          </p:cNvGraphicFramePr>
          <p:nvPr/>
        </p:nvGraphicFramePr>
        <p:xfrm>
          <a:off x="8179789" y="5093432"/>
          <a:ext cx="366395" cy="359410"/>
        </p:xfrm>
        <a:graphic>
          <a:graphicData uri="http://schemas.openxmlformats.org/drawingml/2006/table">
            <a:tbl>
              <a:tblPr firstRow="1" bandRow="1">
                <a:tableStyleId>{2D5ABB26-0587-4C30-8999-92F81FD0307C}</a:tableStyleId>
              </a:tblPr>
              <a:tblGrid>
                <a:gridCol w="121920"/>
                <a:gridCol w="121920"/>
                <a:gridCol w="121919"/>
              </a:tblGrid>
              <a:tr h="121557">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B w="28575">
                      <a:solidFill>
                        <a:srgbClr val="000000"/>
                      </a:solidFill>
                      <a:prstDash val="solid"/>
                    </a:lnB>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B w="28575">
                      <a:solidFill>
                        <a:srgbClr val="000000"/>
                      </a:solidFill>
                      <a:prstDash val="solid"/>
                    </a:lnB>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B w="28575">
                      <a:solidFill>
                        <a:srgbClr val="000000"/>
                      </a:solidFill>
                      <a:prstDash val="solid"/>
                    </a:lnB>
                    <a:solidFill>
                      <a:srgbClr val="ECC6C4">
                        <a:alpha val="85099"/>
                      </a:srgbClr>
                    </a:solidFill>
                  </a:tcPr>
                </a:tc>
              </a:tr>
              <a:tr h="0">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28575">
                      <a:solidFill>
                        <a:srgbClr val="000000"/>
                      </a:solidFill>
                      <a:prstDash val="solid"/>
                    </a:lnT>
                    <a:lnB w="38100">
                      <a:solidFill>
                        <a:srgbClr val="000000"/>
                      </a:solidFill>
                      <a:prstDash val="solid"/>
                    </a:lnB>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28575">
                      <a:solidFill>
                        <a:srgbClr val="000000"/>
                      </a:solidFill>
                      <a:prstDash val="solid"/>
                    </a:lnT>
                    <a:lnB w="38100">
                      <a:solidFill>
                        <a:srgbClr val="000000"/>
                      </a:solidFill>
                      <a:prstDash val="solid"/>
                    </a:lnB>
                    <a:solidFill>
                      <a:srgbClr val="ECC6C4">
                        <a:alpha val="85099"/>
                      </a:srgbClr>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28575">
                      <a:solidFill>
                        <a:srgbClr val="000000"/>
                      </a:solidFill>
                      <a:prstDash val="solid"/>
                    </a:lnT>
                    <a:lnB w="38100">
                      <a:solidFill>
                        <a:srgbClr val="000000"/>
                      </a:solidFill>
                      <a:prstDash val="solid"/>
                    </a:lnB>
                    <a:solidFill>
                      <a:srgbClr val="ECC6C4">
                        <a:alpha val="85099"/>
                      </a:srgbClr>
                    </a:solidFill>
                  </a:tcPr>
                </a:tc>
              </a:tr>
              <a:tr h="121556">
                <a:tc>
                  <a:txBody>
                    <a:bodyPr/>
                    <a:lstStyle/>
                    <a:p>
                      <a:pPr>
                        <a:lnSpc>
                          <a:spcPct val="100000"/>
                        </a:lnSpc>
                      </a:pPr>
                      <a:endParaRPr sz="600">
                        <a:latin typeface="Times New Roman" panose="02020603050405020304"/>
                        <a:cs typeface="Times New Roman" panose="02020603050405020304"/>
                      </a:endParaRPr>
                    </a:p>
                  </a:txBody>
                  <a:tcPr marL="0" marR="0" marT="0" marB="0">
                    <a:lnR w="28575">
                      <a:solidFill>
                        <a:srgbClr val="000000"/>
                      </a:solidFill>
                      <a:prstDash val="solid"/>
                    </a:lnR>
                    <a:lnT w="38100">
                      <a:solidFill>
                        <a:srgbClr val="000000"/>
                      </a:solidFill>
                      <a:prstDash val="solid"/>
                    </a:lnT>
                    <a:solidFill>
                      <a:srgbClr val="CD665F"/>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R w="28575">
                      <a:solidFill>
                        <a:srgbClr val="000000"/>
                      </a:solidFill>
                      <a:prstDash val="solid"/>
                    </a:lnR>
                    <a:lnT w="38100">
                      <a:solidFill>
                        <a:srgbClr val="000000"/>
                      </a:solidFill>
                      <a:prstDash val="solid"/>
                    </a:lnT>
                    <a:solidFill>
                      <a:srgbClr val="CD665F"/>
                    </a:solidFill>
                  </a:tcPr>
                </a:tc>
                <a:tc>
                  <a:txBody>
                    <a:bodyPr/>
                    <a:lstStyle/>
                    <a:p>
                      <a:pPr>
                        <a:lnSpc>
                          <a:spcPct val="100000"/>
                        </a:lnSpc>
                      </a:pPr>
                      <a:endParaRPr sz="600">
                        <a:latin typeface="Times New Roman" panose="02020603050405020304"/>
                        <a:cs typeface="Times New Roman" panose="02020603050405020304"/>
                      </a:endParaRPr>
                    </a:p>
                  </a:txBody>
                  <a:tcPr marL="0" marR="0" marT="0" marB="0">
                    <a:lnL w="28575">
                      <a:solidFill>
                        <a:srgbClr val="000000"/>
                      </a:solidFill>
                      <a:prstDash val="solid"/>
                    </a:lnL>
                    <a:lnT w="38100">
                      <a:solidFill>
                        <a:srgbClr val="000000"/>
                      </a:solidFill>
                      <a:prstDash val="solid"/>
                    </a:lnT>
                    <a:solidFill>
                      <a:srgbClr val="CD665F"/>
                    </a:solidFill>
                  </a:tcPr>
                </a:tc>
              </a:tr>
            </a:tbl>
          </a:graphicData>
        </a:graphic>
      </p:graphicFrame>
      <p:sp>
        <p:nvSpPr>
          <p:cNvPr id="110" name="object 110"/>
          <p:cNvSpPr txBox="1"/>
          <p:nvPr/>
        </p:nvSpPr>
        <p:spPr>
          <a:xfrm>
            <a:off x="7690595" y="4982497"/>
            <a:ext cx="292735" cy="574040"/>
          </a:xfrm>
          <a:prstGeom prst="rect">
            <a:avLst/>
          </a:prstGeom>
        </p:spPr>
        <p:txBody>
          <a:bodyPr vert="horz" wrap="square" lIns="0" tIns="12700" rIns="0" bIns="0" rtlCol="0">
            <a:spAutoFit/>
          </a:bodyPr>
          <a:lstStyle/>
          <a:p>
            <a:pPr marL="12700">
              <a:lnSpc>
                <a:spcPct val="100000"/>
              </a:lnSpc>
              <a:spcBef>
                <a:spcPts val="100"/>
              </a:spcBef>
            </a:pPr>
            <a:r>
              <a:rPr sz="3600" b="1" dirty="0">
                <a:latin typeface="Arial" panose="020B0604020202020204"/>
                <a:cs typeface="Arial" panose="020B0604020202020204"/>
              </a:rPr>
              <a:t>=</a:t>
            </a:r>
            <a:endParaRPr sz="3600">
              <a:latin typeface="Arial" panose="020B0604020202020204"/>
              <a:cs typeface="Arial" panose="020B0604020202020204"/>
            </a:endParaRPr>
          </a:p>
        </p:txBody>
      </p:sp>
      <p:sp>
        <p:nvSpPr>
          <p:cNvPr id="111" name="object 111"/>
          <p:cNvSpPr txBox="1"/>
          <p:nvPr/>
        </p:nvSpPr>
        <p:spPr>
          <a:xfrm>
            <a:off x="882017" y="4931046"/>
            <a:ext cx="5980430" cy="1031240"/>
          </a:xfrm>
          <a:prstGeom prst="rect">
            <a:avLst/>
          </a:prstGeom>
        </p:spPr>
        <p:txBody>
          <a:bodyPr vert="horz" wrap="square" lIns="0" tIns="12700" rIns="0" bIns="0" rtlCol="0">
            <a:spAutoFit/>
          </a:bodyPr>
          <a:lstStyle/>
          <a:p>
            <a:pPr marL="12700">
              <a:lnSpc>
                <a:spcPct val="100000"/>
              </a:lnSpc>
              <a:spcBef>
                <a:spcPts val="100"/>
              </a:spcBef>
              <a:tabLst>
                <a:tab pos="2825750" algn="l"/>
                <a:tab pos="5640705" algn="l"/>
              </a:tabLst>
            </a:pPr>
            <a:r>
              <a:rPr sz="6600" dirty="0">
                <a:latin typeface="Arial" panose="020B0604020202020204"/>
                <a:cs typeface="Arial" panose="020B0604020202020204"/>
              </a:rPr>
              <a:t>*	*	*</a:t>
            </a:r>
            <a:endParaRPr sz="6600">
              <a:latin typeface="Arial" panose="020B0604020202020204"/>
              <a:cs typeface="Arial" panose="020B0604020202020204"/>
            </a:endParaRPr>
          </a:p>
        </p:txBody>
      </p:sp>
      <p:sp>
        <p:nvSpPr>
          <p:cNvPr id="112" name="object 112"/>
          <p:cNvSpPr txBox="1"/>
          <p:nvPr/>
        </p:nvSpPr>
        <p:spPr>
          <a:xfrm>
            <a:off x="463548" y="1891427"/>
            <a:ext cx="2588260" cy="461645"/>
          </a:xfrm>
          <a:prstGeom prst="rect">
            <a:avLst/>
          </a:prstGeom>
          <a:ln w="31749">
            <a:solidFill>
              <a:srgbClr val="000000"/>
            </a:solidFill>
          </a:ln>
        </p:spPr>
        <p:txBody>
          <a:bodyPr vert="horz" wrap="square" lIns="0" tIns="97155" rIns="0" bIns="0" rtlCol="0">
            <a:spAutoFit/>
          </a:bodyPr>
          <a:lstStyle/>
          <a:p>
            <a:pPr marR="515620" algn="ctr">
              <a:lnSpc>
                <a:spcPts val="2865"/>
              </a:lnSpc>
              <a:spcBef>
                <a:spcPts val="765"/>
              </a:spcBef>
            </a:pPr>
            <a:r>
              <a:rPr sz="2800" b="1" dirty="0">
                <a:latin typeface="Arial" panose="020B0604020202020204"/>
                <a:cs typeface="Arial" panose="020B0604020202020204"/>
              </a:rPr>
              <a:t>*</a:t>
            </a:r>
            <a:endParaRPr sz="2800">
              <a:latin typeface="Arial" panose="020B0604020202020204"/>
              <a:cs typeface="Arial" panose="020B0604020202020204"/>
            </a:endParaRPr>
          </a:p>
        </p:txBody>
      </p:sp>
      <p:sp>
        <p:nvSpPr>
          <p:cNvPr id="113" name="object 113"/>
          <p:cNvSpPr txBox="1"/>
          <p:nvPr/>
        </p:nvSpPr>
        <p:spPr>
          <a:xfrm>
            <a:off x="3277085" y="1891427"/>
            <a:ext cx="2588260" cy="461645"/>
          </a:xfrm>
          <a:prstGeom prst="rect">
            <a:avLst/>
          </a:prstGeom>
          <a:ln w="31749">
            <a:solidFill>
              <a:srgbClr val="000000"/>
            </a:solidFill>
          </a:ln>
        </p:spPr>
        <p:txBody>
          <a:bodyPr vert="horz" wrap="square" lIns="0" tIns="97155" rIns="0" bIns="0" rtlCol="0">
            <a:spAutoFit/>
          </a:bodyPr>
          <a:lstStyle/>
          <a:p>
            <a:pPr marR="509905" algn="ctr">
              <a:lnSpc>
                <a:spcPts val="2865"/>
              </a:lnSpc>
              <a:spcBef>
                <a:spcPts val="765"/>
              </a:spcBef>
            </a:pPr>
            <a:r>
              <a:rPr sz="2800" b="1" dirty="0">
                <a:latin typeface="Arial" panose="020B0604020202020204"/>
                <a:cs typeface="Arial" panose="020B0604020202020204"/>
              </a:rPr>
              <a:t>*</a:t>
            </a:r>
            <a:endParaRPr sz="2800">
              <a:latin typeface="Arial" panose="020B0604020202020204"/>
              <a:cs typeface="Arial" panose="020B0604020202020204"/>
            </a:endParaRPr>
          </a:p>
        </p:txBody>
      </p:sp>
      <p:sp>
        <p:nvSpPr>
          <p:cNvPr id="114" name="object 114"/>
          <p:cNvSpPr txBox="1"/>
          <p:nvPr/>
        </p:nvSpPr>
        <p:spPr>
          <a:xfrm>
            <a:off x="6091872" y="1891427"/>
            <a:ext cx="2588260" cy="461645"/>
          </a:xfrm>
          <a:prstGeom prst="rect">
            <a:avLst/>
          </a:prstGeom>
          <a:ln w="31749">
            <a:solidFill>
              <a:srgbClr val="000000"/>
            </a:solidFill>
          </a:ln>
        </p:spPr>
        <p:txBody>
          <a:bodyPr vert="horz" wrap="square" lIns="0" tIns="97155" rIns="0" bIns="0" rtlCol="0">
            <a:spAutoFit/>
          </a:bodyPr>
          <a:lstStyle/>
          <a:p>
            <a:pPr marR="525145" algn="ctr">
              <a:lnSpc>
                <a:spcPts val="2865"/>
              </a:lnSpc>
              <a:spcBef>
                <a:spcPts val="765"/>
              </a:spcBef>
            </a:pPr>
            <a:r>
              <a:rPr sz="2800" b="1" dirty="0">
                <a:latin typeface="Arial" panose="020B0604020202020204"/>
                <a:cs typeface="Arial" panose="020B0604020202020204"/>
              </a:rPr>
              <a:t>*</a:t>
            </a:r>
            <a:endParaRPr sz="2800">
              <a:latin typeface="Arial" panose="020B0604020202020204"/>
              <a:cs typeface="Arial" panose="020B0604020202020204"/>
            </a:endParaRPr>
          </a:p>
        </p:txBody>
      </p:sp>
      <p:sp>
        <p:nvSpPr>
          <p:cNvPr id="115" name="object 115"/>
          <p:cNvSpPr txBox="1"/>
          <p:nvPr/>
        </p:nvSpPr>
        <p:spPr>
          <a:xfrm>
            <a:off x="463548" y="2984385"/>
            <a:ext cx="2588260" cy="459105"/>
          </a:xfrm>
          <a:prstGeom prst="rect">
            <a:avLst/>
          </a:prstGeom>
          <a:ln w="31749">
            <a:solidFill>
              <a:srgbClr val="000000"/>
            </a:solidFill>
          </a:ln>
        </p:spPr>
        <p:txBody>
          <a:bodyPr vert="horz" wrap="square" lIns="0" tIns="90805" rIns="0" bIns="0" rtlCol="0">
            <a:spAutoFit/>
          </a:bodyPr>
          <a:lstStyle/>
          <a:p>
            <a:pPr marR="515620" algn="ctr">
              <a:lnSpc>
                <a:spcPts val="2895"/>
              </a:lnSpc>
              <a:spcBef>
                <a:spcPts val="715"/>
              </a:spcBef>
            </a:pPr>
            <a:r>
              <a:rPr sz="2800" b="1" dirty="0">
                <a:latin typeface="Arial" panose="020B0604020202020204"/>
                <a:cs typeface="Arial" panose="020B0604020202020204"/>
              </a:rPr>
              <a:t>*</a:t>
            </a:r>
            <a:endParaRPr sz="2800">
              <a:latin typeface="Arial" panose="020B0604020202020204"/>
              <a:cs typeface="Arial" panose="020B0604020202020204"/>
            </a:endParaRPr>
          </a:p>
        </p:txBody>
      </p:sp>
      <p:sp>
        <p:nvSpPr>
          <p:cNvPr id="116" name="object 116"/>
          <p:cNvSpPr txBox="1"/>
          <p:nvPr/>
        </p:nvSpPr>
        <p:spPr>
          <a:xfrm>
            <a:off x="3277085" y="2984385"/>
            <a:ext cx="2588260" cy="459105"/>
          </a:xfrm>
          <a:prstGeom prst="rect">
            <a:avLst/>
          </a:prstGeom>
          <a:ln w="31749">
            <a:solidFill>
              <a:srgbClr val="000000"/>
            </a:solidFill>
          </a:ln>
        </p:spPr>
        <p:txBody>
          <a:bodyPr vert="horz" wrap="square" lIns="0" tIns="90805" rIns="0" bIns="0" rtlCol="0">
            <a:spAutoFit/>
          </a:bodyPr>
          <a:lstStyle/>
          <a:p>
            <a:pPr marR="509905" algn="ctr">
              <a:lnSpc>
                <a:spcPts val="2895"/>
              </a:lnSpc>
              <a:spcBef>
                <a:spcPts val="715"/>
              </a:spcBef>
            </a:pPr>
            <a:r>
              <a:rPr sz="2800" b="1" dirty="0">
                <a:latin typeface="Arial" panose="020B0604020202020204"/>
                <a:cs typeface="Arial" panose="020B0604020202020204"/>
              </a:rPr>
              <a:t>*</a:t>
            </a:r>
            <a:endParaRPr sz="2800">
              <a:latin typeface="Arial" panose="020B0604020202020204"/>
              <a:cs typeface="Arial" panose="020B0604020202020204"/>
            </a:endParaRPr>
          </a:p>
        </p:txBody>
      </p:sp>
      <p:sp>
        <p:nvSpPr>
          <p:cNvPr id="117" name="object 117"/>
          <p:cNvSpPr txBox="1"/>
          <p:nvPr/>
        </p:nvSpPr>
        <p:spPr>
          <a:xfrm>
            <a:off x="6091872" y="2984385"/>
            <a:ext cx="2588260" cy="459105"/>
          </a:xfrm>
          <a:prstGeom prst="rect">
            <a:avLst/>
          </a:prstGeom>
          <a:ln w="31749">
            <a:solidFill>
              <a:srgbClr val="000000"/>
            </a:solidFill>
          </a:ln>
        </p:spPr>
        <p:txBody>
          <a:bodyPr vert="horz" wrap="square" lIns="0" tIns="90805" rIns="0" bIns="0" rtlCol="0">
            <a:spAutoFit/>
          </a:bodyPr>
          <a:lstStyle/>
          <a:p>
            <a:pPr marR="525145" algn="ctr">
              <a:lnSpc>
                <a:spcPts val="2895"/>
              </a:lnSpc>
              <a:spcBef>
                <a:spcPts val="715"/>
              </a:spcBef>
            </a:pPr>
            <a:r>
              <a:rPr sz="2800" b="1" dirty="0">
                <a:latin typeface="Arial" panose="020B0604020202020204"/>
                <a:cs typeface="Arial" panose="020B0604020202020204"/>
              </a:rPr>
              <a:t>*</a:t>
            </a:r>
            <a:endParaRPr sz="2800">
              <a:latin typeface="Arial" panose="020B0604020202020204"/>
              <a:cs typeface="Arial" panose="020B0604020202020204"/>
            </a:endParaRPr>
          </a:p>
        </p:txBody>
      </p:sp>
      <p:sp>
        <p:nvSpPr>
          <p:cNvPr id="118" name="object 118"/>
          <p:cNvSpPr txBox="1"/>
          <p:nvPr/>
        </p:nvSpPr>
        <p:spPr>
          <a:xfrm>
            <a:off x="463548" y="4082935"/>
            <a:ext cx="2588260" cy="459105"/>
          </a:xfrm>
          <a:prstGeom prst="rect">
            <a:avLst/>
          </a:prstGeom>
          <a:ln w="31749">
            <a:solidFill>
              <a:srgbClr val="000000"/>
            </a:solidFill>
          </a:ln>
        </p:spPr>
        <p:txBody>
          <a:bodyPr vert="horz" wrap="square" lIns="0" tIns="83185" rIns="0" bIns="0" rtlCol="0">
            <a:spAutoFit/>
          </a:bodyPr>
          <a:lstStyle/>
          <a:p>
            <a:pPr marR="515620" algn="ctr">
              <a:lnSpc>
                <a:spcPts val="2955"/>
              </a:lnSpc>
              <a:spcBef>
                <a:spcPts val="655"/>
              </a:spcBef>
            </a:pPr>
            <a:r>
              <a:rPr sz="2800" b="1" dirty="0">
                <a:latin typeface="Arial" panose="020B0604020202020204"/>
                <a:cs typeface="Arial" panose="020B0604020202020204"/>
              </a:rPr>
              <a:t>*</a:t>
            </a:r>
            <a:endParaRPr sz="2800">
              <a:latin typeface="Arial" panose="020B0604020202020204"/>
              <a:cs typeface="Arial" panose="020B0604020202020204"/>
            </a:endParaRPr>
          </a:p>
        </p:txBody>
      </p:sp>
      <p:sp>
        <p:nvSpPr>
          <p:cNvPr id="119" name="object 119"/>
          <p:cNvSpPr txBox="1"/>
          <p:nvPr/>
        </p:nvSpPr>
        <p:spPr>
          <a:xfrm>
            <a:off x="3277085" y="4082935"/>
            <a:ext cx="2588260" cy="459105"/>
          </a:xfrm>
          <a:prstGeom prst="rect">
            <a:avLst/>
          </a:prstGeom>
          <a:ln w="31749">
            <a:solidFill>
              <a:srgbClr val="000000"/>
            </a:solidFill>
          </a:ln>
        </p:spPr>
        <p:txBody>
          <a:bodyPr vert="horz" wrap="square" lIns="0" tIns="83185" rIns="0" bIns="0" rtlCol="0">
            <a:spAutoFit/>
          </a:bodyPr>
          <a:lstStyle/>
          <a:p>
            <a:pPr marR="509905" algn="ctr">
              <a:lnSpc>
                <a:spcPts val="2955"/>
              </a:lnSpc>
              <a:spcBef>
                <a:spcPts val="655"/>
              </a:spcBef>
            </a:pPr>
            <a:r>
              <a:rPr sz="2800" b="1" dirty="0">
                <a:latin typeface="Arial" panose="020B0604020202020204"/>
                <a:cs typeface="Arial" panose="020B0604020202020204"/>
              </a:rPr>
              <a:t>*</a:t>
            </a:r>
            <a:endParaRPr sz="2800">
              <a:latin typeface="Arial" panose="020B0604020202020204"/>
              <a:cs typeface="Arial" panose="020B0604020202020204"/>
            </a:endParaRPr>
          </a:p>
        </p:txBody>
      </p:sp>
      <p:sp>
        <p:nvSpPr>
          <p:cNvPr id="120" name="object 120"/>
          <p:cNvSpPr txBox="1"/>
          <p:nvPr/>
        </p:nvSpPr>
        <p:spPr>
          <a:xfrm>
            <a:off x="6091872" y="4082935"/>
            <a:ext cx="2588260" cy="459105"/>
          </a:xfrm>
          <a:prstGeom prst="rect">
            <a:avLst/>
          </a:prstGeom>
          <a:ln w="31749">
            <a:solidFill>
              <a:srgbClr val="000000"/>
            </a:solidFill>
          </a:ln>
        </p:spPr>
        <p:txBody>
          <a:bodyPr vert="horz" wrap="square" lIns="0" tIns="83185" rIns="0" bIns="0" rtlCol="0">
            <a:spAutoFit/>
          </a:bodyPr>
          <a:lstStyle/>
          <a:p>
            <a:pPr marR="525145" algn="ctr">
              <a:lnSpc>
                <a:spcPts val="2955"/>
              </a:lnSpc>
              <a:spcBef>
                <a:spcPts val="655"/>
              </a:spcBef>
            </a:pPr>
            <a:r>
              <a:rPr sz="2800" b="1" dirty="0">
                <a:latin typeface="Arial" panose="020B0604020202020204"/>
                <a:cs typeface="Arial" panose="020B0604020202020204"/>
              </a:rPr>
              <a:t>*</a:t>
            </a:r>
            <a:endParaRPr sz="2800">
              <a:latin typeface="Arial" panose="020B0604020202020204"/>
              <a:cs typeface="Arial" panose="020B0604020202020204"/>
            </a:endParaRPr>
          </a:p>
        </p:txBody>
      </p:sp>
      <p:sp>
        <p:nvSpPr>
          <p:cNvPr id="121" name="object 121"/>
          <p:cNvSpPr txBox="1"/>
          <p:nvPr/>
        </p:nvSpPr>
        <p:spPr>
          <a:xfrm>
            <a:off x="320741" y="404079"/>
            <a:ext cx="19494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Arial" panose="020B0604020202020204"/>
                <a:cs typeface="Arial" panose="020B0604020202020204"/>
              </a:rPr>
              <a:t>45</a:t>
            </a:r>
            <a:endParaRPr sz="1200">
              <a:latin typeface="Arial" panose="020B0604020202020204"/>
              <a:cs typeface="Arial" panose="020B0604020202020204"/>
            </a:endParaRPr>
          </a:p>
        </p:txBody>
      </p:sp>
      <p:sp>
        <p:nvSpPr>
          <p:cNvPr id="122" name="object 122"/>
          <p:cNvSpPr/>
          <p:nvPr/>
        </p:nvSpPr>
        <p:spPr>
          <a:xfrm>
            <a:off x="1487713" y="5704221"/>
            <a:ext cx="6132830" cy="742950"/>
          </a:xfrm>
          <a:custGeom>
            <a:avLst/>
            <a:gdLst/>
            <a:ahLst/>
            <a:cxnLst/>
            <a:rect l="l" t="t" r="r" b="b"/>
            <a:pathLst>
              <a:path w="6132830" h="742950">
                <a:moveTo>
                  <a:pt x="6132283" y="0"/>
                </a:moveTo>
                <a:lnTo>
                  <a:pt x="0" y="0"/>
                </a:lnTo>
                <a:lnTo>
                  <a:pt x="0" y="742539"/>
                </a:lnTo>
                <a:lnTo>
                  <a:pt x="6132283" y="742539"/>
                </a:lnTo>
                <a:lnTo>
                  <a:pt x="6132283" y="0"/>
                </a:lnTo>
                <a:close/>
              </a:path>
            </a:pathLst>
          </a:custGeom>
          <a:solidFill>
            <a:srgbClr val="FFFFFF"/>
          </a:solidFill>
        </p:spPr>
        <p:txBody>
          <a:bodyPr wrap="square" lIns="0" tIns="0" rIns="0" bIns="0" rtlCol="0"/>
          <a:lstStyle/>
          <a:p/>
        </p:txBody>
      </p:sp>
      <p:sp>
        <p:nvSpPr>
          <p:cNvPr id="123" name="object 123"/>
          <p:cNvSpPr txBox="1"/>
          <p:nvPr/>
        </p:nvSpPr>
        <p:spPr>
          <a:xfrm>
            <a:off x="1487713" y="5704221"/>
            <a:ext cx="6132830" cy="742950"/>
          </a:xfrm>
          <a:prstGeom prst="rect">
            <a:avLst/>
          </a:prstGeom>
          <a:ln w="38099">
            <a:solidFill>
              <a:srgbClr val="FF2600"/>
            </a:solidFill>
          </a:ln>
        </p:spPr>
        <p:txBody>
          <a:bodyPr vert="horz" wrap="square" lIns="0" tIns="25400" rIns="0" bIns="0" rtlCol="0">
            <a:spAutoFit/>
          </a:bodyPr>
          <a:lstStyle/>
          <a:p>
            <a:pPr marL="1393190" marR="220980" indent="-1159510">
              <a:lnSpc>
                <a:spcPts val="2800"/>
              </a:lnSpc>
              <a:spcBef>
                <a:spcPts val="200"/>
              </a:spcBef>
            </a:pPr>
            <a:r>
              <a:rPr sz="2400" spc="-5" dirty="0">
                <a:latin typeface="Calibri" panose="020F0502020204030204"/>
                <a:cs typeface="Calibri" panose="020F0502020204030204"/>
              </a:rPr>
              <a:t>Optimize for </a:t>
            </a:r>
            <a:r>
              <a:rPr sz="2400" b="1" dirty="0">
                <a:latin typeface="Calibri" panose="020F0502020204030204"/>
                <a:cs typeface="Calibri" panose="020F0502020204030204"/>
              </a:rPr>
              <a:t>overall </a:t>
            </a:r>
            <a:r>
              <a:rPr sz="2400" b="1" spc="-5" dirty="0">
                <a:latin typeface="Calibri" panose="020F0502020204030204"/>
                <a:cs typeface="Calibri" panose="020F0502020204030204"/>
              </a:rPr>
              <a:t>energy eﬃciency </a:t>
            </a:r>
            <a:r>
              <a:rPr sz="2400" spc="-5" dirty="0">
                <a:latin typeface="Calibri" panose="020F0502020204030204"/>
                <a:cs typeface="Calibri" panose="020F0502020204030204"/>
              </a:rPr>
              <a:t>instead  for only </a:t>
            </a:r>
            <a:r>
              <a:rPr sz="2400" dirty="0">
                <a:latin typeface="Calibri" panose="020F0502020204030204"/>
                <a:cs typeface="Calibri" panose="020F0502020204030204"/>
              </a:rPr>
              <a:t>a </a:t>
            </a:r>
            <a:r>
              <a:rPr sz="2400" spc="-5" dirty="0">
                <a:latin typeface="Calibri" panose="020F0502020204030204"/>
                <a:cs typeface="Calibri" panose="020F0502020204030204"/>
              </a:rPr>
              <a:t>certain </a:t>
            </a:r>
            <a:r>
              <a:rPr sz="2400" dirty="0">
                <a:latin typeface="Calibri" panose="020F0502020204030204"/>
                <a:cs typeface="Calibri" panose="020F0502020204030204"/>
              </a:rPr>
              <a:t>data</a:t>
            </a:r>
            <a:r>
              <a:rPr sz="2400" spc="5" dirty="0">
                <a:latin typeface="Calibri" panose="020F0502020204030204"/>
                <a:cs typeface="Calibri" panose="020F0502020204030204"/>
              </a:rPr>
              <a:t> </a:t>
            </a:r>
            <a:r>
              <a:rPr sz="2400" spc="-5" dirty="0">
                <a:latin typeface="Calibri" panose="020F0502020204030204"/>
                <a:cs typeface="Calibri" panose="020F0502020204030204"/>
              </a:rPr>
              <a:t>type</a:t>
            </a:r>
            <a:endParaRPr sz="2400">
              <a:latin typeface="Calibri" panose="020F0502020204030204"/>
              <a:cs typeface="Calibri" panose="020F0502020204030204"/>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5135" y="720090"/>
            <a:ext cx="8358505" cy="563245"/>
          </a:xfrm>
          <a:prstGeom prst="rect">
            <a:avLst/>
          </a:prstGeom>
        </p:spPr>
        <p:txBody>
          <a:bodyPr vert="horz" wrap="square" lIns="0" tIns="9525" rIns="0" bIns="0" rtlCol="0">
            <a:spAutoFit/>
          </a:bodyPr>
          <a:lstStyle/>
          <a:p>
            <a:pPr marL="12700">
              <a:lnSpc>
                <a:spcPct val="100000"/>
              </a:lnSpc>
              <a:spcBef>
                <a:spcPts val="100"/>
              </a:spcBef>
            </a:pPr>
            <a:r>
              <a:rPr sz="3600" spc="-5" dirty="0">
                <a:solidFill>
                  <a:srgbClr val="00294D"/>
                </a:solidFill>
                <a:latin typeface="Calibri" panose="020F0502020204030204"/>
                <a:cs typeface="Calibri" panose="020F0502020204030204"/>
              </a:rPr>
              <a:t>Eyeriss: Deep Neural Network Accelerator</a:t>
            </a:r>
            <a:endParaRPr sz="3600" spc="-5" dirty="0">
              <a:solidFill>
                <a:srgbClr val="00294D"/>
              </a:solidFill>
              <a:latin typeface="Calibri" panose="020F0502020204030204"/>
              <a:cs typeface="Calibri" panose="020F0502020204030204"/>
            </a:endParaRPr>
          </a:p>
        </p:txBody>
      </p:sp>
      <p:sp>
        <p:nvSpPr>
          <p:cNvPr id="3" name="object 3"/>
          <p:cNvSpPr/>
          <p:nvPr/>
        </p:nvSpPr>
        <p:spPr>
          <a:xfrm>
            <a:off x="573786" y="1762506"/>
            <a:ext cx="4256532" cy="2622041"/>
          </a:xfrm>
          <a:prstGeom prst="rect">
            <a:avLst/>
          </a:prstGeom>
          <a:blipFill>
            <a:blip r:embed="rId1" cstate="print"/>
            <a:stretch>
              <a:fillRect/>
            </a:stretch>
          </a:blipFill>
        </p:spPr>
        <p:txBody>
          <a:bodyPr wrap="square" lIns="0" tIns="0" rIns="0" bIns="0" rtlCol="0"/>
          <a:lstStyle/>
          <a:p>
            <a:endParaRPr sz="1350"/>
          </a:p>
        </p:txBody>
      </p:sp>
      <p:sp>
        <p:nvSpPr>
          <p:cNvPr id="4" name="object 4"/>
          <p:cNvSpPr/>
          <p:nvPr/>
        </p:nvSpPr>
        <p:spPr>
          <a:xfrm>
            <a:off x="5860132" y="2036883"/>
            <a:ext cx="2003660" cy="1972160"/>
          </a:xfrm>
          <a:prstGeom prst="rect">
            <a:avLst/>
          </a:prstGeom>
          <a:blipFill>
            <a:blip r:embed="rId2" cstate="print"/>
            <a:stretch>
              <a:fillRect/>
            </a:stretch>
          </a:blipFill>
        </p:spPr>
        <p:txBody>
          <a:bodyPr wrap="square" lIns="0" tIns="0" rIns="0" bIns="0" rtlCol="0"/>
          <a:lstStyle/>
          <a:p>
            <a:endParaRPr sz="1350"/>
          </a:p>
        </p:txBody>
      </p:sp>
      <p:sp>
        <p:nvSpPr>
          <p:cNvPr id="5" name="object 5"/>
          <p:cNvSpPr txBox="1"/>
          <p:nvPr/>
        </p:nvSpPr>
        <p:spPr>
          <a:xfrm>
            <a:off x="6051752" y="2345531"/>
            <a:ext cx="420370" cy="1424464"/>
          </a:xfrm>
          <a:prstGeom prst="rect">
            <a:avLst/>
          </a:prstGeom>
        </p:spPr>
        <p:txBody>
          <a:bodyPr vert="vert270" wrap="square" lIns="0" tIns="0" rIns="0" bIns="0" rtlCol="0">
            <a:spAutoFit/>
          </a:bodyPr>
          <a:lstStyle/>
          <a:p>
            <a:pPr marL="12700">
              <a:lnSpc>
                <a:spcPts val="3280"/>
              </a:lnSpc>
            </a:pPr>
            <a:r>
              <a:rPr sz="2100" spc="-5" dirty="0">
                <a:solidFill>
                  <a:srgbClr val="FFFFFF"/>
                </a:solidFill>
                <a:latin typeface="Arial Narrow" panose="020B0606020202030204"/>
                <a:cs typeface="Arial Narrow" panose="020B0606020202030204"/>
              </a:rPr>
              <a:t>On-chip</a:t>
            </a:r>
            <a:r>
              <a:rPr sz="2100" spc="-80" dirty="0">
                <a:solidFill>
                  <a:srgbClr val="FFFFFF"/>
                </a:solidFill>
                <a:latin typeface="Arial Narrow" panose="020B0606020202030204"/>
                <a:cs typeface="Arial Narrow" panose="020B0606020202030204"/>
              </a:rPr>
              <a:t> </a:t>
            </a:r>
            <a:r>
              <a:rPr sz="2100" spc="-10" dirty="0">
                <a:solidFill>
                  <a:srgbClr val="FFFFFF"/>
                </a:solidFill>
                <a:latin typeface="Arial Narrow" panose="020B0606020202030204"/>
                <a:cs typeface="Arial Narrow" panose="020B0606020202030204"/>
              </a:rPr>
              <a:t>Buffer</a:t>
            </a:r>
            <a:endParaRPr sz="2100">
              <a:latin typeface="Arial Narrow" panose="020B0606020202030204"/>
              <a:cs typeface="Arial Narrow" panose="020B0606020202030204"/>
            </a:endParaRPr>
          </a:p>
        </p:txBody>
      </p:sp>
      <p:sp>
        <p:nvSpPr>
          <p:cNvPr id="6" name="object 6"/>
          <p:cNvSpPr/>
          <p:nvPr/>
        </p:nvSpPr>
        <p:spPr>
          <a:xfrm>
            <a:off x="6911339"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7" name="object 7"/>
          <p:cNvSpPr/>
          <p:nvPr/>
        </p:nvSpPr>
        <p:spPr>
          <a:xfrm>
            <a:off x="7002961"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8" name="object 8"/>
          <p:cNvSpPr/>
          <p:nvPr/>
        </p:nvSpPr>
        <p:spPr>
          <a:xfrm>
            <a:off x="7094591"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9" name="object 9"/>
          <p:cNvSpPr/>
          <p:nvPr/>
        </p:nvSpPr>
        <p:spPr>
          <a:xfrm>
            <a:off x="7186222"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0" name="object 10"/>
          <p:cNvSpPr/>
          <p:nvPr/>
        </p:nvSpPr>
        <p:spPr>
          <a:xfrm>
            <a:off x="7277843"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1" name="object 11"/>
          <p:cNvSpPr/>
          <p:nvPr/>
        </p:nvSpPr>
        <p:spPr>
          <a:xfrm>
            <a:off x="7369473"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2" name="object 12"/>
          <p:cNvSpPr/>
          <p:nvPr/>
        </p:nvSpPr>
        <p:spPr>
          <a:xfrm>
            <a:off x="7461095"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3" name="object 13"/>
          <p:cNvSpPr/>
          <p:nvPr/>
        </p:nvSpPr>
        <p:spPr>
          <a:xfrm>
            <a:off x="7552725"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4" name="object 14"/>
          <p:cNvSpPr/>
          <p:nvPr/>
        </p:nvSpPr>
        <p:spPr>
          <a:xfrm>
            <a:off x="7644355"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5" name="object 15"/>
          <p:cNvSpPr/>
          <p:nvPr/>
        </p:nvSpPr>
        <p:spPr>
          <a:xfrm>
            <a:off x="6544827"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6" name="object 16"/>
          <p:cNvSpPr/>
          <p:nvPr/>
        </p:nvSpPr>
        <p:spPr>
          <a:xfrm>
            <a:off x="6636458"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7" name="object 17"/>
          <p:cNvSpPr/>
          <p:nvPr/>
        </p:nvSpPr>
        <p:spPr>
          <a:xfrm>
            <a:off x="6728078"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8" name="object 18"/>
          <p:cNvSpPr/>
          <p:nvPr/>
        </p:nvSpPr>
        <p:spPr>
          <a:xfrm>
            <a:off x="6819709" y="2184521"/>
            <a:ext cx="0" cy="1676876"/>
          </a:xfrm>
          <a:custGeom>
            <a:avLst/>
            <a:gdLst/>
            <a:ahLst/>
            <a:cxnLst/>
            <a:rect l="l" t="t" r="r" b="b"/>
            <a:pathLst>
              <a:path h="2235835">
                <a:moveTo>
                  <a:pt x="0" y="0"/>
                </a:moveTo>
                <a:lnTo>
                  <a:pt x="1" y="2235831"/>
                </a:lnTo>
              </a:path>
            </a:pathLst>
          </a:custGeom>
          <a:ln w="28575">
            <a:solidFill>
              <a:srgbClr val="595959"/>
            </a:solidFill>
          </a:ln>
        </p:spPr>
        <p:txBody>
          <a:bodyPr wrap="square" lIns="0" tIns="0" rIns="0" bIns="0" rtlCol="0"/>
          <a:lstStyle/>
          <a:p>
            <a:endParaRPr sz="1350"/>
          </a:p>
        </p:txBody>
      </p:sp>
      <p:sp>
        <p:nvSpPr>
          <p:cNvPr id="19" name="object 19"/>
          <p:cNvSpPr/>
          <p:nvPr/>
        </p:nvSpPr>
        <p:spPr>
          <a:xfrm>
            <a:off x="6453206" y="2883227"/>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0" name="object 20"/>
          <p:cNvSpPr/>
          <p:nvPr/>
        </p:nvSpPr>
        <p:spPr>
          <a:xfrm>
            <a:off x="6453206" y="3022968"/>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1" name="object 21"/>
          <p:cNvSpPr/>
          <p:nvPr/>
        </p:nvSpPr>
        <p:spPr>
          <a:xfrm>
            <a:off x="6453206" y="3162700"/>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2" name="object 22"/>
          <p:cNvSpPr/>
          <p:nvPr/>
        </p:nvSpPr>
        <p:spPr>
          <a:xfrm>
            <a:off x="6453206" y="3302441"/>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3" name="object 23"/>
          <p:cNvSpPr/>
          <p:nvPr/>
        </p:nvSpPr>
        <p:spPr>
          <a:xfrm>
            <a:off x="6453206" y="3442182"/>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4" name="object 24"/>
          <p:cNvSpPr/>
          <p:nvPr/>
        </p:nvSpPr>
        <p:spPr>
          <a:xfrm>
            <a:off x="6453206" y="3581924"/>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5" name="object 25"/>
          <p:cNvSpPr/>
          <p:nvPr/>
        </p:nvSpPr>
        <p:spPr>
          <a:xfrm>
            <a:off x="6453206" y="3721665"/>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6" name="object 26"/>
          <p:cNvSpPr/>
          <p:nvPr/>
        </p:nvSpPr>
        <p:spPr>
          <a:xfrm>
            <a:off x="6453206" y="2324261"/>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7" name="object 27"/>
          <p:cNvSpPr/>
          <p:nvPr/>
        </p:nvSpPr>
        <p:spPr>
          <a:xfrm>
            <a:off x="6453206" y="2464003"/>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8" name="object 28"/>
          <p:cNvSpPr/>
          <p:nvPr/>
        </p:nvSpPr>
        <p:spPr>
          <a:xfrm>
            <a:off x="6453206" y="2603744"/>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29" name="object 29"/>
          <p:cNvSpPr/>
          <p:nvPr/>
        </p:nvSpPr>
        <p:spPr>
          <a:xfrm>
            <a:off x="6453206" y="2743485"/>
            <a:ext cx="1283017" cy="0"/>
          </a:xfrm>
          <a:custGeom>
            <a:avLst/>
            <a:gdLst/>
            <a:ahLst/>
            <a:cxnLst/>
            <a:rect l="l" t="t" r="r" b="b"/>
            <a:pathLst>
              <a:path w="1710690">
                <a:moveTo>
                  <a:pt x="0" y="0"/>
                </a:moveTo>
                <a:lnTo>
                  <a:pt x="1710370" y="1"/>
                </a:lnTo>
              </a:path>
            </a:pathLst>
          </a:custGeom>
          <a:ln w="28575">
            <a:solidFill>
              <a:srgbClr val="595959"/>
            </a:solidFill>
          </a:ln>
        </p:spPr>
        <p:txBody>
          <a:bodyPr wrap="square" lIns="0" tIns="0" rIns="0" bIns="0" rtlCol="0"/>
          <a:lstStyle/>
          <a:p>
            <a:endParaRPr sz="1350"/>
          </a:p>
        </p:txBody>
      </p:sp>
      <p:sp>
        <p:nvSpPr>
          <p:cNvPr id="30" name="object 30"/>
          <p:cNvSpPr/>
          <p:nvPr/>
        </p:nvSpPr>
        <p:spPr>
          <a:xfrm>
            <a:off x="5987948" y="2184521"/>
            <a:ext cx="1748314" cy="1676876"/>
          </a:xfrm>
          <a:custGeom>
            <a:avLst/>
            <a:gdLst/>
            <a:ahLst/>
            <a:cxnLst/>
            <a:rect l="l" t="t" r="r" b="b"/>
            <a:pathLst>
              <a:path w="2331084" h="2235835">
                <a:moveTo>
                  <a:pt x="0" y="0"/>
                </a:moveTo>
                <a:lnTo>
                  <a:pt x="2330711" y="0"/>
                </a:lnTo>
                <a:lnTo>
                  <a:pt x="2330711" y="2235831"/>
                </a:lnTo>
                <a:lnTo>
                  <a:pt x="0" y="2235831"/>
                </a:lnTo>
                <a:lnTo>
                  <a:pt x="0" y="0"/>
                </a:lnTo>
                <a:close/>
              </a:path>
            </a:pathLst>
          </a:custGeom>
          <a:ln w="28575">
            <a:solidFill>
              <a:srgbClr val="FFFFFF"/>
            </a:solidFill>
          </a:ln>
        </p:spPr>
        <p:txBody>
          <a:bodyPr wrap="square" lIns="0" tIns="0" rIns="0" bIns="0" rtlCol="0"/>
          <a:lstStyle/>
          <a:p>
            <a:endParaRPr sz="1350"/>
          </a:p>
        </p:txBody>
      </p:sp>
      <p:sp>
        <p:nvSpPr>
          <p:cNvPr id="31" name="object 31"/>
          <p:cNvSpPr/>
          <p:nvPr/>
        </p:nvSpPr>
        <p:spPr>
          <a:xfrm>
            <a:off x="5987948" y="2184521"/>
            <a:ext cx="465296" cy="1676876"/>
          </a:xfrm>
          <a:custGeom>
            <a:avLst/>
            <a:gdLst/>
            <a:ahLst/>
            <a:cxnLst/>
            <a:rect l="l" t="t" r="r" b="b"/>
            <a:pathLst>
              <a:path w="620395" h="2235835">
                <a:moveTo>
                  <a:pt x="0" y="0"/>
                </a:moveTo>
                <a:lnTo>
                  <a:pt x="620341" y="0"/>
                </a:lnTo>
                <a:lnTo>
                  <a:pt x="620341" y="2235831"/>
                </a:lnTo>
                <a:lnTo>
                  <a:pt x="0" y="2235831"/>
                </a:lnTo>
                <a:lnTo>
                  <a:pt x="0" y="0"/>
                </a:lnTo>
                <a:close/>
              </a:path>
            </a:pathLst>
          </a:custGeom>
          <a:ln w="28575">
            <a:solidFill>
              <a:srgbClr val="FFFFFF"/>
            </a:solidFill>
          </a:ln>
        </p:spPr>
        <p:txBody>
          <a:bodyPr wrap="square" lIns="0" tIns="0" rIns="0" bIns="0" rtlCol="0"/>
          <a:lstStyle/>
          <a:p>
            <a:endParaRPr sz="1350"/>
          </a:p>
        </p:txBody>
      </p:sp>
      <p:sp>
        <p:nvSpPr>
          <p:cNvPr id="32" name="object 32"/>
          <p:cNvSpPr/>
          <p:nvPr/>
        </p:nvSpPr>
        <p:spPr>
          <a:xfrm>
            <a:off x="5685053" y="2007974"/>
            <a:ext cx="99536" cy="1921669"/>
          </a:xfrm>
          <a:custGeom>
            <a:avLst/>
            <a:gdLst/>
            <a:ahLst/>
            <a:cxnLst/>
            <a:rect l="l" t="t" r="r" b="b"/>
            <a:pathLst>
              <a:path w="132715" h="2562225">
                <a:moveTo>
                  <a:pt x="15938" y="2431757"/>
                </a:moveTo>
                <a:lnTo>
                  <a:pt x="2298" y="2439708"/>
                </a:lnTo>
                <a:lnTo>
                  <a:pt x="0" y="2448458"/>
                </a:lnTo>
                <a:lnTo>
                  <a:pt x="66332" y="2562161"/>
                </a:lnTo>
                <a:lnTo>
                  <a:pt x="82873" y="2533802"/>
                </a:lnTo>
                <a:lnTo>
                  <a:pt x="52031" y="2533802"/>
                </a:lnTo>
                <a:lnTo>
                  <a:pt x="52031" y="2480938"/>
                </a:lnTo>
                <a:lnTo>
                  <a:pt x="24688" y="2434056"/>
                </a:lnTo>
                <a:lnTo>
                  <a:pt x="15938" y="2431757"/>
                </a:lnTo>
                <a:close/>
              </a:path>
              <a:path w="132715" h="2562225">
                <a:moveTo>
                  <a:pt x="52031" y="2480938"/>
                </a:moveTo>
                <a:lnTo>
                  <a:pt x="52031" y="2533802"/>
                </a:lnTo>
                <a:lnTo>
                  <a:pt x="80619" y="2533802"/>
                </a:lnTo>
                <a:lnTo>
                  <a:pt x="80619" y="2526601"/>
                </a:lnTo>
                <a:lnTo>
                  <a:pt x="53987" y="2526601"/>
                </a:lnTo>
                <a:lnTo>
                  <a:pt x="66325" y="2505446"/>
                </a:lnTo>
                <a:lnTo>
                  <a:pt x="52031" y="2480938"/>
                </a:lnTo>
                <a:close/>
              </a:path>
              <a:path w="132715" h="2562225">
                <a:moveTo>
                  <a:pt x="116713" y="2431757"/>
                </a:moveTo>
                <a:lnTo>
                  <a:pt x="107962" y="2434056"/>
                </a:lnTo>
                <a:lnTo>
                  <a:pt x="80619" y="2480938"/>
                </a:lnTo>
                <a:lnTo>
                  <a:pt x="80619" y="2533802"/>
                </a:lnTo>
                <a:lnTo>
                  <a:pt x="82873" y="2533802"/>
                </a:lnTo>
                <a:lnTo>
                  <a:pt x="132651" y="2448458"/>
                </a:lnTo>
                <a:lnTo>
                  <a:pt x="130352" y="2439708"/>
                </a:lnTo>
                <a:lnTo>
                  <a:pt x="116713" y="2431757"/>
                </a:lnTo>
                <a:close/>
              </a:path>
              <a:path w="132715" h="2562225">
                <a:moveTo>
                  <a:pt x="66325" y="2505446"/>
                </a:moveTo>
                <a:lnTo>
                  <a:pt x="53987" y="2526601"/>
                </a:lnTo>
                <a:lnTo>
                  <a:pt x="78663" y="2526601"/>
                </a:lnTo>
                <a:lnTo>
                  <a:pt x="66325" y="2505446"/>
                </a:lnTo>
                <a:close/>
              </a:path>
              <a:path w="132715" h="2562225">
                <a:moveTo>
                  <a:pt x="80619" y="2480939"/>
                </a:moveTo>
                <a:lnTo>
                  <a:pt x="66325" y="2505446"/>
                </a:lnTo>
                <a:lnTo>
                  <a:pt x="78663" y="2526601"/>
                </a:lnTo>
                <a:lnTo>
                  <a:pt x="80619" y="2526601"/>
                </a:lnTo>
                <a:lnTo>
                  <a:pt x="80619" y="2480939"/>
                </a:lnTo>
                <a:close/>
              </a:path>
              <a:path w="132715" h="2562225">
                <a:moveTo>
                  <a:pt x="66325" y="56711"/>
                </a:moveTo>
                <a:lnTo>
                  <a:pt x="52044" y="81195"/>
                </a:lnTo>
                <a:lnTo>
                  <a:pt x="52032" y="2480939"/>
                </a:lnTo>
                <a:lnTo>
                  <a:pt x="66325" y="2505446"/>
                </a:lnTo>
                <a:lnTo>
                  <a:pt x="80619" y="2480939"/>
                </a:lnTo>
                <a:lnTo>
                  <a:pt x="80607" y="81195"/>
                </a:lnTo>
                <a:lnTo>
                  <a:pt x="66325" y="56711"/>
                </a:lnTo>
                <a:close/>
              </a:path>
              <a:path w="132715" h="2562225">
                <a:moveTo>
                  <a:pt x="66319" y="0"/>
                </a:moveTo>
                <a:lnTo>
                  <a:pt x="0" y="113703"/>
                </a:lnTo>
                <a:lnTo>
                  <a:pt x="2298" y="122440"/>
                </a:lnTo>
                <a:lnTo>
                  <a:pt x="15938" y="130403"/>
                </a:lnTo>
                <a:lnTo>
                  <a:pt x="24688" y="128092"/>
                </a:lnTo>
                <a:lnTo>
                  <a:pt x="52031" y="81216"/>
                </a:lnTo>
                <a:lnTo>
                  <a:pt x="52031" y="28346"/>
                </a:lnTo>
                <a:lnTo>
                  <a:pt x="82856" y="28346"/>
                </a:lnTo>
                <a:lnTo>
                  <a:pt x="66319" y="0"/>
                </a:lnTo>
                <a:close/>
              </a:path>
              <a:path w="132715" h="2562225">
                <a:moveTo>
                  <a:pt x="82856" y="28346"/>
                </a:moveTo>
                <a:lnTo>
                  <a:pt x="80606" y="28346"/>
                </a:lnTo>
                <a:lnTo>
                  <a:pt x="80619" y="81216"/>
                </a:lnTo>
                <a:lnTo>
                  <a:pt x="107962" y="128092"/>
                </a:lnTo>
                <a:lnTo>
                  <a:pt x="116713" y="130403"/>
                </a:lnTo>
                <a:lnTo>
                  <a:pt x="130352" y="122440"/>
                </a:lnTo>
                <a:lnTo>
                  <a:pt x="132651" y="113703"/>
                </a:lnTo>
                <a:lnTo>
                  <a:pt x="82856" y="28346"/>
                </a:lnTo>
                <a:close/>
              </a:path>
              <a:path w="132715" h="2562225">
                <a:moveTo>
                  <a:pt x="80606" y="28346"/>
                </a:moveTo>
                <a:lnTo>
                  <a:pt x="52031" y="28346"/>
                </a:lnTo>
                <a:lnTo>
                  <a:pt x="52031" y="81216"/>
                </a:lnTo>
                <a:lnTo>
                  <a:pt x="66325" y="56711"/>
                </a:lnTo>
                <a:lnTo>
                  <a:pt x="53987" y="35560"/>
                </a:lnTo>
                <a:lnTo>
                  <a:pt x="80606" y="35560"/>
                </a:lnTo>
                <a:lnTo>
                  <a:pt x="80606" y="28346"/>
                </a:lnTo>
                <a:close/>
              </a:path>
              <a:path w="132715" h="2562225">
                <a:moveTo>
                  <a:pt x="80606" y="35560"/>
                </a:moveTo>
                <a:lnTo>
                  <a:pt x="78663" y="35560"/>
                </a:lnTo>
                <a:lnTo>
                  <a:pt x="66325" y="56711"/>
                </a:lnTo>
                <a:lnTo>
                  <a:pt x="80607" y="81195"/>
                </a:lnTo>
                <a:lnTo>
                  <a:pt x="80606" y="35560"/>
                </a:lnTo>
                <a:close/>
              </a:path>
              <a:path w="132715" h="2562225">
                <a:moveTo>
                  <a:pt x="78663" y="35560"/>
                </a:moveTo>
                <a:lnTo>
                  <a:pt x="53987" y="35560"/>
                </a:lnTo>
                <a:lnTo>
                  <a:pt x="66325" y="56711"/>
                </a:lnTo>
                <a:lnTo>
                  <a:pt x="78663" y="35560"/>
                </a:lnTo>
                <a:close/>
              </a:path>
            </a:pathLst>
          </a:custGeom>
          <a:solidFill>
            <a:srgbClr val="000000"/>
          </a:solidFill>
        </p:spPr>
        <p:txBody>
          <a:bodyPr wrap="square" lIns="0" tIns="0" rIns="0" bIns="0" rtlCol="0"/>
          <a:lstStyle/>
          <a:p>
            <a:endParaRPr sz="1350"/>
          </a:p>
        </p:txBody>
      </p:sp>
      <p:sp>
        <p:nvSpPr>
          <p:cNvPr id="33" name="object 33"/>
          <p:cNvSpPr/>
          <p:nvPr/>
        </p:nvSpPr>
        <p:spPr>
          <a:xfrm>
            <a:off x="5833567" y="1876787"/>
            <a:ext cx="1999774" cy="100489"/>
          </a:xfrm>
          <a:custGeom>
            <a:avLst/>
            <a:gdLst/>
            <a:ahLst/>
            <a:cxnLst/>
            <a:rect l="l" t="t" r="r" b="b"/>
            <a:pathLst>
              <a:path w="2666365" h="133984">
                <a:moveTo>
                  <a:pt x="2552344" y="876"/>
                </a:moveTo>
                <a:lnTo>
                  <a:pt x="2543594" y="3175"/>
                </a:lnTo>
                <a:lnTo>
                  <a:pt x="2535631" y="16802"/>
                </a:lnTo>
                <a:lnTo>
                  <a:pt x="2537929" y="25552"/>
                </a:lnTo>
                <a:lnTo>
                  <a:pt x="2584826" y="52927"/>
                </a:lnTo>
                <a:lnTo>
                  <a:pt x="2637688" y="52946"/>
                </a:lnTo>
                <a:lnTo>
                  <a:pt x="2637675" y="81521"/>
                </a:lnTo>
                <a:lnTo>
                  <a:pt x="2584771" y="81521"/>
                </a:lnTo>
                <a:lnTo>
                  <a:pt x="2537904" y="108838"/>
                </a:lnTo>
                <a:lnTo>
                  <a:pt x="2535593" y="117589"/>
                </a:lnTo>
                <a:lnTo>
                  <a:pt x="2543543" y="131216"/>
                </a:lnTo>
                <a:lnTo>
                  <a:pt x="2552293" y="133527"/>
                </a:lnTo>
                <a:lnTo>
                  <a:pt x="2641528" y="81521"/>
                </a:lnTo>
                <a:lnTo>
                  <a:pt x="2637675" y="81521"/>
                </a:lnTo>
                <a:lnTo>
                  <a:pt x="2641561" y="81502"/>
                </a:lnTo>
                <a:lnTo>
                  <a:pt x="2666022" y="67246"/>
                </a:lnTo>
                <a:lnTo>
                  <a:pt x="2552344" y="876"/>
                </a:lnTo>
                <a:close/>
              </a:path>
              <a:path w="2666365" h="133984">
                <a:moveTo>
                  <a:pt x="113715" y="0"/>
                </a:moveTo>
                <a:lnTo>
                  <a:pt x="0" y="66281"/>
                </a:lnTo>
                <a:lnTo>
                  <a:pt x="113665" y="132651"/>
                </a:lnTo>
                <a:lnTo>
                  <a:pt x="122415" y="130352"/>
                </a:lnTo>
                <a:lnTo>
                  <a:pt x="130378" y="116725"/>
                </a:lnTo>
                <a:lnTo>
                  <a:pt x="128079" y="107975"/>
                </a:lnTo>
                <a:lnTo>
                  <a:pt x="81188" y="80600"/>
                </a:lnTo>
                <a:lnTo>
                  <a:pt x="28321" y="80581"/>
                </a:lnTo>
                <a:lnTo>
                  <a:pt x="28333" y="52006"/>
                </a:lnTo>
                <a:lnTo>
                  <a:pt x="81237" y="52006"/>
                </a:lnTo>
                <a:lnTo>
                  <a:pt x="128104" y="24688"/>
                </a:lnTo>
                <a:lnTo>
                  <a:pt x="130416" y="15938"/>
                </a:lnTo>
                <a:lnTo>
                  <a:pt x="122466" y="2311"/>
                </a:lnTo>
                <a:lnTo>
                  <a:pt x="113715" y="0"/>
                </a:lnTo>
                <a:close/>
              </a:path>
              <a:path w="2666365" h="133984">
                <a:moveTo>
                  <a:pt x="2609309" y="67218"/>
                </a:moveTo>
                <a:lnTo>
                  <a:pt x="2584804" y="81502"/>
                </a:lnTo>
                <a:lnTo>
                  <a:pt x="2637675" y="81521"/>
                </a:lnTo>
                <a:lnTo>
                  <a:pt x="2637676" y="79565"/>
                </a:lnTo>
                <a:lnTo>
                  <a:pt x="2630462" y="79565"/>
                </a:lnTo>
                <a:lnTo>
                  <a:pt x="2609309" y="67218"/>
                </a:lnTo>
                <a:close/>
              </a:path>
              <a:path w="2666365" h="133984">
                <a:moveTo>
                  <a:pt x="81205" y="52025"/>
                </a:moveTo>
                <a:lnTo>
                  <a:pt x="56704" y="66306"/>
                </a:lnTo>
                <a:lnTo>
                  <a:pt x="81188" y="80600"/>
                </a:lnTo>
                <a:lnTo>
                  <a:pt x="2584804" y="81502"/>
                </a:lnTo>
                <a:lnTo>
                  <a:pt x="2609309" y="67218"/>
                </a:lnTo>
                <a:lnTo>
                  <a:pt x="2584826" y="52927"/>
                </a:lnTo>
                <a:lnTo>
                  <a:pt x="81205" y="52025"/>
                </a:lnTo>
                <a:close/>
              </a:path>
              <a:path w="2666365" h="133984">
                <a:moveTo>
                  <a:pt x="28333" y="52006"/>
                </a:moveTo>
                <a:lnTo>
                  <a:pt x="28321" y="80581"/>
                </a:lnTo>
                <a:lnTo>
                  <a:pt x="81188" y="80600"/>
                </a:lnTo>
                <a:lnTo>
                  <a:pt x="77827" y="78638"/>
                </a:lnTo>
                <a:lnTo>
                  <a:pt x="35547" y="78638"/>
                </a:lnTo>
                <a:lnTo>
                  <a:pt x="35560" y="53962"/>
                </a:lnTo>
                <a:lnTo>
                  <a:pt x="77882" y="53962"/>
                </a:lnTo>
                <a:lnTo>
                  <a:pt x="81205" y="52025"/>
                </a:lnTo>
                <a:lnTo>
                  <a:pt x="28333" y="52006"/>
                </a:lnTo>
                <a:close/>
              </a:path>
              <a:path w="2666365" h="133984">
                <a:moveTo>
                  <a:pt x="2630462" y="54889"/>
                </a:moveTo>
                <a:lnTo>
                  <a:pt x="2609309" y="67218"/>
                </a:lnTo>
                <a:lnTo>
                  <a:pt x="2630462" y="79565"/>
                </a:lnTo>
                <a:lnTo>
                  <a:pt x="2630462" y="54889"/>
                </a:lnTo>
                <a:close/>
              </a:path>
              <a:path w="2666365" h="133984">
                <a:moveTo>
                  <a:pt x="2637687" y="54889"/>
                </a:moveTo>
                <a:lnTo>
                  <a:pt x="2630462" y="54889"/>
                </a:lnTo>
                <a:lnTo>
                  <a:pt x="2630462" y="79565"/>
                </a:lnTo>
                <a:lnTo>
                  <a:pt x="2637676" y="79565"/>
                </a:lnTo>
                <a:lnTo>
                  <a:pt x="2637687" y="54889"/>
                </a:lnTo>
                <a:close/>
              </a:path>
              <a:path w="2666365" h="133984">
                <a:moveTo>
                  <a:pt x="35560" y="53962"/>
                </a:moveTo>
                <a:lnTo>
                  <a:pt x="35547" y="78638"/>
                </a:lnTo>
                <a:lnTo>
                  <a:pt x="56704" y="66306"/>
                </a:lnTo>
                <a:lnTo>
                  <a:pt x="35560" y="53962"/>
                </a:lnTo>
                <a:close/>
              </a:path>
              <a:path w="2666365" h="133984">
                <a:moveTo>
                  <a:pt x="56704" y="66306"/>
                </a:moveTo>
                <a:lnTo>
                  <a:pt x="35547" y="78638"/>
                </a:lnTo>
                <a:lnTo>
                  <a:pt x="77827" y="78638"/>
                </a:lnTo>
                <a:lnTo>
                  <a:pt x="56704" y="66306"/>
                </a:lnTo>
                <a:close/>
              </a:path>
              <a:path w="2666365" h="133984">
                <a:moveTo>
                  <a:pt x="2584826" y="52927"/>
                </a:moveTo>
                <a:lnTo>
                  <a:pt x="2609309" y="67218"/>
                </a:lnTo>
                <a:lnTo>
                  <a:pt x="2630462" y="54889"/>
                </a:lnTo>
                <a:lnTo>
                  <a:pt x="2637687" y="54889"/>
                </a:lnTo>
                <a:lnTo>
                  <a:pt x="2637688" y="52946"/>
                </a:lnTo>
                <a:lnTo>
                  <a:pt x="2584826" y="52927"/>
                </a:lnTo>
                <a:close/>
              </a:path>
              <a:path w="2666365" h="133984">
                <a:moveTo>
                  <a:pt x="77882" y="53962"/>
                </a:moveTo>
                <a:lnTo>
                  <a:pt x="35560" y="53962"/>
                </a:lnTo>
                <a:lnTo>
                  <a:pt x="56704" y="66306"/>
                </a:lnTo>
                <a:lnTo>
                  <a:pt x="77882" y="53962"/>
                </a:lnTo>
                <a:close/>
              </a:path>
              <a:path w="2666365" h="133984">
                <a:moveTo>
                  <a:pt x="81237" y="52006"/>
                </a:moveTo>
                <a:lnTo>
                  <a:pt x="28333" y="52006"/>
                </a:lnTo>
                <a:lnTo>
                  <a:pt x="81205" y="52025"/>
                </a:lnTo>
                <a:close/>
              </a:path>
            </a:pathLst>
          </a:custGeom>
          <a:solidFill>
            <a:srgbClr val="000000"/>
          </a:solidFill>
        </p:spPr>
        <p:txBody>
          <a:bodyPr wrap="square" lIns="0" tIns="0" rIns="0" bIns="0" rtlCol="0"/>
          <a:lstStyle/>
          <a:p>
            <a:endParaRPr sz="1350"/>
          </a:p>
        </p:txBody>
      </p:sp>
      <p:sp>
        <p:nvSpPr>
          <p:cNvPr id="34" name="object 34"/>
          <p:cNvSpPr txBox="1"/>
          <p:nvPr/>
        </p:nvSpPr>
        <p:spPr>
          <a:xfrm>
            <a:off x="6522977" y="1652397"/>
            <a:ext cx="883444" cy="1216660"/>
          </a:xfrm>
          <a:prstGeom prst="rect">
            <a:avLst/>
          </a:prstGeom>
        </p:spPr>
        <p:txBody>
          <a:bodyPr vert="horz" wrap="square" lIns="0" tIns="9525" rIns="0" bIns="0" rtlCol="0">
            <a:spAutoFit/>
          </a:bodyPr>
          <a:lstStyle/>
          <a:p>
            <a:pPr marL="28575">
              <a:lnSpc>
                <a:spcPct val="100000"/>
              </a:lnSpc>
              <a:spcBef>
                <a:spcPts val="100"/>
              </a:spcBef>
            </a:pPr>
            <a:r>
              <a:rPr b="1" spc="-5" dirty="0">
                <a:latin typeface="Calibri" panose="020F0502020204030204"/>
                <a:cs typeface="Calibri" panose="020F0502020204030204"/>
              </a:rPr>
              <a:t>4mm</a:t>
            </a:r>
            <a:endParaRPr>
              <a:latin typeface="Calibri" panose="020F0502020204030204"/>
              <a:cs typeface="Calibri" panose="020F0502020204030204"/>
            </a:endParaRPr>
          </a:p>
          <a:p>
            <a:pPr>
              <a:lnSpc>
                <a:spcPct val="100000"/>
              </a:lnSpc>
              <a:spcBef>
                <a:spcPts val="5"/>
              </a:spcBef>
            </a:pPr>
            <a:endParaRPr>
              <a:latin typeface="Calibri" panose="020F0502020204030204"/>
              <a:cs typeface="Calibri" panose="020F0502020204030204"/>
            </a:endParaRPr>
          </a:p>
          <a:p>
            <a:pPr marL="12700" marR="5080">
              <a:lnSpc>
                <a:spcPct val="101000"/>
              </a:lnSpc>
            </a:pPr>
            <a:r>
              <a:rPr sz="2100" spc="-5" dirty="0">
                <a:solidFill>
                  <a:srgbClr val="FFFFFF"/>
                </a:solidFill>
                <a:latin typeface="Arial Narrow" panose="020B0606020202030204"/>
                <a:cs typeface="Arial Narrow" panose="020B0606020202030204"/>
              </a:rPr>
              <a:t>Spatial  </a:t>
            </a:r>
            <a:r>
              <a:rPr sz="2100" dirty="0">
                <a:solidFill>
                  <a:srgbClr val="FFFFFF"/>
                </a:solidFill>
                <a:latin typeface="Arial Narrow" panose="020B0606020202030204"/>
                <a:cs typeface="Arial Narrow" panose="020B0606020202030204"/>
              </a:rPr>
              <a:t>PE</a:t>
            </a:r>
            <a:r>
              <a:rPr sz="2100" spc="-200" dirty="0">
                <a:solidFill>
                  <a:srgbClr val="FFFFFF"/>
                </a:solidFill>
                <a:latin typeface="Arial Narrow" panose="020B0606020202030204"/>
                <a:cs typeface="Arial Narrow" panose="020B0606020202030204"/>
              </a:rPr>
              <a:t> </a:t>
            </a:r>
            <a:r>
              <a:rPr sz="2100" spc="-5" dirty="0">
                <a:solidFill>
                  <a:srgbClr val="FFFFFF"/>
                </a:solidFill>
                <a:latin typeface="Arial Narrow" panose="020B0606020202030204"/>
                <a:cs typeface="Arial Narrow" panose="020B0606020202030204"/>
              </a:rPr>
              <a:t>Array</a:t>
            </a:r>
            <a:endParaRPr sz="2100">
              <a:latin typeface="Arial Narrow" panose="020B0606020202030204"/>
              <a:cs typeface="Arial Narrow" panose="020B0606020202030204"/>
            </a:endParaRPr>
          </a:p>
        </p:txBody>
      </p:sp>
      <p:sp>
        <p:nvSpPr>
          <p:cNvPr id="35" name="object 35"/>
          <p:cNvSpPr txBox="1"/>
          <p:nvPr/>
        </p:nvSpPr>
        <p:spPr>
          <a:xfrm>
            <a:off x="5466287" y="2678464"/>
            <a:ext cx="367030" cy="506730"/>
          </a:xfrm>
          <a:prstGeom prst="rect">
            <a:avLst/>
          </a:prstGeom>
        </p:spPr>
        <p:txBody>
          <a:bodyPr vert="vert270" wrap="square" lIns="0" tIns="0" rIns="0" bIns="0" rtlCol="0">
            <a:spAutoFit/>
          </a:bodyPr>
          <a:lstStyle/>
          <a:p>
            <a:pPr marL="12700">
              <a:lnSpc>
                <a:spcPts val="2865"/>
              </a:lnSpc>
            </a:pPr>
            <a:r>
              <a:rPr b="1" spc="-5" dirty="0">
                <a:latin typeface="Calibri" panose="020F0502020204030204"/>
                <a:cs typeface="Calibri" panose="020F0502020204030204"/>
              </a:rPr>
              <a:t>4m</a:t>
            </a:r>
            <a:r>
              <a:rPr b="1" dirty="0">
                <a:latin typeface="Calibri" panose="020F0502020204030204"/>
                <a:cs typeface="Calibri" panose="020F0502020204030204"/>
              </a:rPr>
              <a:t>m</a:t>
            </a:r>
            <a:endParaRPr>
              <a:latin typeface="Calibri" panose="020F0502020204030204"/>
              <a:cs typeface="Calibri" panose="020F0502020204030204"/>
            </a:endParaRPr>
          </a:p>
        </p:txBody>
      </p:sp>
      <p:sp>
        <p:nvSpPr>
          <p:cNvPr id="36" name="object 36"/>
          <p:cNvSpPr txBox="1"/>
          <p:nvPr/>
        </p:nvSpPr>
        <p:spPr>
          <a:xfrm>
            <a:off x="217766" y="5074222"/>
            <a:ext cx="8858726" cy="311150"/>
          </a:xfrm>
          <a:prstGeom prst="rect">
            <a:avLst/>
          </a:prstGeom>
          <a:ln w="38100">
            <a:solidFill>
              <a:srgbClr val="FF0000"/>
            </a:solidFill>
          </a:ln>
        </p:spPr>
        <p:txBody>
          <a:bodyPr vert="horz" wrap="square" lIns="0" tIns="34766" rIns="0" bIns="0" rtlCol="0">
            <a:spAutoFit/>
          </a:bodyPr>
          <a:lstStyle/>
          <a:p>
            <a:pPr marL="226060">
              <a:lnSpc>
                <a:spcPct val="100000"/>
              </a:lnSpc>
              <a:spcBef>
                <a:spcPts val="365"/>
              </a:spcBef>
            </a:pPr>
            <a:r>
              <a:rPr spc="-15" dirty="0">
                <a:latin typeface="Verdana" panose="020B0604030504040204"/>
                <a:cs typeface="Verdana" panose="020B0604030504040204"/>
              </a:rPr>
              <a:t>Overall </a:t>
            </a:r>
            <a:r>
              <a:rPr b="1" dirty="0">
                <a:latin typeface="Verdana" panose="020B0604030504040204"/>
                <a:cs typeface="Verdana" panose="020B0604030504040204"/>
              </a:rPr>
              <a:t>&gt;10x </a:t>
            </a:r>
            <a:r>
              <a:rPr b="1" spc="-5" dirty="0">
                <a:latin typeface="Verdana" panose="020B0604030504040204"/>
                <a:cs typeface="Verdana" panose="020B0604030504040204"/>
              </a:rPr>
              <a:t>energy reduction </a:t>
            </a:r>
            <a:r>
              <a:rPr spc="-5" dirty="0">
                <a:latin typeface="Verdana" panose="020B0604030504040204"/>
                <a:cs typeface="Verdana" panose="020B0604030504040204"/>
              </a:rPr>
              <a:t>compared </a:t>
            </a:r>
            <a:r>
              <a:rPr dirty="0">
                <a:latin typeface="Verdana" panose="020B0604030504040204"/>
                <a:cs typeface="Verdana" panose="020B0604030504040204"/>
              </a:rPr>
              <a:t>to a mobile GPU </a:t>
            </a:r>
            <a:r>
              <a:rPr spc="-5" dirty="0">
                <a:latin typeface="Verdana" panose="020B0604030504040204"/>
                <a:cs typeface="Verdana" panose="020B0604030504040204"/>
              </a:rPr>
              <a:t>(Nvidia</a:t>
            </a:r>
            <a:r>
              <a:rPr spc="110" dirty="0">
                <a:latin typeface="Verdana" panose="020B0604030504040204"/>
                <a:cs typeface="Verdana" panose="020B0604030504040204"/>
              </a:rPr>
              <a:t> </a:t>
            </a:r>
            <a:r>
              <a:rPr spc="-5" dirty="0">
                <a:latin typeface="Verdana" panose="020B0604030504040204"/>
                <a:cs typeface="Verdana" panose="020B0604030504040204"/>
              </a:rPr>
              <a:t>TK1)</a:t>
            </a:r>
            <a:endParaRPr>
              <a:latin typeface="Verdana" panose="020B0604030504040204"/>
              <a:cs typeface="Verdana" panose="020B0604030504040204"/>
            </a:endParaRPr>
          </a:p>
        </p:txBody>
      </p:sp>
      <p:sp>
        <p:nvSpPr>
          <p:cNvPr id="37" name="object 37"/>
          <p:cNvSpPr txBox="1"/>
          <p:nvPr/>
        </p:nvSpPr>
        <p:spPr>
          <a:xfrm>
            <a:off x="1113558" y="4090034"/>
            <a:ext cx="6897529" cy="927735"/>
          </a:xfrm>
          <a:prstGeom prst="rect">
            <a:avLst/>
          </a:prstGeom>
        </p:spPr>
        <p:txBody>
          <a:bodyPr vert="horz" wrap="square" lIns="0" tIns="9525" rIns="0" bIns="0" rtlCol="0">
            <a:spAutoFit/>
          </a:bodyPr>
          <a:lstStyle/>
          <a:p>
            <a:pPr marR="402590" algn="r">
              <a:lnSpc>
                <a:spcPct val="100000"/>
              </a:lnSpc>
              <a:spcBef>
                <a:spcPts val="100"/>
              </a:spcBef>
            </a:pPr>
            <a:r>
              <a:rPr sz="1200" spc="-5" dirty="0">
                <a:latin typeface="Verdana" panose="020B0604030504040204"/>
                <a:cs typeface="Verdana" panose="020B0604030504040204"/>
              </a:rPr>
              <a:t>[</a:t>
            </a:r>
            <a:r>
              <a:rPr sz="1200" b="1" spc="-5" dirty="0">
                <a:latin typeface="Verdana" panose="020B0604030504040204"/>
                <a:cs typeface="Verdana" panose="020B0604030504040204"/>
              </a:rPr>
              <a:t>Chen</a:t>
            </a:r>
            <a:r>
              <a:rPr sz="1200" spc="-5" dirty="0">
                <a:latin typeface="Verdana" panose="020B0604030504040204"/>
                <a:cs typeface="Verdana" panose="020B0604030504040204"/>
              </a:rPr>
              <a:t>, </a:t>
            </a:r>
            <a:r>
              <a:rPr sz="1200" i="1" dirty="0">
                <a:latin typeface="Verdana" panose="020B0604030504040204"/>
                <a:cs typeface="Verdana" panose="020B0604030504040204"/>
              </a:rPr>
              <a:t>ISSCC</a:t>
            </a:r>
            <a:r>
              <a:rPr sz="1200" i="1" spc="-85" dirty="0">
                <a:latin typeface="Verdana" panose="020B0604030504040204"/>
                <a:cs typeface="Verdana" panose="020B0604030504040204"/>
              </a:rPr>
              <a:t> </a:t>
            </a:r>
            <a:r>
              <a:rPr sz="1200" spc="-5" dirty="0">
                <a:latin typeface="Verdana" panose="020B0604030504040204"/>
                <a:cs typeface="Verdana" panose="020B0604030504040204"/>
              </a:rPr>
              <a:t>2016]</a:t>
            </a:r>
            <a:endParaRPr sz="1200">
              <a:latin typeface="Verdana" panose="020B0604030504040204"/>
              <a:cs typeface="Verdana" panose="020B0604030504040204"/>
            </a:endParaRPr>
          </a:p>
          <a:p>
            <a:pPr>
              <a:lnSpc>
                <a:spcPct val="100000"/>
              </a:lnSpc>
              <a:spcBef>
                <a:spcPts val="40"/>
              </a:spcBef>
            </a:pPr>
            <a:endParaRPr sz="1725">
              <a:latin typeface="Verdana" panose="020B0604030504040204"/>
              <a:cs typeface="Verdana" panose="020B0604030504040204"/>
            </a:endParaRPr>
          </a:p>
          <a:p>
            <a:pPr marL="179705" marR="5080" indent="-167640">
              <a:lnSpc>
                <a:spcPct val="100000"/>
              </a:lnSpc>
              <a:spcBef>
                <a:spcPts val="5"/>
              </a:spcBef>
            </a:pPr>
            <a:r>
              <a:rPr sz="1500" i="1" spc="-5" dirty="0">
                <a:latin typeface="Verdana" panose="020B0604030504040204"/>
                <a:cs typeface="Verdana" panose="020B0604030504040204"/>
              </a:rPr>
              <a:t>Exploits </a:t>
            </a:r>
            <a:r>
              <a:rPr sz="1500" i="1" dirty="0">
                <a:latin typeface="Verdana" panose="020B0604030504040204"/>
                <a:cs typeface="Verdana" panose="020B0604030504040204"/>
              </a:rPr>
              <a:t>data </a:t>
            </a:r>
            <a:r>
              <a:rPr sz="1500" i="1" spc="-5" dirty="0">
                <a:latin typeface="Verdana" panose="020B0604030504040204"/>
                <a:cs typeface="Verdana" panose="020B0604030504040204"/>
              </a:rPr>
              <a:t>reuse for </a:t>
            </a:r>
            <a:r>
              <a:rPr sz="1500" b="1" dirty="0">
                <a:latin typeface="Verdana" panose="020B0604030504040204"/>
                <a:cs typeface="Verdana" panose="020B0604030504040204"/>
              </a:rPr>
              <a:t>100x </a:t>
            </a:r>
            <a:r>
              <a:rPr sz="1500" spc="-5" dirty="0">
                <a:latin typeface="Verdana" panose="020B0604030504040204"/>
                <a:cs typeface="Verdana" panose="020B0604030504040204"/>
              </a:rPr>
              <a:t>reduction </a:t>
            </a:r>
            <a:r>
              <a:rPr sz="1500" dirty="0">
                <a:latin typeface="Verdana" panose="020B0604030504040204"/>
                <a:cs typeface="Verdana" panose="020B0604030504040204"/>
              </a:rPr>
              <a:t>in </a:t>
            </a:r>
            <a:r>
              <a:rPr sz="1500" spc="-5" dirty="0">
                <a:latin typeface="Verdana" panose="020B0604030504040204"/>
                <a:cs typeface="Verdana" panose="020B0604030504040204"/>
              </a:rPr>
              <a:t>memory accesses from global  buffer and </a:t>
            </a:r>
            <a:r>
              <a:rPr sz="1500" b="1" dirty="0">
                <a:latin typeface="Verdana" panose="020B0604030504040204"/>
                <a:cs typeface="Verdana" panose="020B0604030504040204"/>
              </a:rPr>
              <a:t>1400x </a:t>
            </a:r>
            <a:r>
              <a:rPr sz="1500" spc="-5" dirty="0">
                <a:latin typeface="Verdana" panose="020B0604030504040204"/>
                <a:cs typeface="Verdana" panose="020B0604030504040204"/>
              </a:rPr>
              <a:t>reduction </a:t>
            </a:r>
            <a:r>
              <a:rPr sz="1500" dirty="0">
                <a:latin typeface="Verdana" panose="020B0604030504040204"/>
                <a:cs typeface="Verdana" panose="020B0604030504040204"/>
              </a:rPr>
              <a:t>in </a:t>
            </a:r>
            <a:r>
              <a:rPr sz="1500" spc="-5" dirty="0">
                <a:latin typeface="Verdana" panose="020B0604030504040204"/>
                <a:cs typeface="Verdana" panose="020B0604030504040204"/>
              </a:rPr>
              <a:t>memory accesses from </a:t>
            </a:r>
            <a:r>
              <a:rPr sz="1500" spc="-10" dirty="0">
                <a:latin typeface="Verdana" panose="020B0604030504040204"/>
                <a:cs typeface="Verdana" panose="020B0604030504040204"/>
              </a:rPr>
              <a:t>off-chip</a:t>
            </a:r>
            <a:r>
              <a:rPr sz="1500" spc="-35" dirty="0">
                <a:latin typeface="Verdana" panose="020B0604030504040204"/>
                <a:cs typeface="Verdana" panose="020B0604030504040204"/>
              </a:rPr>
              <a:t> </a:t>
            </a:r>
            <a:r>
              <a:rPr sz="1500" spc="-5" dirty="0">
                <a:latin typeface="Verdana" panose="020B0604030504040204"/>
                <a:cs typeface="Verdana" panose="020B0604030504040204"/>
              </a:rPr>
              <a:t>DRAM</a:t>
            </a:r>
            <a:endParaRPr sz="1500">
              <a:latin typeface="Verdana" panose="020B0604030504040204"/>
              <a:cs typeface="Verdana" panose="020B0604030504040204"/>
            </a:endParaRPr>
          </a:p>
        </p:txBody>
      </p:sp>
      <p:sp>
        <p:nvSpPr>
          <p:cNvPr id="39" name="object 39"/>
          <p:cNvSpPr txBox="1"/>
          <p:nvPr/>
        </p:nvSpPr>
        <p:spPr>
          <a:xfrm>
            <a:off x="8319611" y="5574940"/>
            <a:ext cx="145256" cy="138430"/>
          </a:xfrm>
          <a:prstGeom prst="rect">
            <a:avLst/>
          </a:prstGeom>
        </p:spPr>
        <p:txBody>
          <a:bodyPr vert="horz" wrap="square" lIns="0" tIns="476" rIns="0" bIns="0" rtlCol="0">
            <a:spAutoFit/>
          </a:bodyPr>
          <a:lstStyle/>
          <a:p>
            <a:pPr>
              <a:lnSpc>
                <a:spcPct val="100000"/>
              </a:lnSpc>
              <a:spcBef>
                <a:spcPts val="5"/>
              </a:spcBef>
            </a:pPr>
            <a:r>
              <a:rPr sz="900" spc="-5" dirty="0">
                <a:latin typeface="Verdana" panose="020B0604030504040204"/>
                <a:cs typeface="Verdana" panose="020B0604030504040204"/>
              </a:rPr>
              <a:t>59</a:t>
            </a:r>
            <a:endParaRPr sz="900">
              <a:latin typeface="Verdana" panose="020B0604030504040204"/>
              <a:cs typeface="Verdana" panose="020B0604030504040204"/>
            </a:endParaRPr>
          </a:p>
        </p:txBody>
      </p:sp>
      <p:sp>
        <p:nvSpPr>
          <p:cNvPr id="40" name="object 40"/>
          <p:cNvSpPr/>
          <p:nvPr/>
        </p:nvSpPr>
        <p:spPr>
          <a:xfrm>
            <a:off x="7530484" y="5521732"/>
            <a:ext cx="1613535" cy="254318"/>
          </a:xfrm>
          <a:custGeom>
            <a:avLst/>
            <a:gdLst/>
            <a:ahLst/>
            <a:cxnLst/>
            <a:rect l="l" t="t" r="r" b="b"/>
            <a:pathLst>
              <a:path w="2151379" h="339090">
                <a:moveTo>
                  <a:pt x="2151354" y="0"/>
                </a:moveTo>
                <a:lnTo>
                  <a:pt x="0" y="0"/>
                </a:lnTo>
                <a:lnTo>
                  <a:pt x="0" y="338554"/>
                </a:lnTo>
                <a:lnTo>
                  <a:pt x="2151354" y="338554"/>
                </a:lnTo>
                <a:lnTo>
                  <a:pt x="2151354" y="0"/>
                </a:lnTo>
                <a:close/>
              </a:path>
            </a:pathLst>
          </a:custGeom>
          <a:solidFill>
            <a:srgbClr val="FFFFFF"/>
          </a:solidFill>
        </p:spPr>
        <p:txBody>
          <a:bodyPr wrap="square" lIns="0" tIns="0" rIns="0" bIns="0" rtlCol="0"/>
          <a:lstStyle/>
          <a:p>
            <a:endParaRPr sz="1350"/>
          </a:p>
        </p:txBody>
      </p:sp>
      <p:sp>
        <p:nvSpPr>
          <p:cNvPr id="41" name="object 41"/>
          <p:cNvSpPr txBox="1"/>
          <p:nvPr/>
        </p:nvSpPr>
        <p:spPr>
          <a:xfrm>
            <a:off x="7597339" y="5546216"/>
            <a:ext cx="1480661" cy="193675"/>
          </a:xfrm>
          <a:prstGeom prst="rect">
            <a:avLst/>
          </a:prstGeom>
        </p:spPr>
        <p:txBody>
          <a:bodyPr vert="horz" wrap="square" lIns="0" tIns="9525" rIns="0" bIns="0" rtlCol="0">
            <a:spAutoFit/>
          </a:bodyPr>
          <a:lstStyle/>
          <a:p>
            <a:pPr marL="12700">
              <a:lnSpc>
                <a:spcPct val="100000"/>
              </a:lnSpc>
              <a:spcBef>
                <a:spcPts val="100"/>
              </a:spcBef>
            </a:pPr>
            <a:r>
              <a:rPr sz="1200" spc="-10" dirty="0">
                <a:latin typeface="Verdana" panose="020B0604030504040204"/>
                <a:cs typeface="Verdana" panose="020B0604030504040204"/>
              </a:rPr>
              <a:t>Results </a:t>
            </a:r>
            <a:r>
              <a:rPr sz="1200" dirty="0">
                <a:latin typeface="Verdana" panose="020B0604030504040204"/>
                <a:cs typeface="Verdana" panose="020B0604030504040204"/>
              </a:rPr>
              <a:t>for</a:t>
            </a:r>
            <a:r>
              <a:rPr sz="1200" spc="-40" dirty="0">
                <a:latin typeface="Verdana" panose="020B0604030504040204"/>
                <a:cs typeface="Verdana" panose="020B0604030504040204"/>
              </a:rPr>
              <a:t> </a:t>
            </a:r>
            <a:r>
              <a:rPr sz="1200" spc="-5" dirty="0">
                <a:latin typeface="Verdana" panose="020B0604030504040204"/>
                <a:cs typeface="Verdana" panose="020B0604030504040204"/>
              </a:rPr>
              <a:t>AlexNet</a:t>
            </a:r>
            <a:endParaRPr sz="1200">
              <a:latin typeface="Verdana" panose="020B0604030504040204"/>
              <a:cs typeface="Verdana" panose="020B060403050404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Why Pruning?</a:t>
            </a:r>
            <a:r>
              <a:rPr lang="en-US" altLang="zh-TW" dirty="0"/>
              <a:t> </a:t>
            </a:r>
            <a:endParaRPr lang="zh-TW" altLang="en-US" dirty="0"/>
          </a:p>
        </p:txBody>
      </p:sp>
      <p:sp>
        <p:nvSpPr>
          <p:cNvPr id="3" name="內容版面配置區 2"/>
          <p:cNvSpPr>
            <a:spLocks noGrp="1"/>
          </p:cNvSpPr>
          <p:nvPr>
            <p:ph idx="1"/>
          </p:nvPr>
        </p:nvSpPr>
        <p:spPr/>
        <p:txBody>
          <a:bodyPr>
            <a:normAutofit/>
          </a:bodyPr>
          <a:lstStyle/>
          <a:p>
            <a:r>
              <a:rPr lang="en-US" altLang="zh-TW" dirty="0"/>
              <a:t>How about simply train a smaller network?</a:t>
            </a:r>
            <a:endParaRPr lang="en-US" altLang="zh-TW" dirty="0"/>
          </a:p>
          <a:p>
            <a:r>
              <a:rPr lang="en-US" altLang="zh-TW" dirty="0"/>
              <a:t>It is widely known that smaller network is more difficult to learn successfully.</a:t>
            </a:r>
            <a:endParaRPr lang="en-US" altLang="zh-TW" dirty="0"/>
          </a:p>
          <a:p>
            <a:pPr lvl="1"/>
            <a:r>
              <a:rPr lang="en-US" altLang="zh-TW" sz="2800" dirty="0"/>
              <a:t>Larger network is easier to optimize? </a:t>
            </a:r>
            <a:r>
              <a:rPr lang="en-US" altLang="zh-TW" sz="2800" dirty="0">
                <a:hlinkClick r:id="rId1"/>
              </a:rPr>
              <a:t>https://www.youtube.com/watch?v=_VuWvQUMQVk</a:t>
            </a:r>
            <a:r>
              <a:rPr lang="en-US" altLang="zh-TW" sz="2800" dirty="0"/>
              <a:t> </a:t>
            </a:r>
            <a:endParaRPr lang="en-US" altLang="zh-TW" sz="2800" dirty="0"/>
          </a:p>
          <a:p>
            <a:r>
              <a:rPr lang="en-US" altLang="zh-TW" dirty="0"/>
              <a:t>Lottery Ticket Hypothesis</a:t>
            </a:r>
            <a:endParaRPr lang="zh-TW" altLang="en-US" dirty="0"/>
          </a:p>
        </p:txBody>
      </p:sp>
      <p:pic>
        <p:nvPicPr>
          <p:cNvPr id="2050" name="Picture 2" descr="ç¸éå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9800" y="4498974"/>
            <a:ext cx="3987800" cy="19939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081499" y="4895334"/>
            <a:ext cx="3312702" cy="369332"/>
          </a:xfrm>
          <a:prstGeom prst="rect">
            <a:avLst/>
          </a:prstGeom>
        </p:spPr>
        <p:txBody>
          <a:bodyPr wrap="none">
            <a:spAutoFit/>
          </a:bodyPr>
          <a:lstStyle/>
          <a:p>
            <a:r>
              <a:rPr lang="en-US" altLang="zh-TW" dirty="0">
                <a:hlinkClick r:id="rId3"/>
              </a:rPr>
              <a:t>https://arxiv.org/abs/1803.03635</a:t>
            </a:r>
            <a:endParaRPr lang="zh-TW" altLang="en-US" dirty="0"/>
          </a:p>
        </p:txBody>
      </p:sp>
      <p:sp>
        <p:nvSpPr>
          <p:cNvPr id="6" name="灯片编号占位符 5"/>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5135" y="720090"/>
            <a:ext cx="8358505" cy="563245"/>
          </a:xfrm>
          <a:prstGeom prst="rect">
            <a:avLst/>
          </a:prstGeom>
        </p:spPr>
        <p:txBody>
          <a:bodyPr vert="horz" wrap="square" lIns="0" tIns="9525" rIns="0" bIns="0" rtlCol="0">
            <a:spAutoFit/>
          </a:bodyPr>
          <a:lstStyle/>
          <a:p>
            <a:pPr marL="12700">
              <a:lnSpc>
                <a:spcPct val="100000"/>
              </a:lnSpc>
              <a:spcBef>
                <a:spcPts val="100"/>
              </a:spcBef>
            </a:pPr>
            <a:r>
              <a:rPr lang="en-US" sz="3600" spc="-5" dirty="0">
                <a:solidFill>
                  <a:srgbClr val="00294D"/>
                </a:solidFill>
                <a:latin typeface="Calibri" panose="020F0502020204030204"/>
                <a:cs typeface="Calibri" panose="020F0502020204030204"/>
              </a:rPr>
              <a:t>Map Strategy</a:t>
            </a:r>
            <a:endParaRPr lang="en-US" sz="3600" spc="-5" dirty="0">
              <a:solidFill>
                <a:srgbClr val="00294D"/>
              </a:solidFill>
              <a:latin typeface="Calibri" panose="020F0502020204030204"/>
              <a:cs typeface="Calibri" panose="020F0502020204030204"/>
            </a:endParaRPr>
          </a:p>
        </p:txBody>
      </p:sp>
      <p:pic>
        <p:nvPicPr>
          <p:cNvPr id="3" name="图片 2"/>
          <p:cNvPicPr>
            <a:picLocks noChangeAspect="1"/>
          </p:cNvPicPr>
          <p:nvPr/>
        </p:nvPicPr>
        <p:blipFill>
          <a:blip r:embed="rId1"/>
          <a:stretch>
            <a:fillRect/>
          </a:stretch>
        </p:blipFill>
        <p:spPr>
          <a:xfrm>
            <a:off x="0" y="2457450"/>
            <a:ext cx="3548380" cy="2248535"/>
          </a:xfrm>
          <a:prstGeom prst="rect">
            <a:avLst/>
          </a:prstGeom>
        </p:spPr>
      </p:pic>
      <p:pic>
        <p:nvPicPr>
          <p:cNvPr id="4" name="图片 3"/>
          <p:cNvPicPr>
            <a:picLocks noChangeAspect="1"/>
          </p:cNvPicPr>
          <p:nvPr/>
        </p:nvPicPr>
        <p:blipFill>
          <a:blip r:embed="rId2"/>
          <a:stretch>
            <a:fillRect/>
          </a:stretch>
        </p:blipFill>
        <p:spPr>
          <a:xfrm>
            <a:off x="4378960" y="2714625"/>
            <a:ext cx="2838450" cy="2248535"/>
          </a:xfrm>
          <a:prstGeom prst="rect">
            <a:avLst/>
          </a:prstGeom>
        </p:spPr>
      </p:pic>
      <p:sp>
        <p:nvSpPr>
          <p:cNvPr id="12" name="object 12"/>
          <p:cNvSpPr/>
          <p:nvPr/>
        </p:nvSpPr>
        <p:spPr>
          <a:xfrm rot="16200000">
            <a:off x="3870493" y="3562185"/>
            <a:ext cx="186214" cy="553879"/>
          </a:xfrm>
          <a:custGeom>
            <a:avLst/>
            <a:gdLst/>
            <a:ahLst/>
            <a:cxnLst/>
            <a:rect l="l" t="t" r="r" b="b"/>
            <a:pathLst>
              <a:path w="248285" h="738505">
                <a:moveTo>
                  <a:pt x="82562" y="572833"/>
                </a:moveTo>
                <a:lnTo>
                  <a:pt x="0" y="572833"/>
                </a:lnTo>
                <a:lnTo>
                  <a:pt x="123850" y="737958"/>
                </a:lnTo>
                <a:lnTo>
                  <a:pt x="216733" y="614108"/>
                </a:lnTo>
                <a:lnTo>
                  <a:pt x="82562" y="614108"/>
                </a:lnTo>
                <a:lnTo>
                  <a:pt x="82562" y="572833"/>
                </a:lnTo>
                <a:close/>
              </a:path>
              <a:path w="248285" h="738505">
                <a:moveTo>
                  <a:pt x="165125" y="0"/>
                </a:moveTo>
                <a:lnTo>
                  <a:pt x="82562" y="0"/>
                </a:lnTo>
                <a:lnTo>
                  <a:pt x="82562" y="614108"/>
                </a:lnTo>
                <a:lnTo>
                  <a:pt x="165125" y="614108"/>
                </a:lnTo>
                <a:lnTo>
                  <a:pt x="165125" y="0"/>
                </a:lnTo>
                <a:close/>
              </a:path>
              <a:path w="248285" h="738505">
                <a:moveTo>
                  <a:pt x="247688" y="572833"/>
                </a:moveTo>
                <a:lnTo>
                  <a:pt x="165125" y="572833"/>
                </a:lnTo>
                <a:lnTo>
                  <a:pt x="165125" y="614108"/>
                </a:lnTo>
                <a:lnTo>
                  <a:pt x="216733" y="614108"/>
                </a:lnTo>
                <a:lnTo>
                  <a:pt x="247688" y="572833"/>
                </a:lnTo>
                <a:close/>
              </a:path>
            </a:pathLst>
          </a:custGeom>
          <a:solidFill>
            <a:srgbClr val="FF0000"/>
          </a:solidFill>
        </p:spPr>
        <p:txBody>
          <a:bodyPr wrap="square" lIns="0" tIns="0" rIns="0" bIns="0" rtlCol="0"/>
          <a:p>
            <a:endParaRPr sz="1350"/>
          </a:p>
        </p:txBody>
      </p:sp>
      <p:sp>
        <p:nvSpPr>
          <p:cNvPr id="232" name="object 232"/>
          <p:cNvSpPr txBox="1"/>
          <p:nvPr/>
        </p:nvSpPr>
        <p:spPr>
          <a:xfrm>
            <a:off x="3749687" y="2809632"/>
            <a:ext cx="490855" cy="939800"/>
          </a:xfrm>
          <a:prstGeom prst="rect">
            <a:avLst/>
          </a:prstGeom>
        </p:spPr>
        <p:txBody>
          <a:bodyPr vert="horz" wrap="square" lIns="0" tIns="12700" rIns="0" bIns="0" rtlCol="0">
            <a:spAutoFit/>
          </a:bodyPr>
          <a:p>
            <a:pPr marL="12700">
              <a:lnSpc>
                <a:spcPct val="100000"/>
              </a:lnSpc>
              <a:spcBef>
                <a:spcPts val="100"/>
              </a:spcBef>
            </a:pPr>
            <a:r>
              <a:rPr sz="6000" b="1" dirty="0">
                <a:solidFill>
                  <a:srgbClr val="FF0000"/>
                </a:solidFill>
                <a:latin typeface="Arial" panose="020B0604020202020204"/>
                <a:cs typeface="Arial" panose="020B0604020202020204"/>
              </a:rPr>
              <a:t>?</a:t>
            </a:r>
            <a:endParaRPr sz="6000">
              <a:latin typeface="Arial" panose="020B0604020202020204"/>
              <a:cs typeface="Arial" panose="020B060402020202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5135" y="720090"/>
            <a:ext cx="8358505" cy="563245"/>
          </a:xfrm>
          <a:prstGeom prst="rect">
            <a:avLst/>
          </a:prstGeom>
        </p:spPr>
        <p:txBody>
          <a:bodyPr vert="horz" wrap="square" lIns="0" tIns="9525" rIns="0" bIns="0" rtlCol="0">
            <a:spAutoFit/>
          </a:bodyPr>
          <a:lstStyle/>
          <a:p>
            <a:pPr marL="12700">
              <a:lnSpc>
                <a:spcPct val="100000"/>
              </a:lnSpc>
              <a:spcBef>
                <a:spcPts val="100"/>
              </a:spcBef>
            </a:pPr>
            <a:r>
              <a:rPr lang="en-US" sz="3600" spc="-5" dirty="0">
                <a:solidFill>
                  <a:srgbClr val="00294D"/>
                </a:solidFill>
                <a:latin typeface="Calibri" panose="020F0502020204030204"/>
                <a:cs typeface="Calibri" panose="020F0502020204030204"/>
              </a:rPr>
              <a:t>Map Strategy: Alexnet Example</a:t>
            </a:r>
            <a:endParaRPr lang="en-US" sz="3600" spc="-5" dirty="0">
              <a:solidFill>
                <a:srgbClr val="00294D"/>
              </a:solidFill>
              <a:latin typeface="Calibri" panose="020F0502020204030204"/>
              <a:cs typeface="Calibri" panose="020F0502020204030204"/>
            </a:endParaRPr>
          </a:p>
        </p:txBody>
      </p:sp>
      <p:pic>
        <p:nvPicPr>
          <p:cNvPr id="38" name="图片 37" descr="mapping图片"/>
          <p:cNvPicPr>
            <a:picLocks noChangeAspect="1"/>
          </p:cNvPicPr>
          <p:nvPr>
            <p:custDataLst>
              <p:tags r:id="rId1"/>
            </p:custDataLst>
          </p:nvPr>
        </p:nvPicPr>
        <p:blipFill>
          <a:blip r:embed="rId2"/>
          <a:stretch>
            <a:fillRect/>
          </a:stretch>
        </p:blipFill>
        <p:spPr>
          <a:xfrm>
            <a:off x="739140" y="1293495"/>
            <a:ext cx="7666355" cy="427164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p:cNvSpPr/>
          <p:nvPr/>
        </p:nvSpPr>
        <p:spPr>
          <a:xfrm>
            <a:off x="1785620" y="2638425"/>
            <a:ext cx="7358380" cy="2223135"/>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sz="6600" spc="-5" dirty="0">
                <a:solidFill>
                  <a:srgbClr val="FFFFFF"/>
                </a:solidFill>
                <a:sym typeface="+mn-ea"/>
              </a:rPr>
              <a:t>SW/HW Co-design </a:t>
            </a:r>
            <a:endParaRPr lang="en-US" sz="6600" spc="-5" dirty="0">
              <a:solidFill>
                <a:srgbClr val="FFFFFF"/>
              </a:solidFill>
              <a:sym typeface="+mn-ea"/>
            </a:endParaRPr>
          </a:p>
          <a:p>
            <a:r>
              <a:rPr lang="en-US" sz="6600" spc="-5" dirty="0">
                <a:solidFill>
                  <a:srgbClr val="FFFFFF"/>
                </a:solidFill>
                <a:sym typeface="+mn-ea"/>
              </a:rPr>
              <a:t>Accelerator</a:t>
            </a:r>
            <a:r>
              <a:rPr lang="en-US" sz="6600" spc="-5" dirty="0">
                <a:solidFill>
                  <a:srgbClr val="FFFFFF"/>
                </a:solidFill>
                <a:sym typeface="+mn-ea"/>
              </a:rPr>
              <a:t> </a:t>
            </a:r>
            <a:r>
              <a:rPr sz="6600" spc="-10" dirty="0">
                <a:solidFill>
                  <a:srgbClr val="FFFFFF"/>
                </a:solidFill>
                <a:sym typeface="+mn-ea"/>
              </a:rPr>
              <a:t>Hardware</a:t>
            </a:r>
            <a:endParaRPr lang="en-US" altLang="zh-CN" sz="6600" dirty="0">
              <a:solidFill>
                <a:schemeClr val="bg1"/>
              </a:solidFill>
              <a:sym typeface="+mn-ea"/>
            </a:endParaRPr>
          </a:p>
        </p:txBody>
      </p:sp>
      <p:sp>
        <p:nvSpPr>
          <p:cNvPr id="2" name="灯片编号占位符 1"/>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85315" y="2526665"/>
            <a:ext cx="4991735" cy="2877820"/>
          </a:xfrm>
          <a:prstGeom prst="rect">
            <a:avLst/>
          </a:prstGeom>
        </p:spPr>
      </p:pic>
      <p:sp>
        <p:nvSpPr>
          <p:cNvPr id="4" name="矩形 3"/>
          <p:cNvSpPr/>
          <p:nvPr/>
        </p:nvSpPr>
        <p:spPr>
          <a:xfrm>
            <a:off x="396349" y="462877"/>
            <a:ext cx="5092639" cy="321857"/>
          </a:xfrm>
          <a:prstGeom prst="rect">
            <a:avLst/>
          </a:prstGeom>
          <a:solidFill>
            <a:srgbClr val="FFFFFF"/>
          </a:solidFill>
        </p:spPr>
        <p:txBody>
          <a:bodyPr wrap="none" lIns="0" tIns="0" rIns="0" bIns="0">
            <a:noAutofit/>
          </a:bodyPr>
          <a:p>
            <a:pPr marL="12700" algn="l" defTabSz="914400">
              <a:spcBef>
                <a:spcPts val="100"/>
              </a:spcBef>
              <a:buClrTx/>
              <a:buSzTx/>
              <a:buFontTx/>
            </a:pPr>
            <a:r>
              <a:rPr lang="en-US" sz="3600" spc="-5" dirty="0">
                <a:solidFill>
                  <a:srgbClr val="00294D"/>
                </a:solidFill>
                <a:latin typeface="Calibri" panose="020F0502020204030204"/>
                <a:ea typeface="+mj-ea"/>
                <a:cs typeface="Calibri" panose="020F0502020204030204"/>
              </a:rPr>
              <a:t>Deep Compression[1] Part1: Pruning</a:t>
            </a:r>
            <a:endParaRPr lang="en-US" sz="3600" spc="-5" dirty="0">
              <a:solidFill>
                <a:srgbClr val="00294D"/>
              </a:solidFill>
              <a:latin typeface="Calibri" panose="020F0502020204030204"/>
              <a:ea typeface="+mj-ea"/>
              <a:cs typeface="Calibri" panose="020F0502020204030204"/>
            </a:endParaRPr>
          </a:p>
        </p:txBody>
      </p:sp>
      <p:sp>
        <p:nvSpPr>
          <p:cNvPr id="5" name="矩形 4"/>
          <p:cNvSpPr/>
          <p:nvPr/>
        </p:nvSpPr>
        <p:spPr>
          <a:xfrm>
            <a:off x="2219960" y="1816735"/>
            <a:ext cx="1751330" cy="677545"/>
          </a:xfrm>
          <a:prstGeom prst="rect">
            <a:avLst/>
          </a:prstGeom>
          <a:solidFill>
            <a:srgbClr val="FFFFFF"/>
          </a:solidFill>
        </p:spPr>
        <p:txBody>
          <a:bodyPr wrap="none" lIns="0" tIns="0" rIns="0" bIns="0">
            <a:noAutofit/>
          </a:bodyPr>
          <a:p>
            <a:pPr indent="0"/>
            <a:r>
              <a:rPr lang="en-US">
                <a:latin typeface="Arial" panose="020B0604020202020204"/>
              </a:rPr>
              <a:t>before pruning</a:t>
            </a:r>
            <a:endParaRPr lang="en-US">
              <a:latin typeface="Arial" panose="020B0604020202020204"/>
            </a:endParaRPr>
          </a:p>
        </p:txBody>
      </p:sp>
      <p:sp>
        <p:nvSpPr>
          <p:cNvPr id="6" name="矩形 5"/>
          <p:cNvSpPr/>
          <p:nvPr/>
        </p:nvSpPr>
        <p:spPr>
          <a:xfrm>
            <a:off x="5060950" y="1816735"/>
            <a:ext cx="1054100" cy="677545"/>
          </a:xfrm>
          <a:prstGeom prst="rect">
            <a:avLst/>
          </a:prstGeom>
          <a:solidFill>
            <a:srgbClr val="FFFFFF"/>
          </a:solidFill>
        </p:spPr>
        <p:txBody>
          <a:bodyPr wrap="none" lIns="0" tIns="0" rIns="0" bIns="0">
            <a:noAutofit/>
          </a:bodyPr>
          <a:p>
            <a:pPr indent="0" algn="ctr"/>
            <a:r>
              <a:rPr lang="en-US" sz="1800">
                <a:latin typeface="Arial" panose="020B0604020202020204"/>
              </a:rPr>
              <a:t>after pruning</a:t>
            </a:r>
            <a:endParaRPr lang="en-US" sz="1800">
              <a:latin typeface="Arial" panose="020B0604020202020204"/>
            </a:endParaRPr>
          </a:p>
        </p:txBody>
      </p:sp>
      <p:sp>
        <p:nvSpPr>
          <p:cNvPr id="7" name="矩形 6"/>
          <p:cNvSpPr/>
          <p:nvPr/>
        </p:nvSpPr>
        <p:spPr>
          <a:xfrm>
            <a:off x="1158240" y="6280785"/>
            <a:ext cx="5970270" cy="546735"/>
          </a:xfrm>
          <a:prstGeom prst="rect">
            <a:avLst/>
          </a:prstGeom>
          <a:solidFill>
            <a:srgbClr val="FFFFFF"/>
          </a:solidFill>
        </p:spPr>
        <p:txBody>
          <a:bodyPr wrap="none" lIns="0" tIns="0" rIns="0" bIns="0">
            <a:noAutofit/>
          </a:bodyPr>
          <a:p>
            <a:pPr indent="0"/>
            <a:r>
              <a:rPr lang="en-US" sz="750">
                <a:latin typeface="Trebuchet MS" panose="020B0603020202020204"/>
              </a:rPr>
              <a:t>S</a:t>
            </a:r>
            <a:r>
              <a:rPr lang="en-US" sz="900">
                <a:latin typeface="Trebuchet MS" panose="020B0603020202020204"/>
              </a:rPr>
              <a:t>ong Han, Jeff Pool, John Tran, Bill Dally, "</a:t>
            </a:r>
            <a:r>
              <a:rPr lang="en-US" sz="900">
                <a:latin typeface="Trebuchet MS" panose="020B0603020202020204"/>
                <a:hlinkClick r:id="rId2"/>
              </a:rPr>
              <a:t>Learning both Weights and Connections for Efficient Neural Networks</a:t>
            </a:r>
            <a:r>
              <a:rPr lang="en-US" sz="900">
                <a:latin typeface="Trebuchet MS" panose="020B0603020202020204"/>
              </a:rPr>
              <a:t>" NIPS'15</a:t>
            </a:r>
            <a:endParaRPr lang="en-US" sz="900">
              <a:latin typeface="Trebuchet MS" panose="020B0603020202020204"/>
            </a:endParaRPr>
          </a:p>
        </p:txBody>
      </p:sp>
    </p:spTree>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矩形 2"/>
          <p:cNvSpPr/>
          <p:nvPr/>
        </p:nvSpPr>
        <p:spPr>
          <a:xfrm>
            <a:off x="251546" y="417140"/>
            <a:ext cx="6122124" cy="280769"/>
          </a:xfrm>
          <a:prstGeom prst="rect">
            <a:avLst/>
          </a:prstGeom>
          <a:solidFill>
            <a:srgbClr val="FFFFFF"/>
          </a:solidFill>
        </p:spPr>
        <p:txBody>
          <a:bodyPr wrap="none" lIns="0" tIns="0" rIns="0" bIns="0">
            <a:noAutofit/>
          </a:bodyPr>
          <a:p>
            <a:pPr marL="12700" algn="l" defTabSz="914400">
              <a:spcBef>
                <a:spcPts val="100"/>
              </a:spcBef>
              <a:buClrTx/>
              <a:buSzTx/>
              <a:buFontTx/>
            </a:pPr>
            <a:r>
              <a:rPr lang="en-US" sz="3600" spc="-5" dirty="0">
                <a:solidFill>
                  <a:srgbClr val="00294D"/>
                </a:solidFill>
                <a:latin typeface="Calibri" panose="020F0502020204030204"/>
                <a:ea typeface="+mj-ea"/>
                <a:cs typeface="Calibri" panose="020F0502020204030204"/>
              </a:rPr>
              <a:t>Deep Compression Part2: Trained Quantization</a:t>
            </a:r>
            <a:endParaRPr lang="en-US" sz="3600" spc="-5" dirty="0">
              <a:solidFill>
                <a:srgbClr val="00294D"/>
              </a:solidFill>
              <a:latin typeface="Calibri" panose="020F0502020204030204"/>
              <a:ea typeface="+mj-ea"/>
              <a:cs typeface="Calibri" panose="020F0502020204030204"/>
            </a:endParaRPr>
          </a:p>
        </p:txBody>
      </p:sp>
      <p:pic>
        <p:nvPicPr>
          <p:cNvPr id="27" name="图片 26"/>
          <p:cNvPicPr>
            <a:picLocks noChangeAspect="1"/>
          </p:cNvPicPr>
          <p:nvPr/>
        </p:nvPicPr>
        <p:blipFill>
          <a:blip r:embed="rId1"/>
          <a:stretch>
            <a:fillRect/>
          </a:stretch>
        </p:blipFill>
        <p:spPr>
          <a:xfrm>
            <a:off x="947420" y="1152525"/>
            <a:ext cx="7248525" cy="523875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1577326" y="336769"/>
            <a:ext cx="5976033" cy="312726"/>
          </a:xfrm>
          <a:prstGeom prst="rect">
            <a:avLst/>
          </a:prstGeom>
          <a:solidFill>
            <a:srgbClr val="FFFFFF"/>
          </a:solidFill>
        </p:spPr>
        <p:txBody>
          <a:bodyPr wrap="none" lIns="0" tIns="0" rIns="0" bIns="0">
            <a:noAutofit/>
          </a:bodyPr>
          <a:p>
            <a:pPr indent="0"/>
            <a:r>
              <a:rPr lang="en-US" sz="3600" spc="-5" dirty="0">
                <a:solidFill>
                  <a:srgbClr val="00294D"/>
                </a:solidFill>
                <a:latin typeface="Calibri" panose="020F0502020204030204"/>
                <a:ea typeface="+mj-ea"/>
                <a:cs typeface="Calibri" panose="020F0502020204030204"/>
              </a:rPr>
              <a:t>EIE: </a:t>
            </a:r>
            <a:r>
              <a:rPr lang="en-US" sz="3600" spc="-5" dirty="0">
                <a:solidFill>
                  <a:srgbClr val="00294D"/>
                </a:solidFill>
                <a:latin typeface="Calibri" panose="020F0502020204030204"/>
                <a:ea typeface="+mj-ea"/>
                <a:cs typeface="Calibri" panose="020F0502020204030204"/>
              </a:rPr>
              <a:t>Accelerating Compressed Model</a:t>
            </a:r>
            <a:endParaRPr lang="en-US" sz="2395" b="1">
              <a:solidFill>
                <a:srgbClr val="A31F34"/>
              </a:solidFill>
              <a:latin typeface="Arial" panose="020B0604020202020204"/>
            </a:endParaRPr>
          </a:p>
        </p:txBody>
      </p:sp>
      <p:sp>
        <p:nvSpPr>
          <p:cNvPr id="6" name="矩形 5"/>
          <p:cNvSpPr/>
          <p:nvPr/>
        </p:nvSpPr>
        <p:spPr>
          <a:xfrm>
            <a:off x="305878" y="1368725"/>
            <a:ext cx="1670915" cy="244246"/>
          </a:xfrm>
          <a:prstGeom prst="rect">
            <a:avLst/>
          </a:prstGeom>
          <a:solidFill>
            <a:srgbClr val="FFFFFF"/>
          </a:solidFill>
        </p:spPr>
        <p:txBody>
          <a:bodyPr wrap="none" lIns="0" tIns="0" rIns="0" bIns="0">
            <a:noAutofit/>
          </a:bodyPr>
          <a:p>
            <a:pPr indent="0" algn="ctr"/>
            <a:r>
              <a:rPr lang="en-US" sz="1795" b="1">
                <a:latin typeface="Trebuchet MS" panose="020B0603020202020204"/>
              </a:rPr>
              <a:t>EIE [Han, 2016]</a:t>
            </a:r>
            <a:endParaRPr lang="en-US" sz="1795" b="1">
              <a:latin typeface="Trebuchet MS" panose="020B0603020202020204"/>
            </a:endParaRPr>
          </a:p>
        </p:txBody>
      </p:sp>
      <p:sp>
        <p:nvSpPr>
          <p:cNvPr id="11" name="矩形 10"/>
          <p:cNvSpPr/>
          <p:nvPr/>
        </p:nvSpPr>
        <p:spPr>
          <a:xfrm>
            <a:off x="1693742" y="5924919"/>
            <a:ext cx="4478601" cy="267073"/>
          </a:xfrm>
          <a:prstGeom prst="rect">
            <a:avLst/>
          </a:prstGeom>
          <a:solidFill>
            <a:srgbClr val="FFFFFF"/>
          </a:solidFill>
        </p:spPr>
        <p:txBody>
          <a:bodyPr lIns="0" tIns="0" rIns="0" bIns="0">
            <a:noAutofit/>
          </a:bodyPr>
          <a:p>
            <a:pPr indent="0"/>
            <a:r>
              <a:rPr lang="en-US" sz="900">
                <a:latin typeface="Trebuchet MS" panose="020B0603020202020204"/>
              </a:rPr>
              <a:t>Song Han, Xingyu Liu, Huizi Mao, Jing Pu, Ardavan Pedram, Mark A. Horowitz, Bill Dally “EIE: Efficient Inference Engine on Compressed Deep Neural Network", ISCA'16</a:t>
            </a:r>
            <a:endParaRPr lang="en-US" sz="900">
              <a:latin typeface="Trebuchet MS" panose="020B0603020202020204"/>
            </a:endParaRPr>
          </a:p>
        </p:txBody>
      </p:sp>
      <p:pic>
        <p:nvPicPr>
          <p:cNvPr id="14" name="图片 13"/>
          <p:cNvPicPr>
            <a:picLocks noChangeAspect="1"/>
          </p:cNvPicPr>
          <p:nvPr/>
        </p:nvPicPr>
        <p:blipFill>
          <a:blip r:embed="rId1"/>
          <a:srcRect t="3039"/>
          <a:stretch>
            <a:fillRect/>
          </a:stretch>
        </p:blipFill>
        <p:spPr>
          <a:xfrm>
            <a:off x="247650" y="1757045"/>
            <a:ext cx="8258175" cy="334327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1577326" y="336769"/>
            <a:ext cx="5976033" cy="312726"/>
          </a:xfrm>
          <a:prstGeom prst="rect">
            <a:avLst/>
          </a:prstGeom>
          <a:solidFill>
            <a:srgbClr val="FFFFFF"/>
          </a:solidFill>
        </p:spPr>
        <p:txBody>
          <a:bodyPr wrap="none" lIns="0" tIns="0" rIns="0" bIns="0">
            <a:noAutofit/>
          </a:bodyPr>
          <a:p>
            <a:pPr indent="0"/>
            <a:r>
              <a:rPr lang="en-US" sz="3600" spc="-5" dirty="0">
                <a:solidFill>
                  <a:srgbClr val="00294D"/>
                </a:solidFill>
                <a:latin typeface="Calibri" panose="020F0502020204030204"/>
                <a:ea typeface="+mj-ea"/>
                <a:cs typeface="Calibri" panose="020F0502020204030204"/>
              </a:rPr>
              <a:t>EIE: </a:t>
            </a:r>
            <a:r>
              <a:rPr lang="en-US" sz="3600" spc="-5" dirty="0">
                <a:solidFill>
                  <a:srgbClr val="00294D"/>
                </a:solidFill>
                <a:latin typeface="Calibri" panose="020F0502020204030204"/>
                <a:ea typeface="+mj-ea"/>
                <a:cs typeface="Calibri" panose="020F0502020204030204"/>
              </a:rPr>
              <a:t>Accelerating Compressed Model</a:t>
            </a:r>
            <a:endParaRPr lang="en-US" sz="2395" b="1">
              <a:solidFill>
                <a:srgbClr val="A31F34"/>
              </a:solidFill>
              <a:latin typeface="Arial" panose="020B0604020202020204"/>
            </a:endParaRPr>
          </a:p>
        </p:txBody>
      </p:sp>
      <p:sp>
        <p:nvSpPr>
          <p:cNvPr id="6" name="矩形 5"/>
          <p:cNvSpPr/>
          <p:nvPr/>
        </p:nvSpPr>
        <p:spPr>
          <a:xfrm>
            <a:off x="305878" y="1368725"/>
            <a:ext cx="1670915" cy="244246"/>
          </a:xfrm>
          <a:prstGeom prst="rect">
            <a:avLst/>
          </a:prstGeom>
          <a:solidFill>
            <a:srgbClr val="FFFFFF"/>
          </a:solidFill>
        </p:spPr>
        <p:txBody>
          <a:bodyPr wrap="none" lIns="0" tIns="0" rIns="0" bIns="0">
            <a:noAutofit/>
          </a:bodyPr>
          <a:p>
            <a:pPr indent="0" algn="ctr"/>
            <a:r>
              <a:rPr lang="en-US" sz="1795" b="1">
                <a:latin typeface="Trebuchet MS" panose="020B0603020202020204"/>
              </a:rPr>
              <a:t>EIE [Han, 2016]</a:t>
            </a:r>
            <a:endParaRPr lang="en-US" sz="1795" b="1">
              <a:latin typeface="Trebuchet MS" panose="020B0603020202020204"/>
            </a:endParaRPr>
          </a:p>
        </p:txBody>
      </p:sp>
      <p:sp>
        <p:nvSpPr>
          <p:cNvPr id="11" name="矩形 10"/>
          <p:cNvSpPr/>
          <p:nvPr/>
        </p:nvSpPr>
        <p:spPr>
          <a:xfrm>
            <a:off x="1693742" y="5924919"/>
            <a:ext cx="4478601" cy="267073"/>
          </a:xfrm>
          <a:prstGeom prst="rect">
            <a:avLst/>
          </a:prstGeom>
          <a:solidFill>
            <a:srgbClr val="FFFFFF"/>
          </a:solidFill>
        </p:spPr>
        <p:txBody>
          <a:bodyPr lIns="0" tIns="0" rIns="0" bIns="0">
            <a:noAutofit/>
          </a:bodyPr>
          <a:p>
            <a:pPr indent="0"/>
            <a:r>
              <a:rPr lang="en-US" sz="900">
                <a:latin typeface="Trebuchet MS" panose="020B0603020202020204"/>
              </a:rPr>
              <a:t>Song Han, Xingyu Liu, Huizi Mao, Jing Pu, Ardavan Pedram, Mark A. Horowitz, Bill Dally “EIE: Efficient Inference Engine on Compressed Deep Neural Network", ISCA'16</a:t>
            </a:r>
            <a:endParaRPr lang="en-US" sz="900">
              <a:latin typeface="Trebuchet MS" panose="020B0603020202020204"/>
            </a:endParaRPr>
          </a:p>
        </p:txBody>
      </p:sp>
      <p:pic>
        <p:nvPicPr>
          <p:cNvPr id="2" name="图片 1"/>
          <p:cNvPicPr>
            <a:picLocks noChangeAspect="1"/>
          </p:cNvPicPr>
          <p:nvPr/>
        </p:nvPicPr>
        <p:blipFill>
          <a:blip r:embed="rId1"/>
          <a:stretch>
            <a:fillRect/>
          </a:stretch>
        </p:blipFill>
        <p:spPr>
          <a:xfrm>
            <a:off x="219075" y="1943100"/>
            <a:ext cx="8267065" cy="3466465"/>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1577326" y="336769"/>
            <a:ext cx="5976033" cy="312726"/>
          </a:xfrm>
          <a:prstGeom prst="rect">
            <a:avLst/>
          </a:prstGeom>
          <a:solidFill>
            <a:srgbClr val="FFFFFF"/>
          </a:solidFill>
        </p:spPr>
        <p:txBody>
          <a:bodyPr wrap="none" lIns="0" tIns="0" rIns="0" bIns="0">
            <a:noAutofit/>
          </a:bodyPr>
          <a:p>
            <a:pPr indent="0"/>
            <a:r>
              <a:rPr lang="en-US" sz="3600" spc="-5" dirty="0">
                <a:solidFill>
                  <a:srgbClr val="00294D"/>
                </a:solidFill>
                <a:latin typeface="Calibri" panose="020F0502020204030204"/>
                <a:ea typeface="+mj-ea"/>
                <a:cs typeface="Calibri" panose="020F0502020204030204"/>
              </a:rPr>
              <a:t>EIE: </a:t>
            </a:r>
            <a:r>
              <a:rPr lang="en-US" sz="3600" spc="-5" dirty="0">
                <a:solidFill>
                  <a:srgbClr val="00294D"/>
                </a:solidFill>
                <a:latin typeface="Calibri" panose="020F0502020204030204"/>
                <a:ea typeface="+mj-ea"/>
                <a:cs typeface="Calibri" panose="020F0502020204030204"/>
              </a:rPr>
              <a:t>Accelerating Compressed Model</a:t>
            </a:r>
            <a:endParaRPr lang="en-US" sz="2395" b="1">
              <a:solidFill>
                <a:srgbClr val="A31F34"/>
              </a:solidFill>
              <a:latin typeface="Arial" panose="020B0604020202020204"/>
            </a:endParaRPr>
          </a:p>
        </p:txBody>
      </p:sp>
      <p:sp>
        <p:nvSpPr>
          <p:cNvPr id="6" name="矩形 5"/>
          <p:cNvSpPr/>
          <p:nvPr/>
        </p:nvSpPr>
        <p:spPr>
          <a:xfrm>
            <a:off x="305878" y="1368725"/>
            <a:ext cx="1670915" cy="244246"/>
          </a:xfrm>
          <a:prstGeom prst="rect">
            <a:avLst/>
          </a:prstGeom>
          <a:solidFill>
            <a:srgbClr val="FFFFFF"/>
          </a:solidFill>
        </p:spPr>
        <p:txBody>
          <a:bodyPr wrap="none" lIns="0" tIns="0" rIns="0" bIns="0">
            <a:noAutofit/>
          </a:bodyPr>
          <a:p>
            <a:pPr indent="0" algn="ctr"/>
            <a:r>
              <a:rPr lang="en-US" sz="1795" b="1">
                <a:latin typeface="Trebuchet MS" panose="020B0603020202020204"/>
              </a:rPr>
              <a:t>EIE [Han, 2016]</a:t>
            </a:r>
            <a:endParaRPr lang="en-US" sz="1795" b="1">
              <a:latin typeface="Trebuchet MS" panose="020B0603020202020204"/>
            </a:endParaRPr>
          </a:p>
        </p:txBody>
      </p:sp>
      <p:sp>
        <p:nvSpPr>
          <p:cNvPr id="11" name="矩形 10"/>
          <p:cNvSpPr/>
          <p:nvPr/>
        </p:nvSpPr>
        <p:spPr>
          <a:xfrm>
            <a:off x="1693742" y="5924919"/>
            <a:ext cx="4478601" cy="267073"/>
          </a:xfrm>
          <a:prstGeom prst="rect">
            <a:avLst/>
          </a:prstGeom>
          <a:solidFill>
            <a:srgbClr val="FFFFFF"/>
          </a:solidFill>
        </p:spPr>
        <p:txBody>
          <a:bodyPr lIns="0" tIns="0" rIns="0" bIns="0">
            <a:noAutofit/>
          </a:bodyPr>
          <a:p>
            <a:pPr indent="0"/>
            <a:r>
              <a:rPr lang="en-US" sz="900">
                <a:latin typeface="Trebuchet MS" panose="020B0603020202020204"/>
              </a:rPr>
              <a:t>Song Han, Xingyu Liu, Huizi Mao, Jing Pu, Ardavan Pedram, Mark A. Horowitz, Bill Dally “EIE: Efficient Inference Engine on Compressed Deep Neural Network", ISCA'16</a:t>
            </a:r>
            <a:endParaRPr lang="en-US" sz="900">
              <a:latin typeface="Trebuchet MS" panose="020B0603020202020204"/>
            </a:endParaRPr>
          </a:p>
        </p:txBody>
      </p:sp>
      <p:pic>
        <p:nvPicPr>
          <p:cNvPr id="2" name="图片 1"/>
          <p:cNvPicPr>
            <a:picLocks noChangeAspect="1"/>
          </p:cNvPicPr>
          <p:nvPr/>
        </p:nvPicPr>
        <p:blipFill>
          <a:blip r:embed="rId1"/>
          <a:stretch>
            <a:fillRect/>
          </a:stretch>
        </p:blipFill>
        <p:spPr>
          <a:xfrm>
            <a:off x="966470" y="2009775"/>
            <a:ext cx="6334125" cy="3314700"/>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To learn more ……</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a:xfrm>
            <a:off x="628650" y="1825625"/>
            <a:ext cx="7886700" cy="2037715"/>
          </a:xfrm>
        </p:spPr>
        <p:txBody>
          <a:bodyPr>
            <a:normAutofit/>
          </a:bodyPr>
          <a:lstStyle/>
          <a:p>
            <a:r>
              <a:rPr lang="zh-TW" altLang="en-US" dirty="0"/>
              <a:t>SqueezeNext ←→ • Squeezelerator [</a:t>
            </a:r>
            <a:r>
              <a:rPr lang="en-US" altLang="zh-TW" dirty="0"/>
              <a:t>1</a:t>
            </a:r>
            <a:r>
              <a:rPr lang="zh-TW" altLang="en-US" dirty="0"/>
              <a:t>] </a:t>
            </a:r>
            <a:endParaRPr lang="zh-TW" altLang="en-US" dirty="0"/>
          </a:p>
          <a:p>
            <a:r>
              <a:rPr lang="zh-TW" altLang="en-US" dirty="0"/>
              <a:t>Depth-wise Convolution → • DeePhi’s DPU-v2 [DeePhi, 2018] </a:t>
            </a:r>
            <a:endParaRPr lang="zh-TW" altLang="en-US" dirty="0"/>
          </a:p>
          <a:p>
            <a:r>
              <a:rPr lang="zh-TW" altLang="en-US" dirty="0"/>
              <a:t>ShiftNet ←→ • Sh</a:t>
            </a:r>
            <a:r>
              <a:rPr lang="zh-TW" altLang="en-US" dirty="0">
                <a:sym typeface="+mn-ea"/>
              </a:rPr>
              <a:t>iftNet Accelerator [</a:t>
            </a:r>
            <a:r>
              <a:rPr lang="en-US" altLang="zh-TW" dirty="0">
                <a:sym typeface="+mn-ea"/>
              </a:rPr>
              <a:t>3</a:t>
            </a:r>
            <a:r>
              <a:rPr lang="zh-TW" altLang="en-US" dirty="0">
                <a:sym typeface="+mn-ea"/>
              </a:rPr>
              <a:t>]</a:t>
            </a:r>
            <a:endParaRPr lang="zh-TW" altLang="en-US" sz="1665" dirty="0"/>
          </a:p>
        </p:txBody>
      </p:sp>
      <p:sp>
        <p:nvSpPr>
          <p:cNvPr id="5" name="灯片编号占位符 4"/>
          <p:cNvSpPr>
            <a:spLocks noGrp="1"/>
          </p:cNvSpPr>
          <p:nvPr>
            <p:ph type="sldNum" sz="quarter" idx="12"/>
          </p:nvPr>
        </p:nvSpPr>
        <p:spPr/>
        <p:txBody>
          <a:bodyPr/>
          <a:p>
            <a:fld id="{CFFA3EF1-16E3-4576-99D1-800592528CA1}" type="slidenum">
              <a:rPr lang="zh-TW" altLang="en-US" smtClean="0"/>
            </a:fld>
            <a:endParaRPr lang="zh-TW" altLang="en-US"/>
          </a:p>
        </p:txBody>
      </p:sp>
      <p:sp>
        <p:nvSpPr>
          <p:cNvPr id="4" name="文本框 3"/>
          <p:cNvSpPr txBox="1"/>
          <p:nvPr/>
        </p:nvSpPr>
        <p:spPr>
          <a:xfrm>
            <a:off x="796290" y="4970780"/>
            <a:ext cx="8092440" cy="1568450"/>
          </a:xfrm>
          <a:prstGeom prst="rect">
            <a:avLst/>
          </a:prstGeom>
          <a:noFill/>
        </p:spPr>
        <p:txBody>
          <a:bodyPr wrap="square" rtlCol="0" anchor="t">
            <a:spAutoFit/>
          </a:bodyPr>
          <a:p>
            <a:r>
              <a:rPr lang="en-US" altLang="zh-TW" sz="1200" dirty="0">
                <a:sym typeface="+mn-ea"/>
              </a:rPr>
              <a:t>[1]</a:t>
            </a:r>
            <a:r>
              <a:rPr lang="zh-TW" altLang="en-US" sz="1200" dirty="0">
                <a:sym typeface="+mn-ea"/>
              </a:rPr>
              <a:t>Kiseok Kwon, Alon Amid, Amir Gholami, Bichen Wu, Krste Asanovic, Kurt Keutzer</a:t>
            </a:r>
            <a:r>
              <a:rPr lang="en-US" altLang="zh-TW" sz="1200" dirty="0">
                <a:sym typeface="+mn-ea"/>
              </a:rPr>
              <a:t>; </a:t>
            </a:r>
            <a:r>
              <a:rPr lang="zh-TW" altLang="en-US" sz="1200" dirty="0">
                <a:sym typeface="+mn-ea"/>
              </a:rPr>
              <a:t>Co-Design of Deep Neural Nets and Neural Net Accelerators for Embedded Vision Applications, DAC’18</a:t>
            </a:r>
            <a:endParaRPr lang="zh-TW" altLang="en-US" sz="1200" dirty="0">
              <a:sym typeface="+mn-ea"/>
            </a:endParaRPr>
          </a:p>
          <a:p>
            <a:r>
              <a:rPr lang="en-US" altLang="zh-TW" sz="1200" dirty="0">
                <a:sym typeface="+mn-ea"/>
              </a:rPr>
              <a:t>[3]</a:t>
            </a:r>
            <a:r>
              <a:rPr lang="zh-TW" altLang="en-US" sz="1200" dirty="0">
                <a:sym typeface="+mn-ea"/>
              </a:rPr>
              <a:t>Bichen Wu, Alvin Wan, Xiangyu Yue, Peter Jin, Sicheng Zhao, Noah Golmant, Amir Gholaminejad, Joseph Gonzalez, Kurt Keutzer </a:t>
            </a:r>
            <a:endParaRPr lang="zh-TW" altLang="en-US" sz="1200" dirty="0"/>
          </a:p>
          <a:p>
            <a:r>
              <a:rPr lang="zh-TW" altLang="en-US" sz="1200" dirty="0">
                <a:sym typeface="+mn-ea"/>
              </a:rPr>
              <a:t>Shift: A Zero FLOP, Zero Parameter Alternative to Spatial Convolutions</a:t>
            </a:r>
            <a:endParaRPr lang="zh-TW" altLang="en-US" sz="1200" dirty="0"/>
          </a:p>
          <a:p>
            <a:r>
              <a:rPr lang="en-US" altLang="zh-TW" sz="1200" dirty="0">
                <a:sym typeface="+mn-ea"/>
              </a:rPr>
              <a:t>[2]</a:t>
            </a:r>
            <a:r>
              <a:rPr lang="zh-TW" altLang="en-US" sz="1200" dirty="0">
                <a:sym typeface="+mn-ea"/>
              </a:rPr>
              <a:t>Song Yao, Shuang Liang, Junbin Wang, Zhongmin Chen, Shaoxia Fang, Lingzhi Sui, Qian Yu, Dongliang Xie, Xiaoming Sun, Song Han, Yi Shan and Yu Wang  The Evolution of Deep Learning Accelerators upon the Evolution of Deep Learning Algorithms, Hotchips’18</a:t>
            </a:r>
            <a:endParaRPr lang="zh-CN" altLang="en-US"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文字方塊 140"/>
          <p:cNvSpPr txBox="1"/>
          <p:nvPr/>
        </p:nvSpPr>
        <p:spPr>
          <a:xfrm>
            <a:off x="4834301" y="4290667"/>
            <a:ext cx="2108200" cy="461665"/>
          </a:xfrm>
          <a:prstGeom prst="rect">
            <a:avLst/>
          </a:prstGeom>
          <a:noFill/>
        </p:spPr>
        <p:txBody>
          <a:bodyPr wrap="square" rtlCol="0">
            <a:spAutoFit/>
          </a:bodyPr>
          <a:lstStyle/>
          <a:p>
            <a:pPr algn="ctr"/>
            <a:r>
              <a:rPr lang="en-US" altLang="zh-TW" sz="2400" dirty="0"/>
              <a:t>Pruned</a:t>
            </a:r>
            <a:endParaRPr lang="zh-TW" altLang="en-US" sz="2400" dirty="0"/>
          </a:p>
        </p:txBody>
      </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Why Pruning?</a:t>
            </a:r>
            <a:r>
              <a:rPr lang="en-US" altLang="zh-TW" dirty="0"/>
              <a:t> </a:t>
            </a:r>
            <a:endParaRPr lang="zh-TW" altLang="en-US" dirty="0"/>
          </a:p>
        </p:txBody>
      </p:sp>
      <p:sp>
        <p:nvSpPr>
          <p:cNvPr id="94" name="矩形 93"/>
          <p:cNvSpPr/>
          <p:nvPr/>
        </p:nvSpPr>
        <p:spPr>
          <a:xfrm>
            <a:off x="628650" y="1277854"/>
            <a:ext cx="3858942" cy="523220"/>
          </a:xfrm>
          <a:prstGeom prst="rect">
            <a:avLst/>
          </a:prstGeom>
        </p:spPr>
        <p:txBody>
          <a:bodyPr wrap="none">
            <a:spAutoFit/>
          </a:bodyPr>
          <a:lstStyle/>
          <a:p>
            <a:r>
              <a:rPr lang="en-US" altLang="zh-TW" sz="2800" dirty="0"/>
              <a:t>Lottery Ticket Hypothesis</a:t>
            </a:r>
            <a:endParaRPr lang="zh-TW" altLang="en-US" sz="2800" dirty="0"/>
          </a:p>
        </p:txBody>
      </p:sp>
      <p:pic>
        <p:nvPicPr>
          <p:cNvPr id="299" name="圖片 298"/>
          <p:cNvPicPr>
            <a:picLocks noChangeAspect="1"/>
          </p:cNvPicPr>
          <p:nvPr/>
        </p:nvPicPr>
        <p:blipFill>
          <a:blip r:embed="rId1"/>
          <a:stretch>
            <a:fillRect/>
          </a:stretch>
        </p:blipFill>
        <p:spPr>
          <a:xfrm>
            <a:off x="5302347" y="94396"/>
            <a:ext cx="1653666" cy="1781573"/>
          </a:xfrm>
          <a:prstGeom prst="rect">
            <a:avLst/>
          </a:prstGeom>
        </p:spPr>
      </p:pic>
      <p:pic>
        <p:nvPicPr>
          <p:cNvPr id="300" name="圖片 299"/>
          <p:cNvPicPr>
            <a:picLocks noChangeAspect="1"/>
          </p:cNvPicPr>
          <p:nvPr/>
        </p:nvPicPr>
        <p:blipFill>
          <a:blip r:embed="rId2"/>
          <a:stretch>
            <a:fillRect/>
          </a:stretch>
        </p:blipFill>
        <p:spPr>
          <a:xfrm>
            <a:off x="5426634" y="4966637"/>
            <a:ext cx="1653666" cy="1709096"/>
          </a:xfrm>
          <a:prstGeom prst="rect">
            <a:avLst/>
          </a:prstGeom>
        </p:spPr>
      </p:pic>
      <p:pic>
        <p:nvPicPr>
          <p:cNvPr id="3" name="圖片 2"/>
          <p:cNvPicPr>
            <a:picLocks noChangeAspect="1"/>
          </p:cNvPicPr>
          <p:nvPr/>
        </p:nvPicPr>
        <p:blipFill>
          <a:blip r:embed="rId3"/>
          <a:stretch>
            <a:fillRect/>
          </a:stretch>
        </p:blipFill>
        <p:spPr>
          <a:xfrm>
            <a:off x="190242" y="1968422"/>
            <a:ext cx="1800000" cy="2357143"/>
          </a:xfrm>
          <a:prstGeom prst="rect">
            <a:avLst/>
          </a:prstGeom>
        </p:spPr>
      </p:pic>
      <p:pic>
        <p:nvPicPr>
          <p:cNvPr id="6" name="圖片 5"/>
          <p:cNvPicPr>
            <a:picLocks noChangeAspect="1"/>
          </p:cNvPicPr>
          <p:nvPr/>
        </p:nvPicPr>
        <p:blipFill>
          <a:blip r:embed="rId4"/>
          <a:stretch>
            <a:fillRect/>
          </a:stretch>
        </p:blipFill>
        <p:spPr>
          <a:xfrm>
            <a:off x="2550673" y="1968420"/>
            <a:ext cx="1800000" cy="2357143"/>
          </a:xfrm>
          <a:prstGeom prst="rect">
            <a:avLst/>
          </a:prstGeom>
        </p:spPr>
      </p:pic>
      <p:pic>
        <p:nvPicPr>
          <p:cNvPr id="10" name="圖片 9"/>
          <p:cNvPicPr>
            <a:picLocks noChangeAspect="1"/>
          </p:cNvPicPr>
          <p:nvPr/>
        </p:nvPicPr>
        <p:blipFill>
          <a:blip r:embed="rId5"/>
          <a:stretch>
            <a:fillRect/>
          </a:stretch>
        </p:blipFill>
        <p:spPr>
          <a:xfrm>
            <a:off x="4937936" y="1953590"/>
            <a:ext cx="1800000" cy="2357143"/>
          </a:xfrm>
          <a:prstGeom prst="rect">
            <a:avLst/>
          </a:prstGeom>
        </p:spPr>
      </p:pic>
      <p:pic>
        <p:nvPicPr>
          <p:cNvPr id="12" name="圖片 11"/>
          <p:cNvPicPr>
            <a:picLocks noChangeAspect="1"/>
          </p:cNvPicPr>
          <p:nvPr/>
        </p:nvPicPr>
        <p:blipFill>
          <a:blip r:embed="rId6"/>
          <a:stretch>
            <a:fillRect/>
          </a:stretch>
        </p:blipFill>
        <p:spPr>
          <a:xfrm>
            <a:off x="7080300" y="194997"/>
            <a:ext cx="1800000" cy="2357143"/>
          </a:xfrm>
          <a:prstGeom prst="rect">
            <a:avLst/>
          </a:prstGeom>
        </p:spPr>
      </p:pic>
      <p:pic>
        <p:nvPicPr>
          <p:cNvPr id="13" name="圖片 12"/>
          <p:cNvPicPr>
            <a:picLocks noChangeAspect="1"/>
          </p:cNvPicPr>
          <p:nvPr/>
        </p:nvPicPr>
        <p:blipFill>
          <a:blip r:embed="rId7"/>
          <a:stretch>
            <a:fillRect/>
          </a:stretch>
        </p:blipFill>
        <p:spPr>
          <a:xfrm>
            <a:off x="7124762" y="4305861"/>
            <a:ext cx="1800000" cy="2357143"/>
          </a:xfrm>
          <a:prstGeom prst="rect">
            <a:avLst/>
          </a:prstGeom>
        </p:spPr>
      </p:pic>
      <p:sp>
        <p:nvSpPr>
          <p:cNvPr id="14" name="箭號: 向右 13"/>
          <p:cNvSpPr/>
          <p:nvPr/>
        </p:nvSpPr>
        <p:spPr>
          <a:xfrm>
            <a:off x="2042573" y="2856267"/>
            <a:ext cx="457200" cy="6942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4" name="箭號: 向右 133"/>
          <p:cNvSpPr/>
          <p:nvPr/>
        </p:nvSpPr>
        <p:spPr>
          <a:xfrm>
            <a:off x="4415704" y="2856267"/>
            <a:ext cx="457200" cy="6942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7" name="箭號: 向右 136"/>
          <p:cNvSpPr/>
          <p:nvPr/>
        </p:nvSpPr>
        <p:spPr>
          <a:xfrm rot="19050881">
            <a:off x="6583298" y="1942419"/>
            <a:ext cx="651638" cy="6008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38" name="箭號: 向右 137"/>
          <p:cNvSpPr/>
          <p:nvPr/>
        </p:nvSpPr>
        <p:spPr>
          <a:xfrm rot="2549119" flipV="1">
            <a:off x="6605530" y="4207930"/>
            <a:ext cx="651638" cy="6008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文字方塊 18"/>
          <p:cNvSpPr txBox="1"/>
          <p:nvPr/>
        </p:nvSpPr>
        <p:spPr>
          <a:xfrm>
            <a:off x="56052" y="4272328"/>
            <a:ext cx="2108200" cy="461665"/>
          </a:xfrm>
          <a:prstGeom prst="rect">
            <a:avLst/>
          </a:prstGeom>
          <a:noFill/>
        </p:spPr>
        <p:txBody>
          <a:bodyPr wrap="square" rtlCol="0">
            <a:spAutoFit/>
          </a:bodyPr>
          <a:lstStyle/>
          <a:p>
            <a:pPr algn="ctr"/>
            <a:r>
              <a:rPr lang="en-US" altLang="zh-TW" sz="2400" dirty="0"/>
              <a:t>Random </a:t>
            </a:r>
            <a:r>
              <a:rPr lang="en-US" altLang="zh-TW" sz="2400" dirty="0" err="1"/>
              <a:t>init</a:t>
            </a:r>
            <a:endParaRPr lang="zh-TW" altLang="en-US" sz="2400" dirty="0"/>
          </a:p>
        </p:txBody>
      </p:sp>
      <p:sp>
        <p:nvSpPr>
          <p:cNvPr id="140" name="文字方塊 139"/>
          <p:cNvSpPr txBox="1"/>
          <p:nvPr/>
        </p:nvSpPr>
        <p:spPr>
          <a:xfrm>
            <a:off x="2428810" y="4335286"/>
            <a:ext cx="2108200" cy="461665"/>
          </a:xfrm>
          <a:prstGeom prst="rect">
            <a:avLst/>
          </a:prstGeom>
          <a:noFill/>
        </p:spPr>
        <p:txBody>
          <a:bodyPr wrap="square" rtlCol="0">
            <a:spAutoFit/>
          </a:bodyPr>
          <a:lstStyle/>
          <a:p>
            <a:pPr algn="ctr"/>
            <a:r>
              <a:rPr lang="en-US" altLang="zh-TW" sz="2400" dirty="0"/>
              <a:t>Trained </a:t>
            </a:r>
            <a:endParaRPr lang="zh-TW" altLang="en-US" sz="2400" dirty="0"/>
          </a:p>
        </p:txBody>
      </p:sp>
      <p:sp>
        <p:nvSpPr>
          <p:cNvPr id="145" name="文字方塊 144"/>
          <p:cNvSpPr txBox="1"/>
          <p:nvPr/>
        </p:nvSpPr>
        <p:spPr>
          <a:xfrm>
            <a:off x="6982048" y="3518954"/>
            <a:ext cx="2108200" cy="830997"/>
          </a:xfrm>
          <a:prstGeom prst="rect">
            <a:avLst/>
          </a:prstGeom>
          <a:noFill/>
        </p:spPr>
        <p:txBody>
          <a:bodyPr wrap="square" rtlCol="0">
            <a:spAutoFit/>
          </a:bodyPr>
          <a:lstStyle/>
          <a:p>
            <a:pPr algn="ctr"/>
            <a:r>
              <a:rPr lang="en-US" altLang="zh-TW" sz="2400" b="1" dirty="0"/>
              <a:t>Original</a:t>
            </a:r>
            <a:endParaRPr lang="en-US" altLang="zh-TW" sz="2400" b="1" dirty="0"/>
          </a:p>
          <a:p>
            <a:pPr algn="ctr"/>
            <a:r>
              <a:rPr lang="en-US" altLang="zh-TW" sz="2400" dirty="0"/>
              <a:t>Random </a:t>
            </a:r>
            <a:r>
              <a:rPr lang="en-US" altLang="zh-TW" sz="2400" dirty="0" err="1"/>
              <a:t>init</a:t>
            </a:r>
            <a:endParaRPr lang="zh-TW" altLang="en-US" sz="2400" dirty="0"/>
          </a:p>
        </p:txBody>
      </p:sp>
      <p:sp>
        <p:nvSpPr>
          <p:cNvPr id="146" name="文字方塊 145"/>
          <p:cNvSpPr txBox="1"/>
          <p:nvPr/>
        </p:nvSpPr>
        <p:spPr>
          <a:xfrm>
            <a:off x="6982048" y="2570692"/>
            <a:ext cx="2108200" cy="830997"/>
          </a:xfrm>
          <a:prstGeom prst="rect">
            <a:avLst/>
          </a:prstGeom>
          <a:noFill/>
        </p:spPr>
        <p:txBody>
          <a:bodyPr wrap="square" rtlCol="0">
            <a:spAutoFit/>
          </a:bodyPr>
          <a:lstStyle/>
          <a:p>
            <a:pPr algn="ctr"/>
            <a:r>
              <a:rPr lang="en-US" altLang="zh-TW" sz="2400" dirty="0"/>
              <a:t>Random </a:t>
            </a:r>
            <a:r>
              <a:rPr lang="en-US" altLang="zh-TW" sz="2400" dirty="0" err="1"/>
              <a:t>init</a:t>
            </a:r>
            <a:endParaRPr lang="en-US" altLang="zh-TW" sz="2400" dirty="0"/>
          </a:p>
          <a:p>
            <a:pPr algn="ctr"/>
            <a:r>
              <a:rPr lang="en-US" altLang="zh-TW" sz="2400" b="1" dirty="0"/>
              <a:t>Again</a:t>
            </a:r>
            <a:endParaRPr lang="zh-TW" altLang="en-US" sz="2400" b="1" dirty="0"/>
          </a:p>
        </p:txBody>
      </p:sp>
      <p:cxnSp>
        <p:nvCxnSpPr>
          <p:cNvPr id="25" name="直線單箭頭接點 24"/>
          <p:cNvCxnSpPr/>
          <p:nvPr/>
        </p:nvCxnSpPr>
        <p:spPr>
          <a:xfrm>
            <a:off x="590753" y="5260725"/>
            <a:ext cx="7239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線單箭頭接點 149"/>
          <p:cNvCxnSpPr/>
          <p:nvPr/>
        </p:nvCxnSpPr>
        <p:spPr>
          <a:xfrm>
            <a:off x="590753" y="5819525"/>
            <a:ext cx="723900"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線單箭頭接點 152"/>
          <p:cNvCxnSpPr/>
          <p:nvPr/>
        </p:nvCxnSpPr>
        <p:spPr>
          <a:xfrm>
            <a:off x="590753" y="6391025"/>
            <a:ext cx="72390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1484899" y="5032993"/>
            <a:ext cx="3270906" cy="461665"/>
          </a:xfrm>
          <a:prstGeom prst="rect">
            <a:avLst/>
          </a:prstGeom>
          <a:noFill/>
        </p:spPr>
        <p:txBody>
          <a:bodyPr wrap="square" rtlCol="0">
            <a:spAutoFit/>
          </a:bodyPr>
          <a:lstStyle/>
          <a:p>
            <a:r>
              <a:rPr lang="en-US" altLang="zh-TW" sz="2400" dirty="0"/>
              <a:t>Random Init weights</a:t>
            </a:r>
            <a:endParaRPr lang="zh-TW" altLang="en-US" sz="2400" dirty="0"/>
          </a:p>
        </p:txBody>
      </p:sp>
      <p:sp>
        <p:nvSpPr>
          <p:cNvPr id="154" name="文字方塊 153"/>
          <p:cNvSpPr txBox="1"/>
          <p:nvPr/>
        </p:nvSpPr>
        <p:spPr>
          <a:xfrm>
            <a:off x="1484899" y="5565470"/>
            <a:ext cx="3270906" cy="461665"/>
          </a:xfrm>
          <a:prstGeom prst="rect">
            <a:avLst/>
          </a:prstGeom>
          <a:noFill/>
        </p:spPr>
        <p:txBody>
          <a:bodyPr wrap="square" rtlCol="0">
            <a:spAutoFit/>
          </a:bodyPr>
          <a:lstStyle/>
          <a:p>
            <a:r>
              <a:rPr lang="en-US" altLang="zh-TW" sz="2400" dirty="0"/>
              <a:t>Trained weight</a:t>
            </a:r>
            <a:endParaRPr lang="zh-TW" altLang="en-US" sz="2400" dirty="0"/>
          </a:p>
        </p:txBody>
      </p:sp>
      <p:sp>
        <p:nvSpPr>
          <p:cNvPr id="156" name="文字方塊 155"/>
          <p:cNvSpPr txBox="1"/>
          <p:nvPr/>
        </p:nvSpPr>
        <p:spPr>
          <a:xfrm>
            <a:off x="1484899" y="6160745"/>
            <a:ext cx="3745088" cy="461665"/>
          </a:xfrm>
          <a:prstGeom prst="rect">
            <a:avLst/>
          </a:prstGeom>
          <a:noFill/>
        </p:spPr>
        <p:txBody>
          <a:bodyPr wrap="square" rtlCol="0">
            <a:spAutoFit/>
          </a:bodyPr>
          <a:lstStyle/>
          <a:p>
            <a:r>
              <a:rPr lang="en-US" altLang="zh-TW" sz="2400" dirty="0"/>
              <a:t>Another random Init weights</a:t>
            </a:r>
            <a:endParaRPr lang="zh-TW" altLang="en-US" sz="2400" dirty="0"/>
          </a:p>
        </p:txBody>
      </p:sp>
      <p:sp>
        <p:nvSpPr>
          <p:cNvPr id="5" name="灯片编号占位符 4"/>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14" grpId="0" animBg="1"/>
      <p:bldP spid="134" grpId="0" animBg="1"/>
      <p:bldP spid="137" grpId="0" animBg="1"/>
      <p:bldP spid="138" grpId="0" animBg="1"/>
      <p:bldP spid="19" grpId="0"/>
      <p:bldP spid="140" grpId="0"/>
      <p:bldP spid="145" grpId="0"/>
      <p:bldP spid="1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Why Pruning?</a:t>
            </a:r>
            <a:r>
              <a:rPr lang="en-US" altLang="zh-TW" dirty="0"/>
              <a:t> </a:t>
            </a:r>
            <a:endParaRPr lang="zh-TW" altLang="en-US" dirty="0"/>
          </a:p>
        </p:txBody>
      </p:sp>
      <p:sp>
        <p:nvSpPr>
          <p:cNvPr id="3" name="內容版面配置區 2"/>
          <p:cNvSpPr>
            <a:spLocks noGrp="1"/>
          </p:cNvSpPr>
          <p:nvPr>
            <p:ph idx="1"/>
          </p:nvPr>
        </p:nvSpPr>
        <p:spPr/>
        <p:txBody>
          <a:bodyPr>
            <a:normAutofit/>
          </a:bodyPr>
          <a:lstStyle/>
          <a:p>
            <a:r>
              <a:rPr lang="en-US" altLang="zh-TW" sz="3000" dirty="0"/>
              <a:t>Rethinking the Value of Network Pruning</a:t>
            </a:r>
            <a:endParaRPr lang="en-US" altLang="zh-TW" sz="3000" dirty="0"/>
          </a:p>
          <a:p>
            <a:pPr lvl="1"/>
            <a:r>
              <a:rPr lang="en-US" altLang="zh-TW" sz="1900" dirty="0">
                <a:hlinkClick r:id="rId1"/>
              </a:rPr>
              <a:t>https://arxiv.org/abs/1810.05270</a:t>
            </a:r>
            <a:endParaRPr lang="en-US" altLang="zh-TW" sz="1900" dirty="0"/>
          </a:p>
          <a:p>
            <a:endParaRPr lang="zh-TW" altLang="en-US" dirty="0"/>
          </a:p>
        </p:txBody>
      </p:sp>
      <p:pic>
        <p:nvPicPr>
          <p:cNvPr id="4" name="圖片 3"/>
          <p:cNvPicPr>
            <a:picLocks noChangeAspect="1"/>
          </p:cNvPicPr>
          <p:nvPr/>
        </p:nvPicPr>
        <p:blipFill>
          <a:blip r:embed="rId2"/>
          <a:stretch>
            <a:fillRect/>
          </a:stretch>
        </p:blipFill>
        <p:spPr>
          <a:xfrm>
            <a:off x="0" y="2804592"/>
            <a:ext cx="9144000" cy="2206148"/>
          </a:xfrm>
          <a:prstGeom prst="rect">
            <a:avLst/>
          </a:prstGeom>
        </p:spPr>
      </p:pic>
      <p:sp>
        <p:nvSpPr>
          <p:cNvPr id="5" name="矩形 4"/>
          <p:cNvSpPr/>
          <p:nvPr/>
        </p:nvSpPr>
        <p:spPr>
          <a:xfrm>
            <a:off x="628650" y="5101515"/>
            <a:ext cx="8115300" cy="1569660"/>
          </a:xfrm>
          <a:prstGeom prst="rect">
            <a:avLst/>
          </a:prstGeom>
        </p:spPr>
        <p:txBody>
          <a:bodyPr wrap="square">
            <a:spAutoFit/>
          </a:bodyPr>
          <a:lstStyle/>
          <a:p>
            <a:pPr marL="342900" indent="-342900">
              <a:buFont typeface="Arial" panose="020B0604020202020204" pitchFamily="34" charset="0"/>
              <a:buChar char="•"/>
            </a:pPr>
            <a:r>
              <a:rPr lang="en-US" altLang="zh-TW" sz="2400" dirty="0"/>
              <a:t>Real random initialization, not original random initialization in “Lottery Ticket Hypothesis”</a:t>
            </a:r>
            <a:endParaRPr lang="en-US" altLang="zh-TW" sz="2400" dirty="0"/>
          </a:p>
          <a:p>
            <a:pPr marL="342900" indent="-342900">
              <a:buFont typeface="Arial" panose="020B0604020202020204" pitchFamily="34" charset="0"/>
              <a:buChar char="•"/>
            </a:pPr>
            <a:r>
              <a:rPr lang="en-US" altLang="zh-TW" sz="2400" dirty="0"/>
              <a:t>Pruning algorithms could be seen as performing network architecture search</a:t>
            </a:r>
            <a:endParaRPr lang="en-US" altLang="zh-TW" sz="2400" dirty="0"/>
          </a:p>
        </p:txBody>
      </p:sp>
      <p:sp>
        <p:nvSpPr>
          <p:cNvPr id="7" name="灯片编号占位符 6"/>
          <p:cNvSpPr>
            <a:spLocks noGrp="1"/>
          </p:cNvSpPr>
          <p:nvPr>
            <p:ph type="sldNum" sz="quarter" idx="12"/>
          </p:nvPr>
        </p:nvSpPr>
        <p:spPr/>
        <p:txBody>
          <a:bodyPr/>
          <a:p>
            <a:fld id="{CFFA3EF1-16E3-4576-99D1-800592528CA1}"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p="http://schemas.openxmlformats.org/presentationml/2006/main">
  <p:tag name="REFSHAPE" val="2019531972"/>
  <p:tag name="KSO_WM_UNIT_PLACING_PICTURE_USER_VIEWPORT" val="{&quot;height&quot;:5910,&quot;width&quot;:12285}"/>
</p:tagLst>
</file>

<file path=ppt/tags/tag2.xml><?xml version="1.0" encoding="utf-8"?>
<p:tagLst xmlns:p="http://schemas.openxmlformats.org/presentationml/2006/main">
  <p:tag name="REFSHAPE" val="219365100"/>
  <p:tag name="KSO_WM_UNIT_PLACING_PICTURE_USER_VIEWPORT" val="{&quot;height&quot;:11955,&quot;width&quot;:12525}"/>
</p:tagLst>
</file>

<file path=ppt/tags/tag3.xml><?xml version="1.0" encoding="utf-8"?>
<p:tagLst xmlns:p="http://schemas.openxmlformats.org/presentationml/2006/main">
  <p:tag name="REFSHAPE" val="950178580"/>
  <p:tag name="KSO_WM_UNIT_PLACING_PICTURE_USER_VIEWPORT" val="{&quot;height&quot;:10165,&quot;width&quot;:15840}"/>
</p:tagLst>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佈景主題">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14735</Words>
  <Application>WPS 演示</Application>
  <PresentationFormat>如螢幕大小 (4:3)</PresentationFormat>
  <Paragraphs>2107</Paragraphs>
  <Slides>78</Slides>
  <Notes>22</Notes>
  <HiddenSlides>0</HiddenSlides>
  <MMClips>0</MMClips>
  <ScaleCrop>false</ScaleCrop>
  <HeadingPairs>
    <vt:vector size="6" baseType="variant">
      <vt:variant>
        <vt:lpstr>已用的字体</vt:lpstr>
      </vt:variant>
      <vt:variant>
        <vt:i4>28</vt:i4>
      </vt:variant>
      <vt:variant>
        <vt:lpstr>主题</vt:lpstr>
      </vt:variant>
      <vt:variant>
        <vt:i4>4</vt:i4>
      </vt:variant>
      <vt:variant>
        <vt:lpstr>幻灯片标题</vt:lpstr>
      </vt:variant>
      <vt:variant>
        <vt:i4>78</vt:i4>
      </vt:variant>
    </vt:vector>
  </HeadingPairs>
  <TitlesOfParts>
    <vt:vector size="110" baseType="lpstr">
      <vt:lpstr>Arial</vt:lpstr>
      <vt:lpstr>宋体</vt:lpstr>
      <vt:lpstr>Wingdings</vt:lpstr>
      <vt:lpstr>Verdana</vt:lpstr>
      <vt:lpstr>Calibri</vt:lpstr>
      <vt:lpstr>Open Sans</vt:lpstr>
      <vt:lpstr>Segoe Print</vt:lpstr>
      <vt:lpstr>Microsoft JhengHei</vt:lpstr>
      <vt:lpstr>Calibri Light</vt:lpstr>
      <vt:lpstr>等线 Light</vt:lpstr>
      <vt:lpstr>微软雅黑</vt:lpstr>
      <vt:lpstr>Arial Unicode MS</vt:lpstr>
      <vt:lpstr>PMingLiU</vt:lpstr>
      <vt:lpstr>等线</vt:lpstr>
      <vt:lpstr>PMingLiU</vt:lpstr>
      <vt:lpstr>PMingLiU-ExtB</vt:lpstr>
      <vt:lpstr>Arial</vt:lpstr>
      <vt:lpstr>Trebuchet MS</vt:lpstr>
      <vt:lpstr>Wingdings</vt:lpstr>
      <vt:lpstr>Times New Roman</vt:lpstr>
      <vt:lpstr>Courier New</vt:lpstr>
      <vt:lpstr>MingLiU</vt:lpstr>
      <vt:lpstr>Cambria Math</vt:lpstr>
      <vt:lpstr>Arial Narrow</vt:lpstr>
      <vt:lpstr>Calibri</vt:lpstr>
      <vt:lpstr>MS PGothic</vt:lpstr>
      <vt:lpstr>PMingLiU</vt:lpstr>
      <vt:lpstr>PMingLiU</vt:lpstr>
      <vt:lpstr>Office 佈景主題</vt:lpstr>
      <vt:lpstr>1_Office 佈景主題</vt:lpstr>
      <vt:lpstr>2_Office 佈景主題</vt:lpstr>
      <vt:lpstr>3_Office 佈景主題</vt:lpstr>
      <vt:lpstr>PowerPoint 演示文稿</vt:lpstr>
      <vt:lpstr>Resource-limited Devices</vt:lpstr>
      <vt:lpstr>Contents</vt:lpstr>
      <vt:lpstr>PowerPoint 演示文稿</vt:lpstr>
      <vt:lpstr>Network can be pruned</vt:lpstr>
      <vt:lpstr>Network Pruning </vt:lpstr>
      <vt:lpstr>Why Pruning? </vt:lpstr>
      <vt:lpstr>Why Pruning? </vt:lpstr>
      <vt:lpstr>Why Pruning? </vt:lpstr>
      <vt:lpstr>Network Pruning - Practical Issue </vt:lpstr>
      <vt:lpstr>Network Pruning - Practical Issue </vt:lpstr>
      <vt:lpstr>Network Pruning - Practical Issue </vt:lpstr>
      <vt:lpstr>PowerPoint 演示文稿</vt:lpstr>
      <vt:lpstr>Parameter Quantization </vt:lpstr>
      <vt:lpstr>Parameter Quantization </vt:lpstr>
      <vt:lpstr>Binary Weights </vt:lpstr>
      <vt:lpstr>Binary Weights </vt:lpstr>
      <vt:lpstr>Binary Connect</vt:lpstr>
      <vt:lpstr>PowerPoint 演示文稿</vt:lpstr>
      <vt:lpstr>Knowledge  Distillation</vt:lpstr>
      <vt:lpstr>Knowledge  Distillation</vt:lpstr>
      <vt:lpstr>Knowledge Distillation </vt:lpstr>
      <vt:lpstr>PowerPoint 演示文稿</vt:lpstr>
      <vt:lpstr>Low rank approximation</vt:lpstr>
      <vt:lpstr>PowerPoint 演示文稿</vt:lpstr>
      <vt:lpstr>PowerPoint 演示文稿</vt:lpstr>
      <vt:lpstr>PowerPoint 演示文稿</vt:lpstr>
      <vt:lpstr>PowerPoint 演示文稿</vt:lpstr>
      <vt:lpstr>PowerPoint 演示文稿</vt:lpstr>
      <vt:lpstr>To learn more ……</vt:lpstr>
      <vt:lpstr>PowerPoint 演示文稿</vt:lpstr>
      <vt:lpstr>Dynamic Computation </vt:lpstr>
      <vt:lpstr>Possible Solutions</vt:lpstr>
      <vt:lpstr>Multi-Scale Dense Networks</vt:lpstr>
      <vt:lpstr>PowerPoint 演示文稿</vt:lpstr>
      <vt:lpstr>PowerPoint 演示文稿</vt:lpstr>
      <vt:lpstr>Map DNN to a Matrix Multiplication</vt:lpstr>
      <vt:lpstr>Map DNN to a Matrix Multiplication</vt:lpstr>
      <vt:lpstr>Popular DNN Models</vt:lpstr>
      <vt:lpstr>PowerPoint 演示文稿</vt:lpstr>
      <vt:lpstr>PowerPoint 演示文稿</vt:lpstr>
      <vt:lpstr>CPU, GPU Libraries for Matrix Multiplication</vt:lpstr>
      <vt:lpstr>Tiling Matrix Multiplication</vt:lpstr>
      <vt:lpstr>Reduce Instruction Overhead</vt:lpstr>
      <vt:lpstr>PowerPoint 演示文稿</vt:lpstr>
      <vt:lpstr>PowerPoint 演示文稿</vt:lpstr>
      <vt:lpstr>PowerPoint 演示文稿</vt:lpstr>
      <vt:lpstr>PowerPoint 演示文稿</vt:lpstr>
      <vt:lpstr>Properties We Can Leverage</vt:lpstr>
      <vt:lpstr>Local memory to reduce memory access</vt:lpstr>
      <vt:lpstr>Leverage parallelism for higher performance</vt:lpstr>
      <vt:lpstr>Leverage parallelism for data reuse</vt:lpstr>
      <vt:lpstr>Highly-Parallel Compute Paradigms</vt:lpstr>
      <vt:lpstr>Advantages of Spatial Architecture</vt:lpstr>
      <vt:lpstr>Data Movement is Expensive</vt:lpstr>
      <vt:lpstr>How to Map the Dataﬂow?</vt:lpstr>
      <vt:lpstr>Properties We Can Leverage</vt:lpstr>
      <vt:lpstr>Weight Stationary (WS)</vt:lpstr>
      <vt:lpstr>TPU: Dataflow </vt:lpstr>
      <vt:lpstr>Input Stationary (IS)</vt:lpstr>
      <vt:lpstr>Output Stationary (OS)</vt:lpstr>
      <vt:lpstr>Row Stationary: Energy-eﬃcient Dataﬂow</vt:lpstr>
      <vt:lpstr>1D Row Convolution in PE</vt:lpstr>
      <vt:lpstr>1D Row Convolution in PE</vt:lpstr>
      <vt:lpstr>1D Row Convolution in PE</vt:lpstr>
      <vt:lpstr>1D Row Convolution in PE</vt:lpstr>
      <vt:lpstr>1D Row Convolution in PE</vt:lpstr>
      <vt:lpstr>1D Row Convolution in PE:Row Stationary Dataﬂow</vt:lpstr>
      <vt:lpstr>Eyeriss: Deep Neural Network Accelerator</vt:lpstr>
      <vt:lpstr>Map Strategy: </vt:lpstr>
      <vt:lpstr>Map Strategy: Alexnet Example</vt:lpstr>
      <vt:lpstr>PowerPoint 演示文稿</vt:lpstr>
      <vt:lpstr>PowerPoint 演示文稿</vt:lpstr>
      <vt:lpstr>PowerPoint 演示文稿</vt:lpstr>
      <vt:lpstr>PowerPoint 演示文稿</vt:lpstr>
      <vt:lpstr>PowerPoint 演示文稿</vt:lpstr>
      <vt:lpstr>PowerPoint 演示文稿</vt:lpstr>
      <vt:lpstr>To learn more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Compression</dc:title>
  <dc:creator>Hung-yi Lee</dc:creator>
  <cp:lastModifiedBy>史书瑜</cp:lastModifiedBy>
  <cp:revision>167</cp:revision>
  <dcterms:created xsi:type="dcterms:W3CDTF">2019-02-03T16:59:00Z</dcterms:created>
  <dcterms:modified xsi:type="dcterms:W3CDTF">2020-04-23T10:02:43Z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